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48"/>
  </p:notesMasterIdLst>
  <p:sldIdLst>
    <p:sldId id="317" r:id="rId5"/>
    <p:sldId id="260" r:id="rId6"/>
    <p:sldId id="324" r:id="rId7"/>
    <p:sldId id="261" r:id="rId8"/>
    <p:sldId id="263" r:id="rId9"/>
    <p:sldId id="265" r:id="rId10"/>
    <p:sldId id="306" r:id="rId11"/>
    <p:sldId id="262" r:id="rId12"/>
    <p:sldId id="268" r:id="rId13"/>
    <p:sldId id="325" r:id="rId14"/>
    <p:sldId id="326" r:id="rId15"/>
    <p:sldId id="282" r:id="rId16"/>
    <p:sldId id="272" r:id="rId17"/>
    <p:sldId id="273" r:id="rId18"/>
    <p:sldId id="315" r:id="rId19"/>
    <p:sldId id="321" r:id="rId20"/>
    <p:sldId id="320" r:id="rId21"/>
    <p:sldId id="307" r:id="rId22"/>
    <p:sldId id="310" r:id="rId23"/>
    <p:sldId id="281" r:id="rId24"/>
    <p:sldId id="274" r:id="rId25"/>
    <p:sldId id="275" r:id="rId26"/>
    <p:sldId id="276" r:id="rId27"/>
    <p:sldId id="278" r:id="rId28"/>
    <p:sldId id="299" r:id="rId29"/>
    <p:sldId id="316" r:id="rId30"/>
    <p:sldId id="284" r:id="rId31"/>
    <p:sldId id="304" r:id="rId32"/>
    <p:sldId id="286" r:id="rId33"/>
    <p:sldId id="287" r:id="rId34"/>
    <p:sldId id="327" r:id="rId35"/>
    <p:sldId id="308" r:id="rId36"/>
    <p:sldId id="288" r:id="rId37"/>
    <p:sldId id="312" r:id="rId38"/>
    <p:sldId id="303" r:id="rId39"/>
    <p:sldId id="289" r:id="rId40"/>
    <p:sldId id="300" r:id="rId41"/>
    <p:sldId id="290" r:id="rId42"/>
    <p:sldId id="323" r:id="rId43"/>
    <p:sldId id="309" r:id="rId44"/>
    <p:sldId id="293" r:id="rId45"/>
    <p:sldId id="295" r:id="rId46"/>
    <p:sldId id="318" r:id="rId47"/>
  </p:sldIdLst>
  <p:sldSz cx="12217400" cy="6861175"/>
  <p:notesSz cx="6858000" cy="9144000"/>
  <p:defaultTextStyle>
    <a:defPPr marL="0" marR="0" indent="0" algn="l" defTabSz="548604" rtl="0" fontAlgn="auto" latinLnBrk="1" hangingPunct="0">
      <a:lnSpc>
        <a:spcPct val="100000"/>
      </a:lnSpc>
      <a:spcBef>
        <a:spcPts val="0"/>
      </a:spcBef>
      <a:spcAft>
        <a:spcPts val="0"/>
      </a:spcAft>
      <a:buClrTx/>
      <a:buSzTx/>
      <a:buFontTx/>
      <a:buNone/>
      <a:tabLst/>
      <a:defRPr kumimoji="0" sz="1079" b="0" i="0" u="none" strike="noStrike" cap="none" spc="0" normalizeH="0" baseline="0">
        <a:ln>
          <a:noFill/>
        </a:ln>
        <a:solidFill>
          <a:srgbClr val="000000"/>
        </a:solidFill>
        <a:effectLst/>
        <a:uFillTx/>
      </a:defRPr>
    </a:defPPr>
    <a:lvl1pPr marL="0" marR="0" indent="0" algn="l" defTabSz="495267" rtl="0" fontAlgn="auto" latinLnBrk="0" hangingPunct="0">
      <a:lnSpc>
        <a:spcPct val="100000"/>
      </a:lnSpc>
      <a:spcBef>
        <a:spcPts val="0"/>
      </a:spcBef>
      <a:spcAft>
        <a:spcPts val="0"/>
      </a:spcAft>
      <a:buClrTx/>
      <a:buSzTx/>
      <a:buFontTx/>
      <a:buNone/>
      <a:tabLst/>
      <a:defRPr kumimoji="0" sz="1919" b="0" i="0" u="none" strike="noStrike" cap="none" spc="0" normalizeH="0" baseline="0">
        <a:ln>
          <a:noFill/>
        </a:ln>
        <a:solidFill>
          <a:srgbClr val="FFFFFF"/>
        </a:solidFill>
        <a:effectLst/>
        <a:uFillTx/>
        <a:latin typeface="Asap SemiBold"/>
        <a:ea typeface="Asap SemiBold"/>
        <a:cs typeface="Asap SemiBold"/>
        <a:sym typeface="Asap SemiBold"/>
      </a:defRPr>
    </a:lvl1pPr>
    <a:lvl2pPr marL="0" marR="0" indent="137151" algn="l" defTabSz="495267" rtl="0" fontAlgn="auto" latinLnBrk="0" hangingPunct="0">
      <a:lnSpc>
        <a:spcPct val="100000"/>
      </a:lnSpc>
      <a:spcBef>
        <a:spcPts val="0"/>
      </a:spcBef>
      <a:spcAft>
        <a:spcPts val="0"/>
      </a:spcAft>
      <a:buClrTx/>
      <a:buSzTx/>
      <a:buFontTx/>
      <a:buNone/>
      <a:tabLst/>
      <a:defRPr kumimoji="0" sz="1919" b="0" i="0" u="none" strike="noStrike" cap="none" spc="0" normalizeH="0" baseline="0">
        <a:ln>
          <a:noFill/>
        </a:ln>
        <a:solidFill>
          <a:srgbClr val="FFFFFF"/>
        </a:solidFill>
        <a:effectLst/>
        <a:uFillTx/>
        <a:latin typeface="Asap SemiBold"/>
        <a:ea typeface="Asap SemiBold"/>
        <a:cs typeface="Asap SemiBold"/>
        <a:sym typeface="Asap SemiBold"/>
      </a:defRPr>
    </a:lvl2pPr>
    <a:lvl3pPr marL="0" marR="0" indent="274301" algn="l" defTabSz="495267" rtl="0" fontAlgn="auto" latinLnBrk="0" hangingPunct="0">
      <a:lnSpc>
        <a:spcPct val="100000"/>
      </a:lnSpc>
      <a:spcBef>
        <a:spcPts val="0"/>
      </a:spcBef>
      <a:spcAft>
        <a:spcPts val="0"/>
      </a:spcAft>
      <a:buClrTx/>
      <a:buSzTx/>
      <a:buFontTx/>
      <a:buNone/>
      <a:tabLst/>
      <a:defRPr kumimoji="0" sz="1919" b="0" i="0" u="none" strike="noStrike" cap="none" spc="0" normalizeH="0" baseline="0">
        <a:ln>
          <a:noFill/>
        </a:ln>
        <a:solidFill>
          <a:srgbClr val="FFFFFF"/>
        </a:solidFill>
        <a:effectLst/>
        <a:uFillTx/>
        <a:latin typeface="Asap SemiBold"/>
        <a:ea typeface="Asap SemiBold"/>
        <a:cs typeface="Asap SemiBold"/>
        <a:sym typeface="Asap SemiBold"/>
      </a:defRPr>
    </a:lvl3pPr>
    <a:lvl4pPr marL="0" marR="0" indent="411453" algn="l" defTabSz="495267" rtl="0" fontAlgn="auto" latinLnBrk="0" hangingPunct="0">
      <a:lnSpc>
        <a:spcPct val="100000"/>
      </a:lnSpc>
      <a:spcBef>
        <a:spcPts val="0"/>
      </a:spcBef>
      <a:spcAft>
        <a:spcPts val="0"/>
      </a:spcAft>
      <a:buClrTx/>
      <a:buSzTx/>
      <a:buFontTx/>
      <a:buNone/>
      <a:tabLst/>
      <a:defRPr kumimoji="0" sz="1919" b="0" i="0" u="none" strike="noStrike" cap="none" spc="0" normalizeH="0" baseline="0">
        <a:ln>
          <a:noFill/>
        </a:ln>
        <a:solidFill>
          <a:srgbClr val="FFFFFF"/>
        </a:solidFill>
        <a:effectLst/>
        <a:uFillTx/>
        <a:latin typeface="Asap SemiBold"/>
        <a:ea typeface="Asap SemiBold"/>
        <a:cs typeface="Asap SemiBold"/>
        <a:sym typeface="Asap SemiBold"/>
      </a:defRPr>
    </a:lvl4pPr>
    <a:lvl5pPr marL="0" marR="0" indent="548604" algn="l" defTabSz="495267" rtl="0" fontAlgn="auto" latinLnBrk="0" hangingPunct="0">
      <a:lnSpc>
        <a:spcPct val="100000"/>
      </a:lnSpc>
      <a:spcBef>
        <a:spcPts val="0"/>
      </a:spcBef>
      <a:spcAft>
        <a:spcPts val="0"/>
      </a:spcAft>
      <a:buClrTx/>
      <a:buSzTx/>
      <a:buFontTx/>
      <a:buNone/>
      <a:tabLst/>
      <a:defRPr kumimoji="0" sz="1919" b="0" i="0" u="none" strike="noStrike" cap="none" spc="0" normalizeH="0" baseline="0">
        <a:ln>
          <a:noFill/>
        </a:ln>
        <a:solidFill>
          <a:srgbClr val="FFFFFF"/>
        </a:solidFill>
        <a:effectLst/>
        <a:uFillTx/>
        <a:latin typeface="Asap SemiBold"/>
        <a:ea typeface="Asap SemiBold"/>
        <a:cs typeface="Asap SemiBold"/>
        <a:sym typeface="Asap SemiBold"/>
      </a:defRPr>
    </a:lvl5pPr>
    <a:lvl6pPr marL="0" marR="0" indent="685755" algn="l" defTabSz="495267" rtl="0" fontAlgn="auto" latinLnBrk="0" hangingPunct="0">
      <a:lnSpc>
        <a:spcPct val="100000"/>
      </a:lnSpc>
      <a:spcBef>
        <a:spcPts val="0"/>
      </a:spcBef>
      <a:spcAft>
        <a:spcPts val="0"/>
      </a:spcAft>
      <a:buClrTx/>
      <a:buSzTx/>
      <a:buFontTx/>
      <a:buNone/>
      <a:tabLst/>
      <a:defRPr kumimoji="0" sz="1919" b="0" i="0" u="none" strike="noStrike" cap="none" spc="0" normalizeH="0" baseline="0">
        <a:ln>
          <a:noFill/>
        </a:ln>
        <a:solidFill>
          <a:srgbClr val="FFFFFF"/>
        </a:solidFill>
        <a:effectLst/>
        <a:uFillTx/>
        <a:latin typeface="Asap SemiBold"/>
        <a:ea typeface="Asap SemiBold"/>
        <a:cs typeface="Asap SemiBold"/>
        <a:sym typeface="Asap SemiBold"/>
      </a:defRPr>
    </a:lvl6pPr>
    <a:lvl7pPr marL="0" marR="0" indent="822905" algn="l" defTabSz="495267" rtl="0" fontAlgn="auto" latinLnBrk="0" hangingPunct="0">
      <a:lnSpc>
        <a:spcPct val="100000"/>
      </a:lnSpc>
      <a:spcBef>
        <a:spcPts val="0"/>
      </a:spcBef>
      <a:spcAft>
        <a:spcPts val="0"/>
      </a:spcAft>
      <a:buClrTx/>
      <a:buSzTx/>
      <a:buFontTx/>
      <a:buNone/>
      <a:tabLst/>
      <a:defRPr kumimoji="0" sz="1919" b="0" i="0" u="none" strike="noStrike" cap="none" spc="0" normalizeH="0" baseline="0">
        <a:ln>
          <a:noFill/>
        </a:ln>
        <a:solidFill>
          <a:srgbClr val="FFFFFF"/>
        </a:solidFill>
        <a:effectLst/>
        <a:uFillTx/>
        <a:latin typeface="Asap SemiBold"/>
        <a:ea typeface="Asap SemiBold"/>
        <a:cs typeface="Asap SemiBold"/>
        <a:sym typeface="Asap SemiBold"/>
      </a:defRPr>
    </a:lvl7pPr>
    <a:lvl8pPr marL="0" marR="0" indent="960057" algn="l" defTabSz="495267" rtl="0" fontAlgn="auto" latinLnBrk="0" hangingPunct="0">
      <a:lnSpc>
        <a:spcPct val="100000"/>
      </a:lnSpc>
      <a:spcBef>
        <a:spcPts val="0"/>
      </a:spcBef>
      <a:spcAft>
        <a:spcPts val="0"/>
      </a:spcAft>
      <a:buClrTx/>
      <a:buSzTx/>
      <a:buFontTx/>
      <a:buNone/>
      <a:tabLst/>
      <a:defRPr kumimoji="0" sz="1919" b="0" i="0" u="none" strike="noStrike" cap="none" spc="0" normalizeH="0" baseline="0">
        <a:ln>
          <a:noFill/>
        </a:ln>
        <a:solidFill>
          <a:srgbClr val="FFFFFF"/>
        </a:solidFill>
        <a:effectLst/>
        <a:uFillTx/>
        <a:latin typeface="Asap SemiBold"/>
        <a:ea typeface="Asap SemiBold"/>
        <a:cs typeface="Asap SemiBold"/>
        <a:sym typeface="Asap SemiBold"/>
      </a:defRPr>
    </a:lvl8pPr>
    <a:lvl9pPr marL="0" marR="0" indent="1097208" algn="l" defTabSz="495267" rtl="0" fontAlgn="auto" latinLnBrk="0" hangingPunct="0">
      <a:lnSpc>
        <a:spcPct val="100000"/>
      </a:lnSpc>
      <a:spcBef>
        <a:spcPts val="0"/>
      </a:spcBef>
      <a:spcAft>
        <a:spcPts val="0"/>
      </a:spcAft>
      <a:buClrTx/>
      <a:buSzTx/>
      <a:buFontTx/>
      <a:buNone/>
      <a:tabLst/>
      <a:defRPr kumimoji="0" sz="1919" b="0" i="0" u="none" strike="noStrike" cap="none" spc="0" normalizeH="0" baseline="0">
        <a:ln>
          <a:noFill/>
        </a:ln>
        <a:solidFill>
          <a:srgbClr val="FFFFFF"/>
        </a:solidFill>
        <a:effectLst/>
        <a:uFillTx/>
        <a:latin typeface="Asap SemiBold"/>
        <a:ea typeface="Asap SemiBold"/>
        <a:cs typeface="Asap SemiBold"/>
        <a:sym typeface="Asap SemiBol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4444"/>
    <a:srgbClr val="0C95A7"/>
    <a:srgbClr val="00C3DC"/>
    <a:srgbClr val="0092A5"/>
    <a:srgbClr val="765F97"/>
    <a:srgbClr val="C97BBC"/>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61" autoAdjust="0"/>
    <p:restoredTop sz="93377" autoAdjust="0"/>
  </p:normalViewPr>
  <p:slideViewPr>
    <p:cSldViewPr snapToGrid="0" snapToObjects="1">
      <p:cViewPr varScale="1">
        <p:scale>
          <a:sx n="144" d="100"/>
          <a:sy n="144" d="100"/>
        </p:scale>
        <p:origin x="216" y="29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威 少" userId="de22fa7f0e11082f" providerId="LiveId" clId="{F28792A2-22E6-A342-B2E1-807CD2F79179}"/>
    <pc:docChg chg="undo custSel addSld delSld modSld">
      <pc:chgData name="威 少" userId="de22fa7f0e11082f" providerId="LiveId" clId="{F28792A2-22E6-A342-B2E1-807CD2F79179}" dt="2023-03-02T16:55:22.714" v="74"/>
      <pc:docMkLst>
        <pc:docMk/>
      </pc:docMkLst>
      <pc:sldChg chg="modSp modAnim">
        <pc:chgData name="威 少" userId="de22fa7f0e11082f" providerId="LiveId" clId="{F28792A2-22E6-A342-B2E1-807CD2F79179}" dt="2023-03-02T16:55:22.714" v="74"/>
        <pc:sldMkLst>
          <pc:docMk/>
          <pc:sldMk cId="2109912146" sldId="268"/>
        </pc:sldMkLst>
        <pc:spChg chg="mod">
          <ac:chgData name="威 少" userId="de22fa7f0e11082f" providerId="LiveId" clId="{F28792A2-22E6-A342-B2E1-807CD2F79179}" dt="2023-03-02T16:55:13.878" v="73" actId="20577"/>
          <ac:spMkLst>
            <pc:docMk/>
            <pc:sldMk cId="2109912146" sldId="268"/>
            <ac:spMk id="3" creationId="{5092DFB9-4654-8CB4-388E-B9B1CA746C89}"/>
          </ac:spMkLst>
        </pc:spChg>
      </pc:sldChg>
      <pc:sldChg chg="modSp mod">
        <pc:chgData name="威 少" userId="de22fa7f0e11082f" providerId="LiveId" clId="{F28792A2-22E6-A342-B2E1-807CD2F79179}" dt="2023-03-02T16:53:57.435" v="66" actId="1076"/>
        <pc:sldMkLst>
          <pc:docMk/>
          <pc:sldMk cId="2866664078" sldId="272"/>
        </pc:sldMkLst>
        <pc:spChg chg="mod">
          <ac:chgData name="威 少" userId="de22fa7f0e11082f" providerId="LiveId" clId="{F28792A2-22E6-A342-B2E1-807CD2F79179}" dt="2023-03-02T16:53:55.532" v="65" actId="1076"/>
          <ac:spMkLst>
            <pc:docMk/>
            <pc:sldMk cId="2866664078" sldId="272"/>
            <ac:spMk id="67" creationId="{63EF4B6F-AFB9-14D7-B1F0-619EE7D1D15F}"/>
          </ac:spMkLst>
        </pc:spChg>
        <pc:picChg chg="mod">
          <ac:chgData name="威 少" userId="de22fa7f0e11082f" providerId="LiveId" clId="{F28792A2-22E6-A342-B2E1-807CD2F79179}" dt="2023-03-02T16:53:57.435" v="66" actId="1076"/>
          <ac:picMkLst>
            <pc:docMk/>
            <pc:sldMk cId="2866664078" sldId="272"/>
            <ac:picMk id="3" creationId="{1C26A2DE-FEFB-2FEF-1AD5-61898DECB44D}"/>
          </ac:picMkLst>
        </pc:picChg>
      </pc:sldChg>
      <pc:sldChg chg="modSp mod">
        <pc:chgData name="威 少" userId="de22fa7f0e11082f" providerId="LiveId" clId="{F28792A2-22E6-A342-B2E1-807CD2F79179}" dt="2023-03-02T16:51:43.376" v="25" actId="1076"/>
        <pc:sldMkLst>
          <pc:docMk/>
          <pc:sldMk cId="662206070" sldId="275"/>
        </pc:sldMkLst>
        <pc:picChg chg="mod">
          <ac:chgData name="威 少" userId="de22fa7f0e11082f" providerId="LiveId" clId="{F28792A2-22E6-A342-B2E1-807CD2F79179}" dt="2023-03-02T16:51:43.376" v="25" actId="1076"/>
          <ac:picMkLst>
            <pc:docMk/>
            <pc:sldMk cId="662206070" sldId="275"/>
            <ac:picMk id="6" creationId="{91A42F93-747E-AD13-FF2E-5AD35C0E08D7}"/>
          </ac:picMkLst>
        </pc:picChg>
        <pc:picChg chg="mod">
          <ac:chgData name="威 少" userId="de22fa7f0e11082f" providerId="LiveId" clId="{F28792A2-22E6-A342-B2E1-807CD2F79179}" dt="2023-03-02T16:51:31.329" v="22" actId="14100"/>
          <ac:picMkLst>
            <pc:docMk/>
            <pc:sldMk cId="662206070" sldId="275"/>
            <ac:picMk id="9" creationId="{6A8522F0-8036-7548-1415-0D732CF58F48}"/>
          </ac:picMkLst>
        </pc:picChg>
      </pc:sldChg>
      <pc:sldChg chg="modSp mod">
        <pc:chgData name="威 少" userId="de22fa7f0e11082f" providerId="LiveId" clId="{F28792A2-22E6-A342-B2E1-807CD2F79179}" dt="2023-03-02T16:50:02.849" v="12" actId="20577"/>
        <pc:sldMkLst>
          <pc:docMk/>
          <pc:sldMk cId="2883809700" sldId="290"/>
        </pc:sldMkLst>
        <pc:spChg chg="mod">
          <ac:chgData name="威 少" userId="de22fa7f0e11082f" providerId="LiveId" clId="{F28792A2-22E6-A342-B2E1-807CD2F79179}" dt="2023-03-02T16:50:02.849" v="12" actId="20577"/>
          <ac:spMkLst>
            <pc:docMk/>
            <pc:sldMk cId="2883809700" sldId="290"/>
            <ac:spMk id="7" creationId="{F9480E93-5C4C-FA1E-FADE-8EB7DA54A9D2}"/>
          </ac:spMkLst>
        </pc:spChg>
      </pc:sldChg>
      <pc:sldChg chg="modSp mod">
        <pc:chgData name="威 少" userId="de22fa7f0e11082f" providerId="LiveId" clId="{F28792A2-22E6-A342-B2E1-807CD2F79179}" dt="2023-03-02T16:50:28.568" v="17" actId="20577"/>
        <pc:sldMkLst>
          <pc:docMk/>
          <pc:sldMk cId="3326335808" sldId="300"/>
        </pc:sldMkLst>
        <pc:spChg chg="mod">
          <ac:chgData name="威 少" userId="de22fa7f0e11082f" providerId="LiveId" clId="{F28792A2-22E6-A342-B2E1-807CD2F79179}" dt="2023-03-02T16:50:28.568" v="17" actId="20577"/>
          <ac:spMkLst>
            <pc:docMk/>
            <pc:sldMk cId="3326335808" sldId="300"/>
            <ac:spMk id="2" creationId="{953F1926-16D7-ABA0-E274-516C3FB6F1A0}"/>
          </ac:spMkLst>
        </pc:spChg>
      </pc:sldChg>
      <pc:sldChg chg="modSp mod">
        <pc:chgData name="威 少" userId="de22fa7f0e11082f" providerId="LiveId" clId="{F28792A2-22E6-A342-B2E1-807CD2F79179}" dt="2023-03-02T16:50:37.859" v="21" actId="20577"/>
        <pc:sldMkLst>
          <pc:docMk/>
          <pc:sldMk cId="609514600" sldId="303"/>
        </pc:sldMkLst>
        <pc:spChg chg="mod">
          <ac:chgData name="威 少" userId="de22fa7f0e11082f" providerId="LiveId" clId="{F28792A2-22E6-A342-B2E1-807CD2F79179}" dt="2023-03-02T16:50:37.859" v="21" actId="20577"/>
          <ac:spMkLst>
            <pc:docMk/>
            <pc:sldMk cId="609514600" sldId="303"/>
            <ac:spMk id="5" creationId="{69E39A11-0DA9-9C44-41FD-3C17DC5D76C4}"/>
          </ac:spMkLst>
        </pc:spChg>
      </pc:sldChg>
      <pc:sldChg chg="del">
        <pc:chgData name="威 少" userId="de22fa7f0e11082f" providerId="LiveId" clId="{F28792A2-22E6-A342-B2E1-807CD2F79179}" dt="2023-03-02T16:49:17.783" v="0" actId="2696"/>
        <pc:sldMkLst>
          <pc:docMk/>
          <pc:sldMk cId="2382130650" sldId="313"/>
        </pc:sldMkLst>
      </pc:sldChg>
      <pc:sldChg chg="add del">
        <pc:chgData name="威 少" userId="de22fa7f0e11082f" providerId="LiveId" clId="{F28792A2-22E6-A342-B2E1-807CD2F79179}" dt="2023-03-02T16:49:40.554" v="5" actId="2696"/>
        <pc:sldMkLst>
          <pc:docMk/>
          <pc:sldMk cId="2019765105" sldId="319"/>
        </pc:sldMkLst>
      </pc:sldChg>
      <pc:sldChg chg="addSp delSp modSp mod">
        <pc:chgData name="威 少" userId="de22fa7f0e11082f" providerId="LiveId" clId="{F28792A2-22E6-A342-B2E1-807CD2F79179}" dt="2023-03-02T16:53:45.657" v="64" actId="113"/>
        <pc:sldMkLst>
          <pc:docMk/>
          <pc:sldMk cId="2720148113" sldId="321"/>
        </pc:sldMkLst>
        <pc:spChg chg="mod">
          <ac:chgData name="威 少" userId="de22fa7f0e11082f" providerId="LiveId" clId="{F28792A2-22E6-A342-B2E1-807CD2F79179}" dt="2023-03-02T16:53:45.657" v="64" actId="113"/>
          <ac:spMkLst>
            <pc:docMk/>
            <pc:sldMk cId="2720148113" sldId="321"/>
            <ac:spMk id="3" creationId="{CA84DCB7-0D0F-7450-7EE4-4A0EE1581C2B}"/>
          </ac:spMkLst>
        </pc:spChg>
        <pc:spChg chg="add del">
          <ac:chgData name="威 少" userId="de22fa7f0e11082f" providerId="LiveId" clId="{F28792A2-22E6-A342-B2E1-807CD2F79179}" dt="2023-03-02T16:52:03.501" v="27" actId="22"/>
          <ac:spMkLst>
            <pc:docMk/>
            <pc:sldMk cId="2720148113" sldId="321"/>
            <ac:spMk id="5" creationId="{69770D10-FEFF-B187-0C01-44863E9DB10D}"/>
          </ac:spMkLst>
        </pc:spChg>
        <pc:spChg chg="add mod">
          <ac:chgData name="威 少" userId="de22fa7f0e11082f" providerId="LiveId" clId="{F28792A2-22E6-A342-B2E1-807CD2F79179}" dt="2023-03-02T16:53:39.134" v="63" actId="20577"/>
          <ac:spMkLst>
            <pc:docMk/>
            <pc:sldMk cId="2720148113" sldId="321"/>
            <ac:spMk id="7" creationId="{A6224ABD-DC6D-1BDC-5FCA-81CDF9F5E94A}"/>
          </ac:spMkLst>
        </pc:spChg>
      </pc:sldChg>
      <pc:sldChg chg="add del">
        <pc:chgData name="威 少" userId="de22fa7f0e11082f" providerId="LiveId" clId="{F28792A2-22E6-A342-B2E1-807CD2F79179}" dt="2023-03-02T16:49:41.204" v="6" actId="2696"/>
        <pc:sldMkLst>
          <pc:docMk/>
          <pc:sldMk cId="906067647" sldId="322"/>
        </pc:sldMkLst>
      </pc:sldChg>
      <pc:sldChg chg="modSp mod">
        <pc:chgData name="威 少" userId="de22fa7f0e11082f" providerId="LiveId" clId="{F28792A2-22E6-A342-B2E1-807CD2F79179}" dt="2023-03-02T16:50:10.162" v="13" actId="20577"/>
        <pc:sldMkLst>
          <pc:docMk/>
          <pc:sldMk cId="1311990540" sldId="323"/>
        </pc:sldMkLst>
        <pc:spChg chg="mod">
          <ac:chgData name="威 少" userId="de22fa7f0e11082f" providerId="LiveId" clId="{F28792A2-22E6-A342-B2E1-807CD2F79179}" dt="2023-03-02T16:50:10.162" v="13" actId="20577"/>
          <ac:spMkLst>
            <pc:docMk/>
            <pc:sldMk cId="1311990540" sldId="323"/>
            <ac:spMk id="2" creationId="{9070CA62-F561-6178-BF16-CF80CF5183F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376238" y="685800"/>
            <a:ext cx="6105525"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74301" latinLnBrk="0">
      <a:lnSpc>
        <a:spcPct val="117999"/>
      </a:lnSpc>
      <a:defRPr sz="1320">
        <a:latin typeface="Helvetica Neue"/>
        <a:ea typeface="Helvetica Neue"/>
        <a:cs typeface="Helvetica Neue"/>
        <a:sym typeface="Helvetica Neue"/>
      </a:defRPr>
    </a:lvl1pPr>
    <a:lvl2pPr indent="137151" defTabSz="274301" latinLnBrk="0">
      <a:lnSpc>
        <a:spcPct val="117999"/>
      </a:lnSpc>
      <a:defRPr sz="1320">
        <a:latin typeface="Helvetica Neue"/>
        <a:ea typeface="Helvetica Neue"/>
        <a:cs typeface="Helvetica Neue"/>
        <a:sym typeface="Helvetica Neue"/>
      </a:defRPr>
    </a:lvl2pPr>
    <a:lvl3pPr indent="274301" defTabSz="274301" latinLnBrk="0">
      <a:lnSpc>
        <a:spcPct val="117999"/>
      </a:lnSpc>
      <a:defRPr sz="1320">
        <a:latin typeface="Helvetica Neue"/>
        <a:ea typeface="Helvetica Neue"/>
        <a:cs typeface="Helvetica Neue"/>
        <a:sym typeface="Helvetica Neue"/>
      </a:defRPr>
    </a:lvl3pPr>
    <a:lvl4pPr indent="411453" defTabSz="274301" latinLnBrk="0">
      <a:lnSpc>
        <a:spcPct val="117999"/>
      </a:lnSpc>
      <a:defRPr sz="1320">
        <a:latin typeface="Helvetica Neue"/>
        <a:ea typeface="Helvetica Neue"/>
        <a:cs typeface="Helvetica Neue"/>
        <a:sym typeface="Helvetica Neue"/>
      </a:defRPr>
    </a:lvl4pPr>
    <a:lvl5pPr indent="548604" defTabSz="274301" latinLnBrk="0">
      <a:lnSpc>
        <a:spcPct val="117999"/>
      </a:lnSpc>
      <a:defRPr sz="1320">
        <a:latin typeface="Helvetica Neue"/>
        <a:ea typeface="Helvetica Neue"/>
        <a:cs typeface="Helvetica Neue"/>
        <a:sym typeface="Helvetica Neue"/>
      </a:defRPr>
    </a:lvl5pPr>
    <a:lvl6pPr indent="685755" defTabSz="274301" latinLnBrk="0">
      <a:lnSpc>
        <a:spcPct val="117999"/>
      </a:lnSpc>
      <a:defRPr sz="1320">
        <a:latin typeface="Helvetica Neue"/>
        <a:ea typeface="Helvetica Neue"/>
        <a:cs typeface="Helvetica Neue"/>
        <a:sym typeface="Helvetica Neue"/>
      </a:defRPr>
    </a:lvl6pPr>
    <a:lvl7pPr indent="822905" defTabSz="274301" latinLnBrk="0">
      <a:lnSpc>
        <a:spcPct val="117999"/>
      </a:lnSpc>
      <a:defRPr sz="1320">
        <a:latin typeface="Helvetica Neue"/>
        <a:ea typeface="Helvetica Neue"/>
        <a:cs typeface="Helvetica Neue"/>
        <a:sym typeface="Helvetica Neue"/>
      </a:defRPr>
    </a:lvl7pPr>
    <a:lvl8pPr indent="960057" defTabSz="274301" latinLnBrk="0">
      <a:lnSpc>
        <a:spcPct val="117999"/>
      </a:lnSpc>
      <a:defRPr sz="1320">
        <a:latin typeface="Helvetica Neue"/>
        <a:ea typeface="Helvetica Neue"/>
        <a:cs typeface="Helvetica Neue"/>
        <a:sym typeface="Helvetica Neue"/>
      </a:defRPr>
    </a:lvl8pPr>
    <a:lvl9pPr indent="1097208" defTabSz="274301" latinLnBrk="0">
      <a:lnSpc>
        <a:spcPct val="117999"/>
      </a:lnSpc>
      <a:defRPr sz="132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glish.hust.edu.cn/"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Hi</a:t>
            </a:r>
            <a:r>
              <a:rPr lang="en-US" altLang="zh-CN" sz="1200" b="0" i="0" u="none" strike="noStrike" kern="1200" baseline="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everyone.</a:t>
            </a:r>
            <a:r>
              <a:rPr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I</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am</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Wei</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Zhou</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from</a:t>
            </a:r>
            <a:r>
              <a:rPr kumimoji="1" lang="zh-CN" altLang="en-US" sz="1200" b="0" i="0" u="none" strike="noStrike" kern="1200" dirty="0">
                <a:solidFill>
                  <a:schemeClr val="tx1"/>
                </a:solidFill>
                <a:effectLst/>
                <a:latin typeface="+mn-lt"/>
                <a:ea typeface="+mn-ea"/>
                <a:cs typeface="+mn-cs"/>
              </a:rPr>
              <a:t> </a:t>
            </a:r>
            <a:r>
              <a:rPr lang="en-US" altLang="zh-CN" b="0" i="0" err="1">
                <a:solidFill>
                  <a:srgbClr val="1565C0"/>
                </a:solidFill>
                <a:effectLst/>
                <a:latin typeface="Roboto" panose="02000000000000000000" pitchFamily="2" charset="0"/>
                <a:hlinkClick r:id="rId3"/>
              </a:rPr>
              <a:t>Huazhong</a:t>
            </a:r>
            <a:r>
              <a:rPr lang="en-US" altLang="zh-CN" b="0" i="0" dirty="0">
                <a:solidFill>
                  <a:srgbClr val="1565C0"/>
                </a:solidFill>
                <a:effectLst/>
                <a:latin typeface="Roboto" panose="02000000000000000000" pitchFamily="2" charset="0"/>
                <a:hlinkClick r:id="rId3"/>
              </a:rPr>
              <a:t> University of Science and Technology</a:t>
            </a:r>
            <a:endParaRPr kumimoji="1"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It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great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honor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present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our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work</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about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specification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guided</a:t>
            </a:r>
            <a:r>
              <a:rPr lang="zh-CN" altLang="en-US" sz="1200" b="0" i="0" u="none" strike="noStrike" kern="1200" dirty="0">
                <a:solidFill>
                  <a:schemeClr val="tx1"/>
                </a:solidFill>
                <a:effectLst/>
                <a:latin typeface="+mn-lt"/>
                <a:ea typeface="+mn-ea"/>
                <a:cs typeface="+mn-cs"/>
              </a:rPr>
              <a:t> </a:t>
            </a:r>
            <a:r>
              <a:rPr lang="en-US" altLang="zh-CN" sz="1200" b="0" i="0" u="none" strike="noStrike" kern="1200" baseline="0" dirty="0">
                <a:solidFill>
                  <a:schemeClr val="tx1"/>
                </a:solidFill>
                <a:effectLst/>
                <a:latin typeface="+mn-lt"/>
                <a:ea typeface="+mn-ea"/>
                <a:cs typeface="+mn-cs"/>
              </a:rPr>
              <a:t>firmware emulation</a:t>
            </a:r>
            <a:r>
              <a:rPr lang="en-US" altLang="zh-CN" sz="1200" b="0" i="0" u="none" strike="noStrike" kern="1200" dirty="0">
                <a:solidFill>
                  <a:schemeClr val="tx1"/>
                </a:solidFill>
                <a:effectLst/>
                <a:latin typeface="+mn-lt"/>
                <a:ea typeface="+mn-ea"/>
                <a:cs typeface="+mn-cs"/>
              </a:rPr>
              <a:t>.</a:t>
            </a:r>
            <a:endParaRPr kumimoji="1" lang="en-US" altLang="zh-CN" sz="1200" b="0" i="0" u="none" strike="noStrike"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82BB2C-DC2D-9347-AD2A-220C3A7C83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29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err="1"/>
              <a:t>FreeRTOS-Mpu</a:t>
            </a:r>
            <a:r>
              <a:rPr lang="en-US" altLang="zh-CN" dirty="0"/>
              <a:t> use 5 regions by default as shown in the table to achieve code </a:t>
            </a:r>
            <a:r>
              <a:rPr lang="en-US" altLang="zh-CN" dirty="0" err="1"/>
              <a:t>interuoty</a:t>
            </a:r>
            <a:r>
              <a:rPr lang="en-US" altLang="zh-CN" dirty="0"/>
              <a:t> DEP and kernel task </a:t>
            </a:r>
            <a:r>
              <a:rPr lang="en-US" altLang="zh-CN" dirty="0" err="1"/>
              <a:t>islation</a:t>
            </a:r>
            <a:r>
              <a:rPr lang="en-US" altLang="zh-CN" dirty="0"/>
              <a:t> </a:t>
            </a:r>
          </a:p>
          <a:p>
            <a:endParaRPr lang="zh-CN" altLang="en-US" dirty="0"/>
          </a:p>
        </p:txBody>
      </p:sp>
    </p:spTree>
    <p:extLst>
      <p:ext uri="{BB962C8B-B14F-4D97-AF65-F5344CB8AC3E}">
        <p14:creationId xmlns:p14="http://schemas.microsoft.com/office/powerpoint/2010/main" val="412130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a:t>Specifically First it assigns region 0 as non writeable to achieve CIP and the data region of </a:t>
            </a:r>
            <a:r>
              <a:rPr lang="en-US" altLang="zh-CN" dirty="0" err="1"/>
              <a:t>kenerl</a:t>
            </a:r>
            <a:r>
              <a:rPr lang="en-US" altLang="zh-CN" dirty="0"/>
              <a:t> task and peripherals as non-</a:t>
            </a:r>
            <a:r>
              <a:rPr lang="en-US" altLang="zh-CN" dirty="0" err="1"/>
              <a:t>executatble</a:t>
            </a:r>
            <a:r>
              <a:rPr lang="en-US" altLang="zh-CN" dirty="0"/>
              <a:t> </a:t>
            </a:r>
            <a:endParaRPr lang="zh-CN" altLang="en-US" dirty="0"/>
          </a:p>
        </p:txBody>
      </p:sp>
    </p:spTree>
    <p:extLst>
      <p:ext uri="{BB962C8B-B14F-4D97-AF65-F5344CB8AC3E}">
        <p14:creationId xmlns:p14="http://schemas.microsoft.com/office/powerpoint/2010/main" val="850175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a:t>And use a memory region to restrict the unprivileged task code can only read write its own task </a:t>
            </a:r>
          </a:p>
          <a:p>
            <a:r>
              <a:rPr lang="en-US" altLang="zh-CN" dirty="0"/>
              <a:t>The data and code can only be accessed by kernel which is running under privilege level </a:t>
            </a:r>
            <a:endParaRPr lang="zh-CN" altLang="en-US" dirty="0"/>
          </a:p>
        </p:txBody>
      </p:sp>
    </p:spTree>
    <p:extLst>
      <p:ext uri="{BB962C8B-B14F-4D97-AF65-F5344CB8AC3E}">
        <p14:creationId xmlns:p14="http://schemas.microsoft.com/office/powerpoint/2010/main" val="3881065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a:t>OK  next </a:t>
            </a:r>
          </a:p>
          <a:p>
            <a:r>
              <a:rPr lang="en-US" altLang="zh-CN" dirty="0"/>
              <a:t>I will shed light on the root cause of this situation</a:t>
            </a:r>
            <a:endParaRPr lang="zh-CN" altLang="en-US" dirty="0"/>
          </a:p>
        </p:txBody>
      </p:sp>
    </p:spTree>
    <p:extLst>
      <p:ext uri="{BB962C8B-B14F-4D97-AF65-F5344CB8AC3E}">
        <p14:creationId xmlns:p14="http://schemas.microsoft.com/office/powerpoint/2010/main" val="944274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a:t>We </a:t>
            </a:r>
            <a:r>
              <a:rPr lang="en-US" altLang="zh-CN" dirty="0" err="1"/>
              <a:t>summay</a:t>
            </a:r>
            <a:r>
              <a:rPr lang="en-US" altLang="zh-CN" dirty="0"/>
              <a:t> the common pitfalls as four aspect </a:t>
            </a:r>
          </a:p>
          <a:p>
            <a:r>
              <a:rPr lang="en-US" altLang="zh-CN" dirty="0"/>
              <a:t>First we show how to disable or easily bypass the protection provide MPU with real world examples </a:t>
            </a:r>
            <a:endParaRPr lang="zh-CN" altLang="en-US" dirty="0"/>
          </a:p>
        </p:txBody>
      </p:sp>
    </p:spTree>
    <p:extLst>
      <p:ext uri="{BB962C8B-B14F-4D97-AF65-F5344CB8AC3E}">
        <p14:creationId xmlns:p14="http://schemas.microsoft.com/office/powerpoint/2010/main" val="2667024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a:t>Since the MPU regs can be configured by privileged code </a:t>
            </a:r>
          </a:p>
          <a:p>
            <a:r>
              <a:rPr lang="en-US" altLang="zh-CN" dirty="0"/>
              <a:t>And </a:t>
            </a:r>
            <a:r>
              <a:rPr lang="en-US" altLang="zh-CN" dirty="0" err="1"/>
              <a:t>RioT</a:t>
            </a:r>
            <a:r>
              <a:rPr lang="en-US" altLang="zh-CN" dirty="0"/>
              <a:t> also have some easy to use driver </a:t>
            </a:r>
            <a:r>
              <a:rPr lang="en-US" altLang="zh-CN" dirty="0" err="1"/>
              <a:t>apis</a:t>
            </a:r>
            <a:r>
              <a:rPr lang="en-US" altLang="zh-CN" dirty="0"/>
              <a:t> for MPU configurations like </a:t>
            </a:r>
            <a:r>
              <a:rPr lang="en-US" altLang="zh-CN" dirty="0" err="1"/>
              <a:t>mpu</a:t>
            </a:r>
            <a:r>
              <a:rPr lang="en-US" altLang="zh-CN" dirty="0"/>
              <a:t> disable </a:t>
            </a:r>
          </a:p>
          <a:p>
            <a:r>
              <a:rPr lang="en-US" altLang="zh-CN" dirty="0"/>
              <a:t>So if any buffer could be overflow in the firmware, the attacker can use it to call </a:t>
            </a:r>
            <a:r>
              <a:rPr lang="en-US" altLang="zh-CN" dirty="0" err="1"/>
              <a:t>mpu</a:t>
            </a:r>
            <a:r>
              <a:rPr lang="en-US" altLang="zh-CN" dirty="0"/>
              <a:t> disable function in kernel and shutdown all </a:t>
            </a:r>
            <a:r>
              <a:rPr lang="en-US" altLang="zh-CN" dirty="0" err="1"/>
              <a:t>mpu</a:t>
            </a:r>
            <a:r>
              <a:rPr lang="en-US" altLang="zh-CN" dirty="0"/>
              <a:t> </a:t>
            </a:r>
            <a:r>
              <a:rPr lang="en-US" altLang="zh-CN" dirty="0" err="1"/>
              <a:t>funcitnos</a:t>
            </a:r>
            <a:r>
              <a:rPr lang="en-US" altLang="zh-CN" dirty="0"/>
              <a:t> </a:t>
            </a:r>
          </a:p>
        </p:txBody>
      </p:sp>
    </p:spTree>
    <p:extLst>
      <p:ext uri="{BB962C8B-B14F-4D97-AF65-F5344CB8AC3E}">
        <p14:creationId xmlns:p14="http://schemas.microsoft.com/office/powerpoint/2010/main" val="868420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a:t>So if unprivileged task wants to use kernel function it can only go </a:t>
            </a:r>
            <a:r>
              <a:rPr lang="en-US" altLang="zh-CN" dirty="0" err="1"/>
              <a:t>thorugth</a:t>
            </a:r>
            <a:r>
              <a:rPr lang="en-US" altLang="zh-CN" dirty="0"/>
              <a:t> system calls</a:t>
            </a:r>
          </a:p>
          <a:p>
            <a:r>
              <a:rPr lang="en-US" altLang="zh-CN" dirty="0" err="1"/>
              <a:t>FreeRTOS</a:t>
            </a:r>
            <a:r>
              <a:rPr lang="en-US" altLang="zh-CN" dirty="0"/>
              <a:t> </a:t>
            </a:r>
            <a:r>
              <a:rPr lang="en-US" altLang="zh-CN" dirty="0" err="1"/>
              <a:t>mpu</a:t>
            </a:r>
            <a:r>
              <a:rPr lang="en-US" altLang="zh-CN" dirty="0"/>
              <a:t> version does not provide new kernel </a:t>
            </a:r>
            <a:r>
              <a:rPr lang="en-US" altLang="zh-CN" dirty="0" err="1"/>
              <a:t>apis</a:t>
            </a:r>
            <a:r>
              <a:rPr lang="en-US" altLang="zh-CN" dirty="0"/>
              <a:t> for system calls but just wrap original kernel with privilege switch function via SVC </a:t>
            </a:r>
            <a:r>
              <a:rPr lang="en-US" altLang="zh-CN" dirty="0" err="1"/>
              <a:t>hanlder</a:t>
            </a:r>
            <a:endParaRPr lang="en-US" altLang="zh-CN" dirty="0"/>
          </a:p>
          <a:p>
            <a:r>
              <a:rPr lang="en-US" altLang="zh-CN" dirty="0"/>
              <a:t>SO for example if </a:t>
            </a:r>
            <a:r>
              <a:rPr lang="en-US" altLang="zh-CN" dirty="0" err="1"/>
              <a:t>unprivlieige</a:t>
            </a:r>
            <a:r>
              <a:rPr lang="en-US" altLang="zh-CN" dirty="0"/>
              <a:t> task want to use </a:t>
            </a:r>
            <a:r>
              <a:rPr lang="en-US" altLang="zh-CN" dirty="0" err="1"/>
              <a:t>keneral</a:t>
            </a:r>
            <a:r>
              <a:rPr lang="en-US" altLang="zh-CN" dirty="0"/>
              <a:t> function MPU delay if will call </a:t>
            </a:r>
            <a:r>
              <a:rPr lang="en-US" altLang="zh-CN" dirty="0" err="1"/>
              <a:t>mpu</a:t>
            </a:r>
            <a:r>
              <a:rPr lang="en-US" altLang="zh-CN" dirty="0"/>
              <a:t> wrapper function to raise privileged than call the kernel function </a:t>
            </a:r>
          </a:p>
          <a:p>
            <a:r>
              <a:rPr lang="en-US" altLang="zh-CN" dirty="0"/>
              <a:t>When function completed  </a:t>
            </a:r>
            <a:r>
              <a:rPr lang="en-US" altLang="zh-CN" dirty="0" err="1"/>
              <a:t>Resetprivliegd</a:t>
            </a:r>
            <a:r>
              <a:rPr lang="en-US" altLang="zh-CN" dirty="0"/>
              <a:t>  function  will  be called  to drop  privileged</a:t>
            </a:r>
          </a:p>
          <a:p>
            <a:endParaRPr lang="zh-CN" altLang="en-US" dirty="0"/>
          </a:p>
        </p:txBody>
      </p:sp>
    </p:spTree>
    <p:extLst>
      <p:ext uri="{BB962C8B-B14F-4D97-AF65-F5344CB8AC3E}">
        <p14:creationId xmlns:p14="http://schemas.microsoft.com/office/powerpoint/2010/main" val="719058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a:t>So we easily find the MPU privilege Switch function are  exposed</a:t>
            </a:r>
            <a:r>
              <a:rPr lang="zh-CN" altLang="en-US" dirty="0"/>
              <a:t> </a:t>
            </a:r>
            <a:r>
              <a:rPr lang="en-US" altLang="zh-CN" dirty="0"/>
              <a:t>to</a:t>
            </a:r>
            <a:r>
              <a:rPr lang="zh-CN" altLang="en-US" dirty="0"/>
              <a:t> </a:t>
            </a:r>
            <a:r>
              <a:rPr lang="en-US" altLang="zh-CN" dirty="0"/>
              <a:t>the</a:t>
            </a:r>
            <a:r>
              <a:rPr lang="zh-CN" altLang="en-US" dirty="0"/>
              <a:t> </a:t>
            </a:r>
            <a:r>
              <a:rPr lang="en-US" altLang="zh-CN" dirty="0" err="1"/>
              <a:t>unprivliege</a:t>
            </a:r>
            <a:r>
              <a:rPr lang="en-US" altLang="zh-CN" dirty="0"/>
              <a:t> task</a:t>
            </a:r>
          </a:p>
          <a:p>
            <a:r>
              <a:rPr lang="en-US" altLang="zh-CN" dirty="0" err="1"/>
              <a:t>Unprivlieg</a:t>
            </a:r>
            <a:r>
              <a:rPr lang="en-US" altLang="zh-CN" dirty="0"/>
              <a:t> task can directly call the  </a:t>
            </a:r>
            <a:r>
              <a:rPr lang="en-US" altLang="zh-CN" dirty="0" err="1"/>
              <a:t>xportrasie</a:t>
            </a:r>
            <a:r>
              <a:rPr lang="en-US" altLang="zh-CN" dirty="0"/>
              <a:t> </a:t>
            </a:r>
            <a:r>
              <a:rPr lang="en-US" altLang="zh-CN" dirty="0" err="1"/>
              <a:t>privlielig</a:t>
            </a:r>
            <a:r>
              <a:rPr lang="en-US" altLang="zh-CN" dirty="0"/>
              <a:t> function  to </a:t>
            </a:r>
            <a:r>
              <a:rPr lang="en-US" altLang="zh-CN" dirty="0" err="1"/>
              <a:t>rasie</a:t>
            </a:r>
            <a:r>
              <a:rPr lang="en-US" altLang="zh-CN" dirty="0"/>
              <a:t> the function </a:t>
            </a:r>
          </a:p>
          <a:p>
            <a:r>
              <a:rPr lang="en-US" altLang="zh-CN" dirty="0"/>
              <a:t>To fix this issue </a:t>
            </a:r>
            <a:r>
              <a:rPr lang="en-US" altLang="zh-CN" dirty="0" err="1"/>
              <a:t>freeRTOS</a:t>
            </a:r>
            <a:r>
              <a:rPr lang="en-US" altLang="zh-CN" dirty="0"/>
              <a:t> has change the function as a  </a:t>
            </a:r>
            <a:r>
              <a:rPr lang="en-US" altLang="zh-CN" dirty="0" err="1"/>
              <a:t>maro</a:t>
            </a:r>
            <a:r>
              <a:rPr lang="en-US" altLang="zh-CN" dirty="0"/>
              <a:t> </a:t>
            </a:r>
            <a:r>
              <a:rPr lang="zh-CN" altLang="en-US" dirty="0"/>
              <a:t>（</a:t>
            </a:r>
            <a:r>
              <a:rPr lang="en-US" altLang="zh-CN" dirty="0" err="1"/>
              <a:t>mai</a:t>
            </a:r>
            <a:r>
              <a:rPr lang="en-US" altLang="zh-CN" dirty="0"/>
              <a:t> </a:t>
            </a:r>
            <a:r>
              <a:rPr lang="en-US" altLang="zh-CN" dirty="0" err="1"/>
              <a:t>ke</a:t>
            </a:r>
            <a:r>
              <a:rPr lang="en-US" altLang="zh-CN" dirty="0"/>
              <a:t> </a:t>
            </a:r>
            <a:r>
              <a:rPr lang="en-US" altLang="zh-CN" dirty="0" err="1"/>
              <a:t>rou</a:t>
            </a:r>
            <a:r>
              <a:rPr lang="zh-CN" altLang="en-US" dirty="0"/>
              <a:t>）</a:t>
            </a:r>
            <a:endParaRPr lang="en-US" altLang="zh-CN" dirty="0"/>
          </a:p>
          <a:p>
            <a:r>
              <a:rPr lang="en-US" altLang="zh-CN" dirty="0"/>
              <a:t>However is that  really solve the problem?</a:t>
            </a:r>
            <a:endParaRPr lang="zh-CN" altLang="en-US" dirty="0"/>
          </a:p>
        </p:txBody>
      </p:sp>
    </p:spTree>
    <p:extLst>
      <p:ext uri="{BB962C8B-B14F-4D97-AF65-F5344CB8AC3E}">
        <p14:creationId xmlns:p14="http://schemas.microsoft.com/office/powerpoint/2010/main" val="3190407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a:t>Let’s us look deeper in the wrapper function</a:t>
            </a:r>
          </a:p>
          <a:p>
            <a:r>
              <a:rPr lang="en-US" altLang="zh-CN" dirty="0"/>
              <a:t>We found the wrapper function will first to store the </a:t>
            </a:r>
            <a:r>
              <a:rPr lang="en-US" altLang="zh-CN" dirty="0" err="1"/>
              <a:t>origital</a:t>
            </a:r>
            <a:r>
              <a:rPr lang="en-US" altLang="zh-CN" dirty="0"/>
              <a:t> caller privilege level in the stack </a:t>
            </a:r>
          </a:p>
          <a:p>
            <a:r>
              <a:rPr lang="en-US" altLang="zh-CN" dirty="0"/>
              <a:t>It </a:t>
            </a:r>
            <a:r>
              <a:rPr lang="en-US" altLang="zh-CN" dirty="0" err="1"/>
              <a:t>unprivliege</a:t>
            </a:r>
            <a:r>
              <a:rPr lang="en-US" altLang="zh-CN" dirty="0"/>
              <a:t> caller it will first to use svc to </a:t>
            </a:r>
            <a:r>
              <a:rPr lang="en-US" altLang="zh-CN" dirty="0" err="1"/>
              <a:t>rasie</a:t>
            </a:r>
            <a:r>
              <a:rPr lang="en-US" altLang="zh-CN" dirty="0"/>
              <a:t> </a:t>
            </a:r>
            <a:r>
              <a:rPr lang="en-US" altLang="zh-CN" dirty="0" err="1"/>
              <a:t>prievliege</a:t>
            </a:r>
            <a:r>
              <a:rPr lang="en-US" altLang="zh-CN" dirty="0"/>
              <a:t> and then call kernel function </a:t>
            </a:r>
          </a:p>
          <a:p>
            <a:r>
              <a:rPr lang="en-US" altLang="zh-CN" dirty="0"/>
              <a:t>And </a:t>
            </a:r>
            <a:r>
              <a:rPr lang="en-US" altLang="zh-CN" dirty="0" err="1"/>
              <a:t>writhdraw</a:t>
            </a:r>
            <a:r>
              <a:rPr lang="en-US" altLang="zh-CN" dirty="0"/>
              <a:t> </a:t>
            </a:r>
            <a:r>
              <a:rPr lang="en-US" altLang="zh-CN" dirty="0" err="1"/>
              <a:t>preivlieg</a:t>
            </a:r>
            <a:r>
              <a:rPr lang="en-US" altLang="zh-CN" dirty="0"/>
              <a:t> level on stack and to check whether caller is </a:t>
            </a:r>
            <a:r>
              <a:rPr lang="en-US" altLang="zh-CN" dirty="0" err="1"/>
              <a:t>uprivlieged</a:t>
            </a:r>
            <a:r>
              <a:rPr lang="en-US" altLang="zh-CN" dirty="0"/>
              <a:t> </a:t>
            </a:r>
          </a:p>
          <a:p>
            <a:r>
              <a:rPr lang="en-US" altLang="zh-CN" dirty="0"/>
              <a:t>If does it will reset </a:t>
            </a:r>
            <a:r>
              <a:rPr lang="en-US" altLang="zh-CN" dirty="0" err="1"/>
              <a:t>prilviegdel</a:t>
            </a:r>
            <a:endParaRPr lang="en-US" altLang="zh-CN" dirty="0"/>
          </a:p>
          <a:p>
            <a:r>
              <a:rPr lang="en-US" altLang="zh-CN" dirty="0"/>
              <a:t>===</a:t>
            </a:r>
            <a:r>
              <a:rPr lang="zh-CN" altLang="en-US" dirty="0"/>
              <a:t>开始动画</a:t>
            </a:r>
            <a:endParaRPr lang="en-US" altLang="zh-CN" dirty="0"/>
          </a:p>
          <a:p>
            <a:r>
              <a:rPr lang="en-US" altLang="zh-CN" dirty="0"/>
              <a:t>However  if </a:t>
            </a:r>
            <a:r>
              <a:rPr lang="en-US" altLang="zh-CN" dirty="0" err="1"/>
              <a:t>Unprivilege</a:t>
            </a:r>
            <a:r>
              <a:rPr lang="zh-CN" altLang="en-US" dirty="0"/>
              <a:t> </a:t>
            </a:r>
            <a:r>
              <a:rPr lang="en-US" altLang="zh-CN" dirty="0"/>
              <a:t>task  has been compromised  it  can directly call the svc 2 instruction in the system call then  attacker can further </a:t>
            </a:r>
            <a:r>
              <a:rPr lang="en-US" altLang="zh-CN" dirty="0" err="1"/>
              <a:t>manpulited</a:t>
            </a:r>
            <a:r>
              <a:rPr lang="en-US" altLang="zh-CN" dirty="0"/>
              <a:t> the privilege level in unprivileged stack so when kernel function finished it will not drop back the privileged level </a:t>
            </a:r>
          </a:p>
          <a:p>
            <a:endParaRPr lang="en-US" altLang="zh-CN" dirty="0"/>
          </a:p>
        </p:txBody>
      </p:sp>
    </p:spTree>
    <p:extLst>
      <p:ext uri="{BB962C8B-B14F-4D97-AF65-F5344CB8AC3E}">
        <p14:creationId xmlns:p14="http://schemas.microsoft.com/office/powerpoint/2010/main" val="498414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a:t>Let me further detail the </a:t>
            </a:r>
            <a:r>
              <a:rPr lang="en-US" altLang="zh-CN" dirty="0" err="1"/>
              <a:t>explitaiton</a:t>
            </a:r>
            <a:r>
              <a:rPr lang="en-US" altLang="zh-CN" dirty="0"/>
              <a:t> step with a sample overflow buffer on the </a:t>
            </a:r>
            <a:r>
              <a:rPr lang="en-US" altLang="zh-CN" dirty="0" err="1"/>
              <a:t>unpdialite</a:t>
            </a:r>
            <a:r>
              <a:rPr lang="en-US" altLang="zh-CN" dirty="0"/>
              <a:t> task</a:t>
            </a:r>
          </a:p>
          <a:p>
            <a:r>
              <a:rPr lang="en-US" altLang="zh-CN" dirty="0"/>
              <a:t>First attack overflow the buffer and replace the function return address as svc 2 </a:t>
            </a:r>
            <a:r>
              <a:rPr lang="en-US" altLang="zh-CN" dirty="0" err="1"/>
              <a:t>instrction</a:t>
            </a:r>
            <a:r>
              <a:rPr lang="en-US" altLang="zh-CN" dirty="0"/>
              <a:t> in any system call for example here in </a:t>
            </a:r>
            <a:r>
              <a:rPr lang="en-US" altLang="zh-CN" dirty="0" err="1"/>
              <a:t>mpu</a:t>
            </a:r>
            <a:r>
              <a:rPr lang="en-US" altLang="zh-CN" dirty="0"/>
              <a:t> task delay </a:t>
            </a:r>
          </a:p>
          <a:p>
            <a:r>
              <a:rPr lang="en-US" altLang="zh-CN" dirty="0"/>
              <a:t>Then when </a:t>
            </a:r>
            <a:r>
              <a:rPr lang="en-US" altLang="zh-CN" dirty="0" err="1"/>
              <a:t>funcinton</a:t>
            </a:r>
            <a:r>
              <a:rPr lang="en-US" altLang="zh-CN" dirty="0"/>
              <a:t> </a:t>
            </a:r>
            <a:r>
              <a:rPr lang="en-US" altLang="zh-CN" dirty="0" err="1"/>
              <a:t>returen</a:t>
            </a:r>
            <a:r>
              <a:rPr lang="en-US" altLang="zh-CN" dirty="0"/>
              <a:t> it will jump to the svc 2 </a:t>
            </a:r>
            <a:r>
              <a:rPr lang="en-US" altLang="zh-CN" dirty="0" err="1"/>
              <a:t>insturion</a:t>
            </a:r>
            <a:r>
              <a:rPr lang="en-US" altLang="zh-CN" dirty="0"/>
              <a:t> and then call the kernel function </a:t>
            </a:r>
          </a:p>
          <a:p>
            <a:r>
              <a:rPr lang="en-US" altLang="zh-CN" dirty="0"/>
              <a:t>After that it will read the </a:t>
            </a:r>
            <a:r>
              <a:rPr lang="en-US" altLang="zh-CN" dirty="0" err="1"/>
              <a:t>origal</a:t>
            </a:r>
            <a:r>
              <a:rPr lang="en-US" altLang="zh-CN" dirty="0"/>
              <a:t> privilege level from the stack </a:t>
            </a:r>
          </a:p>
          <a:p>
            <a:r>
              <a:rPr lang="en-US" altLang="zh-CN" dirty="0"/>
              <a:t>However here we further manipulate the stack data to fake the privilege level on the stack.</a:t>
            </a:r>
          </a:p>
          <a:p>
            <a:r>
              <a:rPr lang="en-US" altLang="zh-CN" dirty="0"/>
              <a:t>So when firmware withdraw privilege level on stack </a:t>
            </a:r>
          </a:p>
          <a:p>
            <a:r>
              <a:rPr lang="en-US" altLang="zh-CN" dirty="0"/>
              <a:t>It will mistake the </a:t>
            </a:r>
            <a:r>
              <a:rPr lang="en-US" altLang="zh-CN" dirty="0" err="1"/>
              <a:t>orginall</a:t>
            </a:r>
            <a:r>
              <a:rPr lang="en-US" altLang="zh-CN" dirty="0"/>
              <a:t> caller is </a:t>
            </a:r>
            <a:r>
              <a:rPr lang="en-US" altLang="zh-CN" dirty="0" err="1"/>
              <a:t>privliegd</a:t>
            </a:r>
            <a:r>
              <a:rPr lang="en-US" altLang="zh-CN" dirty="0"/>
              <a:t> </a:t>
            </a:r>
            <a:endParaRPr lang="zh-CN" altLang="en-US" dirty="0"/>
          </a:p>
        </p:txBody>
      </p:sp>
    </p:spTree>
    <p:extLst>
      <p:ext uri="{BB962C8B-B14F-4D97-AF65-F5344CB8AC3E}">
        <p14:creationId xmlns:p14="http://schemas.microsoft.com/office/powerpoint/2010/main" val="4102194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kumimoji="1" lang="en-US" altLang="zh-CN" dirty="0"/>
              <a:t>Ok</a:t>
            </a:r>
            <a:r>
              <a:rPr kumimoji="1" lang="zh-CN" altLang="en-US" dirty="0"/>
              <a:t> </a:t>
            </a:r>
            <a:r>
              <a:rPr kumimoji="1" lang="en-US" altLang="zh-CN" dirty="0"/>
              <a:t>go</a:t>
            </a:r>
            <a:r>
              <a:rPr kumimoji="1" lang="zh-CN" altLang="en-US" dirty="0"/>
              <a:t> </a:t>
            </a:r>
            <a:r>
              <a:rPr kumimoji="1" lang="en-US" altLang="zh-CN" dirty="0"/>
              <a:t>back</a:t>
            </a:r>
            <a:r>
              <a:rPr kumimoji="1" lang="zh-CN" altLang="en-US" dirty="0"/>
              <a:t> </a:t>
            </a:r>
            <a:r>
              <a:rPr kumimoji="1" lang="en-US" altLang="zh-CN" dirty="0"/>
              <a:t>to</a:t>
            </a:r>
            <a:r>
              <a:rPr kumimoji="1" lang="zh-CN" altLang="en-US" dirty="0"/>
              <a:t> </a:t>
            </a:r>
            <a:r>
              <a:rPr kumimoji="1" lang="en-US" altLang="zh-CN" dirty="0"/>
              <a:t>our</a:t>
            </a:r>
            <a:r>
              <a:rPr kumimoji="1" lang="zh-CN" altLang="en-US" dirty="0"/>
              <a:t> </a:t>
            </a:r>
            <a:r>
              <a:rPr kumimoji="1" lang="en-US" altLang="zh-CN" dirty="0"/>
              <a:t>presentation</a:t>
            </a:r>
            <a:r>
              <a:rPr kumimoji="1" lang="zh-CN" altLang="en-US" dirty="0"/>
              <a:t> </a:t>
            </a:r>
            <a:endParaRPr kumimoji="1" lang="en-US" altLang="zh-CN" dirty="0"/>
          </a:p>
          <a:p>
            <a:r>
              <a:rPr kumimoji="1" lang="en-US" altLang="zh-CN" dirty="0"/>
              <a:t>There</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agenda</a:t>
            </a:r>
            <a:r>
              <a:rPr kumimoji="1" lang="zh-CN" altLang="en-US" dirty="0"/>
              <a:t> </a:t>
            </a:r>
            <a:endParaRPr kumimoji="1" lang="en-US" altLang="zh-CN" dirty="0"/>
          </a:p>
          <a:p>
            <a:r>
              <a:rPr kumimoji="1" lang="en-US" altLang="zh-CN" dirty="0"/>
              <a:t>I</a:t>
            </a:r>
            <a:r>
              <a:rPr kumimoji="1" lang="zh-CN" altLang="en-US" dirty="0"/>
              <a:t> </a:t>
            </a:r>
            <a:r>
              <a:rPr kumimoji="1" lang="en-US" altLang="zh-CN" dirty="0"/>
              <a:t>will</a:t>
            </a:r>
            <a:r>
              <a:rPr kumimoji="1" lang="zh-CN" altLang="en-US" dirty="0"/>
              <a:t> </a:t>
            </a:r>
            <a:r>
              <a:rPr kumimoji="1" lang="en-US" altLang="zh-CN" dirty="0"/>
              <a:t>first</a:t>
            </a:r>
            <a:r>
              <a:rPr kumimoji="1" lang="zh-CN" altLang="en-US" dirty="0"/>
              <a:t> </a:t>
            </a:r>
            <a:r>
              <a:rPr kumimoji="1" lang="en-US" altLang="zh-CN" dirty="0"/>
              <a:t>give</a:t>
            </a:r>
            <a:r>
              <a:rPr kumimoji="1" lang="zh-CN" altLang="en-US" dirty="0"/>
              <a:t> </a:t>
            </a:r>
            <a:r>
              <a:rPr kumimoji="1" lang="en-US" altLang="zh-CN" dirty="0"/>
              <a:t>some</a:t>
            </a:r>
            <a:r>
              <a:rPr kumimoji="1" lang="zh-CN" altLang="en-US" dirty="0"/>
              <a:t> </a:t>
            </a:r>
            <a:r>
              <a:rPr kumimoji="1" lang="en-US" altLang="zh-CN" dirty="0"/>
              <a:t>basic</a:t>
            </a:r>
            <a:r>
              <a:rPr kumimoji="1" lang="zh-CN" altLang="en-US" dirty="0"/>
              <a:t> </a:t>
            </a:r>
            <a:r>
              <a:rPr kumimoji="1" lang="en-US" altLang="zh-CN" dirty="0"/>
              <a:t>background</a:t>
            </a:r>
            <a:r>
              <a:rPr kumimoji="1" lang="zh-CN" altLang="en-US" dirty="0"/>
              <a:t> </a:t>
            </a:r>
            <a:r>
              <a:rPr kumimoji="1" lang="en-US" altLang="zh-CN" dirty="0"/>
              <a:t>about</a:t>
            </a:r>
            <a:r>
              <a:rPr kumimoji="1" lang="zh-CN" altLang="en-US" dirty="0"/>
              <a:t> </a:t>
            </a:r>
            <a:r>
              <a:rPr kumimoji="1" lang="en-US" altLang="zh-CN" dirty="0"/>
              <a:t>the</a:t>
            </a:r>
            <a:r>
              <a:rPr kumimoji="1" lang="zh-CN" altLang="en-US" dirty="0"/>
              <a:t> </a:t>
            </a:r>
            <a:r>
              <a:rPr kumimoji="1" lang="en-US" altLang="zh-CN" dirty="0"/>
              <a:t>MPU</a:t>
            </a:r>
            <a:r>
              <a:rPr kumimoji="1" lang="zh-CN" altLang="en-US" dirty="0"/>
              <a:t> </a:t>
            </a:r>
            <a:r>
              <a:rPr kumimoji="1" lang="en-US" altLang="zh-CN" dirty="0"/>
              <a:t>and</a:t>
            </a:r>
            <a:r>
              <a:rPr kumimoji="1" lang="zh-CN" altLang="en-US" dirty="0"/>
              <a:t> </a:t>
            </a:r>
            <a:r>
              <a:rPr kumimoji="1" lang="en-US" altLang="zh-CN" dirty="0"/>
              <a:t>its</a:t>
            </a:r>
            <a:r>
              <a:rPr kumimoji="1" lang="zh-CN" altLang="en-US" dirty="0"/>
              <a:t> </a:t>
            </a:r>
            <a:r>
              <a:rPr kumimoji="1" lang="en-US" altLang="zh-CN" dirty="0"/>
              <a:t>adoption</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popular</a:t>
            </a:r>
            <a:r>
              <a:rPr kumimoji="1" lang="zh-CN" altLang="en-US" dirty="0"/>
              <a:t> </a:t>
            </a:r>
            <a:r>
              <a:rPr kumimoji="1" lang="en-US" altLang="zh-CN" dirty="0"/>
              <a:t>embedded</a:t>
            </a:r>
            <a:r>
              <a:rPr kumimoji="1" lang="zh-CN" altLang="en-US" dirty="0"/>
              <a:t> </a:t>
            </a:r>
            <a:r>
              <a:rPr kumimoji="1" lang="en-US" altLang="zh-CN" dirty="0"/>
              <a:t>Oss</a:t>
            </a:r>
          </a:p>
          <a:p>
            <a:r>
              <a:rPr kumimoji="1" lang="en-US" altLang="zh-CN" dirty="0"/>
              <a:t>Then</a:t>
            </a:r>
            <a:r>
              <a:rPr kumimoji="1" lang="zh-CN" altLang="en-US" dirty="0"/>
              <a:t> </a:t>
            </a:r>
            <a:r>
              <a:rPr kumimoji="1" lang="en-US" altLang="zh-CN" dirty="0"/>
              <a:t>We</a:t>
            </a:r>
            <a:r>
              <a:rPr kumimoji="1" lang="zh-CN" altLang="en-US" dirty="0"/>
              <a:t> </a:t>
            </a:r>
            <a:r>
              <a:rPr kumimoji="1" lang="en-US" altLang="zh-CN" dirty="0"/>
              <a:t>focus</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common</a:t>
            </a:r>
            <a:r>
              <a:rPr kumimoji="1" lang="zh-CN" altLang="en-US" dirty="0"/>
              <a:t> </a:t>
            </a:r>
            <a:r>
              <a:rPr kumimoji="1" lang="en-US" altLang="zh-CN" dirty="0"/>
              <a:t>pitfalls</a:t>
            </a:r>
            <a:r>
              <a:rPr kumimoji="1" lang="zh-CN" altLang="en-US" dirty="0"/>
              <a:t> </a:t>
            </a:r>
            <a:r>
              <a:rPr kumimoji="1" lang="en-US" altLang="zh-CN" dirty="0"/>
              <a:t>and</a:t>
            </a:r>
            <a:r>
              <a:rPr kumimoji="1" lang="zh-CN" altLang="en-US" dirty="0"/>
              <a:t> </a:t>
            </a:r>
            <a:r>
              <a:rPr kumimoji="1" lang="en-US" altLang="zh-CN" dirty="0"/>
              <a:t>limitations</a:t>
            </a:r>
            <a:r>
              <a:rPr kumimoji="1" lang="zh-CN" altLang="en-US" dirty="0"/>
              <a:t> </a:t>
            </a:r>
            <a:r>
              <a:rPr kumimoji="1" lang="en-US" altLang="zh-CN" dirty="0"/>
              <a:t>in</a:t>
            </a:r>
            <a:r>
              <a:rPr kumimoji="1" lang="zh-CN" altLang="en-US" dirty="0"/>
              <a:t> </a:t>
            </a:r>
            <a:r>
              <a:rPr kumimoji="1" lang="en-US" altLang="zh-CN" dirty="0"/>
              <a:t>MPU</a:t>
            </a:r>
            <a:r>
              <a:rPr kumimoji="1" lang="zh-CN" altLang="en-US" dirty="0"/>
              <a:t> </a:t>
            </a:r>
            <a:r>
              <a:rPr kumimoji="1" lang="en-US" altLang="zh-CN" dirty="0"/>
              <a:t>usage</a:t>
            </a:r>
          </a:p>
          <a:p>
            <a:r>
              <a:rPr kumimoji="1" lang="en-US" altLang="zh-CN" dirty="0"/>
              <a:t>We</a:t>
            </a:r>
            <a:r>
              <a:rPr kumimoji="1" lang="zh-CN" altLang="en-US" dirty="0"/>
              <a:t> </a:t>
            </a:r>
            <a:r>
              <a:rPr kumimoji="1" lang="en-US" altLang="zh-CN" dirty="0"/>
              <a:t>will</a:t>
            </a:r>
            <a:r>
              <a:rPr kumimoji="1" lang="zh-CN" altLang="en-US" dirty="0"/>
              <a:t> </a:t>
            </a:r>
            <a:r>
              <a:rPr kumimoji="1" lang="en-US" altLang="zh-CN" dirty="0"/>
              <a:t>also</a:t>
            </a:r>
            <a:r>
              <a:rPr kumimoji="1" lang="zh-CN" altLang="en-US" dirty="0"/>
              <a:t> </a:t>
            </a:r>
            <a:r>
              <a:rPr kumimoji="1" lang="en-US" altLang="zh-CN" dirty="0"/>
              <a:t>give</a:t>
            </a:r>
            <a:r>
              <a:rPr kumimoji="1" lang="zh-CN" altLang="en-US" dirty="0"/>
              <a:t> </a:t>
            </a:r>
            <a:r>
              <a:rPr kumimoji="1" lang="en-US" altLang="zh-CN" dirty="0"/>
              <a:t>some</a:t>
            </a:r>
            <a:r>
              <a:rPr kumimoji="1" lang="zh-CN" altLang="en-US" dirty="0"/>
              <a:t> </a:t>
            </a:r>
            <a:r>
              <a:rPr kumimoji="1" lang="en-US" altLang="zh-CN" dirty="0"/>
              <a:t>mitigation</a:t>
            </a:r>
            <a:r>
              <a:rPr kumimoji="1" lang="zh-CN" altLang="en-US" dirty="0"/>
              <a:t> </a:t>
            </a:r>
            <a:r>
              <a:rPr kumimoji="1" lang="en-US" altLang="zh-CN" dirty="0"/>
              <a:t>suggestions</a:t>
            </a:r>
            <a:r>
              <a:rPr kumimoji="1" lang="zh-CN" altLang="en-US" dirty="0"/>
              <a:t> </a:t>
            </a:r>
            <a:r>
              <a:rPr kumimoji="1" lang="en-US" altLang="zh-CN" dirty="0"/>
              <a:t>to</a:t>
            </a:r>
            <a:r>
              <a:rPr kumimoji="1" lang="zh-CN" altLang="en-US" dirty="0"/>
              <a:t> </a:t>
            </a:r>
            <a:r>
              <a:rPr kumimoji="1" lang="en-US" altLang="zh-CN" dirty="0"/>
              <a:t>these</a:t>
            </a:r>
            <a:r>
              <a:rPr kumimoji="1" lang="zh-CN" altLang="en-US" dirty="0"/>
              <a:t> </a:t>
            </a:r>
            <a:r>
              <a:rPr kumimoji="1" lang="en-US" altLang="zh-CN" dirty="0"/>
              <a:t>issue</a:t>
            </a:r>
            <a:r>
              <a:rPr kumimoji="1" lang="zh-CN" altLang="en-US" dirty="0"/>
              <a:t> </a:t>
            </a:r>
            <a:r>
              <a:rPr kumimoji="1" lang="en-US" altLang="zh-CN" dirty="0"/>
              <a:t>and</a:t>
            </a:r>
            <a:r>
              <a:rPr kumimoji="1" lang="zh-CN" altLang="en-US" dirty="0"/>
              <a:t> </a:t>
            </a:r>
            <a:r>
              <a:rPr kumimoji="1" lang="en-US" altLang="zh-CN" dirty="0"/>
              <a:t>finally</a:t>
            </a:r>
            <a:r>
              <a:rPr kumimoji="1" lang="zh-CN" altLang="en-US" dirty="0"/>
              <a:t> </a:t>
            </a:r>
            <a:r>
              <a:rPr kumimoji="1" lang="en-US" altLang="zh-CN" dirty="0"/>
              <a:t>summary</a:t>
            </a:r>
            <a:r>
              <a:rPr kumimoji="1" lang="zh-CN" altLang="en-US" dirty="0"/>
              <a:t> </a:t>
            </a:r>
            <a:r>
              <a:rPr kumimoji="1" lang="en-US" altLang="zh-CN" dirty="0"/>
              <a:t>of</a:t>
            </a:r>
            <a:r>
              <a:rPr kumimoji="1" lang="zh-CN" altLang="en-US" dirty="0"/>
              <a:t> </a:t>
            </a:r>
            <a:r>
              <a:rPr kumimoji="1" lang="en-US" altLang="zh-CN" dirty="0"/>
              <a:t>our</a:t>
            </a:r>
            <a:r>
              <a:rPr kumimoji="1" lang="zh-CN" altLang="en-US" dirty="0"/>
              <a:t> </a:t>
            </a:r>
            <a:r>
              <a:rPr kumimoji="1" lang="en-US" altLang="zh-CN" dirty="0"/>
              <a:t>finding</a:t>
            </a:r>
            <a:r>
              <a:rPr kumimoji="1" lang="zh-CN" altLang="en-US" dirty="0"/>
              <a:t> </a:t>
            </a:r>
            <a:endParaRPr kumimoji="1" lang="en-US" altLang="zh-CN" dirty="0"/>
          </a:p>
        </p:txBody>
      </p:sp>
    </p:spTree>
    <p:extLst>
      <p:ext uri="{BB962C8B-B14F-4D97-AF65-F5344CB8AC3E}">
        <p14:creationId xmlns:p14="http://schemas.microsoft.com/office/powerpoint/2010/main" val="2064409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a:t>The </a:t>
            </a:r>
            <a:r>
              <a:rPr lang="en-US" altLang="zh-CN" dirty="0" err="1"/>
              <a:t>freertos</a:t>
            </a:r>
            <a:r>
              <a:rPr lang="en-US" altLang="zh-CN" dirty="0"/>
              <a:t> further fixed this issue  </a:t>
            </a:r>
          </a:p>
          <a:p>
            <a:r>
              <a:rPr lang="en-US" altLang="zh-CN" dirty="0"/>
              <a:t>It change the </a:t>
            </a:r>
            <a:r>
              <a:rPr lang="en-US" altLang="zh-CN" dirty="0" err="1"/>
              <a:t>prilivge</a:t>
            </a:r>
            <a:r>
              <a:rPr lang="en-US" altLang="zh-CN" dirty="0"/>
              <a:t> level at the </a:t>
            </a:r>
            <a:r>
              <a:rPr lang="en-US" altLang="zh-CN" dirty="0" err="1"/>
              <a:t>beifgioning</a:t>
            </a:r>
            <a:r>
              <a:rPr lang="en-US" altLang="zh-CN" dirty="0"/>
              <a:t> of the system call </a:t>
            </a:r>
          </a:p>
          <a:p>
            <a:r>
              <a:rPr lang="en-US" altLang="zh-CN" dirty="0"/>
              <a:t>So  even if </a:t>
            </a:r>
            <a:r>
              <a:rPr lang="en-US" altLang="zh-CN" dirty="0" err="1"/>
              <a:t>attacke</a:t>
            </a:r>
            <a:r>
              <a:rPr lang="en-US" altLang="zh-CN" dirty="0"/>
              <a:t> jump into </a:t>
            </a:r>
            <a:r>
              <a:rPr lang="en-US" altLang="zh-CN" dirty="0" err="1"/>
              <a:t>raspriliveg</a:t>
            </a:r>
            <a:r>
              <a:rPr lang="en-US" altLang="zh-CN" dirty="0"/>
              <a:t>  the system will force it </a:t>
            </a:r>
            <a:r>
              <a:rPr lang="en-US" altLang="zh-CN" dirty="0" err="1"/>
              <a:t>restrrprielige</a:t>
            </a:r>
            <a:endParaRPr lang="zh-CN" altLang="en-US" dirty="0"/>
          </a:p>
        </p:txBody>
      </p:sp>
    </p:spTree>
    <p:extLst>
      <p:ext uri="{BB962C8B-B14F-4D97-AF65-F5344CB8AC3E}">
        <p14:creationId xmlns:p14="http://schemas.microsoft.com/office/powerpoint/2010/main" val="2707857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a:t>No we </a:t>
            </a:r>
            <a:r>
              <a:rPr lang="en-US" altLang="zh-CN" dirty="0" err="1"/>
              <a:t>dicuss</a:t>
            </a:r>
            <a:r>
              <a:rPr lang="en-US" altLang="zh-CN" dirty="0"/>
              <a:t> other pitfalls of </a:t>
            </a:r>
            <a:r>
              <a:rPr lang="en-US" altLang="zh-CN" dirty="0" err="1"/>
              <a:t>Mpu</a:t>
            </a:r>
            <a:r>
              <a:rPr lang="en-US" altLang="zh-CN" dirty="0"/>
              <a:t> </a:t>
            </a:r>
            <a:endParaRPr lang="zh-CN" altLang="en-US" dirty="0"/>
          </a:p>
        </p:txBody>
      </p:sp>
    </p:spTree>
    <p:extLst>
      <p:ext uri="{BB962C8B-B14F-4D97-AF65-F5344CB8AC3E}">
        <p14:creationId xmlns:p14="http://schemas.microsoft.com/office/powerpoint/2010/main" val="2985000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a:t>We further found even if the </a:t>
            </a:r>
            <a:r>
              <a:rPr lang="en-US" altLang="zh-CN" dirty="0" err="1"/>
              <a:t>implentatlieion</a:t>
            </a:r>
            <a:r>
              <a:rPr lang="en-US" altLang="zh-CN" dirty="0"/>
              <a:t> of MPU addition has no </a:t>
            </a:r>
            <a:r>
              <a:rPr lang="en-US" altLang="zh-CN" dirty="0" err="1"/>
              <a:t>vunlnerialiie</a:t>
            </a:r>
            <a:r>
              <a:rPr lang="en-US" altLang="zh-CN" dirty="0"/>
              <a:t> </a:t>
            </a:r>
          </a:p>
          <a:p>
            <a:r>
              <a:rPr lang="en-US" altLang="zh-CN" dirty="0"/>
              <a:t>The protection provided by MPU is limited </a:t>
            </a:r>
          </a:p>
          <a:p>
            <a:r>
              <a:rPr lang="en-US" altLang="zh-CN" dirty="0"/>
              <a:t>For example it cannot protection the interrupt </a:t>
            </a:r>
            <a:r>
              <a:rPr lang="en-US" altLang="zh-CN" dirty="0" err="1"/>
              <a:t>hanlders</a:t>
            </a:r>
            <a:r>
              <a:rPr lang="en-US" altLang="zh-CN" dirty="0"/>
              <a:t> since all interrupt </a:t>
            </a:r>
            <a:r>
              <a:rPr lang="en-US" altLang="zh-CN" dirty="0" err="1"/>
              <a:t>vetor</a:t>
            </a:r>
            <a:r>
              <a:rPr lang="en-US" altLang="zh-CN" dirty="0"/>
              <a:t> address table cannot be monitor by MPU and interrupt </a:t>
            </a:r>
            <a:r>
              <a:rPr lang="en-US" altLang="zh-CN" dirty="0" err="1"/>
              <a:t>alwareys</a:t>
            </a:r>
            <a:r>
              <a:rPr lang="en-US" altLang="zh-CN" dirty="0"/>
              <a:t> run in </a:t>
            </a:r>
            <a:r>
              <a:rPr lang="en-US" altLang="zh-CN" dirty="0" err="1"/>
              <a:t>hanlder</a:t>
            </a:r>
            <a:r>
              <a:rPr lang="en-US" altLang="zh-CN" dirty="0"/>
              <a:t> mode under privilege level the developer cannot assign specific handlers for the </a:t>
            </a:r>
            <a:r>
              <a:rPr lang="en-US" altLang="zh-CN" dirty="0" err="1"/>
              <a:t>unprvileige</a:t>
            </a:r>
            <a:r>
              <a:rPr lang="en-US" altLang="zh-CN" dirty="0"/>
              <a:t> task</a:t>
            </a:r>
          </a:p>
          <a:p>
            <a:r>
              <a:rPr lang="en-US" altLang="zh-CN" dirty="0"/>
              <a:t>So due to region </a:t>
            </a:r>
            <a:r>
              <a:rPr lang="en-US" altLang="zh-CN" dirty="0" err="1"/>
              <a:t>consitatiosn</a:t>
            </a:r>
            <a:r>
              <a:rPr lang="en-US" altLang="zh-CN" dirty="0"/>
              <a:t> MPU is not suitable for protecting peripherals with small regions</a:t>
            </a:r>
            <a:endParaRPr lang="zh-CN" altLang="en-US" dirty="0"/>
          </a:p>
        </p:txBody>
      </p:sp>
    </p:spTree>
    <p:extLst>
      <p:ext uri="{BB962C8B-B14F-4D97-AF65-F5344CB8AC3E}">
        <p14:creationId xmlns:p14="http://schemas.microsoft.com/office/powerpoint/2010/main" val="2524139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a:t>Also the advanced protection as NO </a:t>
            </a:r>
            <a:r>
              <a:rPr lang="en-US" altLang="zh-CN" dirty="0" err="1"/>
              <a:t>executto</a:t>
            </a:r>
            <a:r>
              <a:rPr lang="en-US" altLang="zh-CN" dirty="0"/>
              <a:t> only </a:t>
            </a:r>
            <a:r>
              <a:rPr lang="en-US" altLang="zh-CN" dirty="0" err="1"/>
              <a:t>protecitnon</a:t>
            </a:r>
            <a:r>
              <a:rPr lang="en-US" altLang="zh-CN" dirty="0"/>
              <a:t> can not achieve by MPU and </a:t>
            </a:r>
            <a:r>
              <a:rPr lang="en-US" altLang="zh-CN" dirty="0" err="1"/>
              <a:t>prireim</a:t>
            </a:r>
            <a:r>
              <a:rPr lang="en-US" altLang="zh-CN" dirty="0"/>
              <a:t> permission always </a:t>
            </a:r>
            <a:r>
              <a:rPr lang="en-US" altLang="zh-CN" dirty="0" err="1"/>
              <a:t>beyoethe</a:t>
            </a:r>
            <a:r>
              <a:rPr lang="en-US" altLang="zh-CN" dirty="0"/>
              <a:t> </a:t>
            </a:r>
            <a:r>
              <a:rPr lang="en-US" altLang="zh-CN" dirty="0" err="1"/>
              <a:t>unprivlielge</a:t>
            </a:r>
            <a:r>
              <a:rPr lang="en-US" altLang="zh-CN" dirty="0"/>
              <a:t> </a:t>
            </a:r>
          </a:p>
          <a:p>
            <a:r>
              <a:rPr lang="en-US" altLang="zh-CN" dirty="0"/>
              <a:t>So it can not protecting the </a:t>
            </a:r>
            <a:r>
              <a:rPr lang="en-US" altLang="zh-CN" dirty="0" err="1"/>
              <a:t>securioty</a:t>
            </a:r>
            <a:r>
              <a:rPr lang="en-US" altLang="zh-CN" dirty="0"/>
              <a:t> </a:t>
            </a:r>
            <a:r>
              <a:rPr lang="en-US" altLang="zh-CN" dirty="0" err="1"/>
              <a:t>appriton</a:t>
            </a:r>
            <a:r>
              <a:rPr lang="en-US" altLang="zh-CN" dirty="0"/>
              <a:t> when </a:t>
            </a:r>
            <a:r>
              <a:rPr lang="en-US" altLang="zh-CN" dirty="0" err="1"/>
              <a:t>os</a:t>
            </a:r>
            <a:r>
              <a:rPr lang="en-US" altLang="zh-CN" dirty="0"/>
              <a:t> has been </a:t>
            </a:r>
            <a:r>
              <a:rPr lang="en-US" altLang="zh-CN" dirty="0" err="1"/>
              <a:t>comprioatinsed</a:t>
            </a:r>
            <a:r>
              <a:rPr lang="en-US" altLang="zh-CN" dirty="0"/>
              <a:t> </a:t>
            </a:r>
            <a:endParaRPr lang="zh-CN" altLang="en-US" dirty="0"/>
          </a:p>
        </p:txBody>
      </p:sp>
    </p:spTree>
    <p:extLst>
      <p:ext uri="{BB962C8B-B14F-4D97-AF65-F5344CB8AC3E}">
        <p14:creationId xmlns:p14="http://schemas.microsoft.com/office/powerpoint/2010/main" val="457936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a:t>So To leverage MPU to realize kernel/task isolation, invocation to kernel APIs has to go through context switch twice</a:t>
            </a:r>
          </a:p>
          <a:p>
            <a:r>
              <a:rPr lang="en-US" altLang="zh-CN" dirty="0"/>
              <a:t>That will incurs too much delay when task needs many </a:t>
            </a:r>
            <a:r>
              <a:rPr lang="en-US" altLang="zh-CN" dirty="0" err="1"/>
              <a:t>kenral</a:t>
            </a:r>
            <a:r>
              <a:rPr lang="en-US" altLang="zh-CN" dirty="0"/>
              <a:t> </a:t>
            </a:r>
            <a:r>
              <a:rPr lang="en-US" altLang="zh-CN" dirty="0" err="1"/>
              <a:t>funcitons</a:t>
            </a:r>
            <a:r>
              <a:rPr lang="en-US" altLang="zh-CN" dirty="0"/>
              <a:t> considering many IoT application has deadline </a:t>
            </a:r>
            <a:r>
              <a:rPr lang="en-US" altLang="zh-CN" dirty="0" err="1"/>
              <a:t>contstration</a:t>
            </a:r>
            <a:r>
              <a:rPr lang="en-US" altLang="zh-CN" dirty="0"/>
              <a:t> </a:t>
            </a:r>
          </a:p>
          <a:p>
            <a:r>
              <a:rPr lang="en-US" altLang="zh-CN" dirty="0"/>
              <a:t>Such overhead cannot be </a:t>
            </a:r>
            <a:r>
              <a:rPr lang="en-US" altLang="zh-CN" dirty="0" err="1"/>
              <a:t>iginore</a:t>
            </a:r>
            <a:r>
              <a:rPr lang="en-US" altLang="zh-CN" dirty="0"/>
              <a:t>  and  also  the MPU regions for </a:t>
            </a:r>
            <a:r>
              <a:rPr lang="en-US" altLang="zh-CN" dirty="0" err="1"/>
              <a:t>speiliack</a:t>
            </a:r>
            <a:r>
              <a:rPr lang="en-US" altLang="zh-CN" dirty="0"/>
              <a:t> task needed to be updated during task </a:t>
            </a:r>
            <a:r>
              <a:rPr lang="en-US" altLang="zh-CN" dirty="0" err="1"/>
              <a:t>swtih</a:t>
            </a:r>
            <a:r>
              <a:rPr lang="en-US" altLang="zh-CN" dirty="0"/>
              <a:t> will also incur the time delay  </a:t>
            </a:r>
          </a:p>
          <a:p>
            <a:endParaRPr lang="zh-CN" altLang="en-US" dirty="0"/>
          </a:p>
        </p:txBody>
      </p:sp>
    </p:spTree>
    <p:extLst>
      <p:ext uri="{BB962C8B-B14F-4D97-AF65-F5344CB8AC3E}">
        <p14:creationId xmlns:p14="http://schemas.microsoft.com/office/powerpoint/2010/main" val="1801177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a:t>Also we found the memory regions number constrains is the main </a:t>
            </a:r>
            <a:r>
              <a:rPr lang="en-US" altLang="zh-CN" dirty="0" err="1"/>
              <a:t>proble</a:t>
            </a:r>
            <a:r>
              <a:rPr lang="en-US" altLang="zh-CN" dirty="0"/>
              <a:t> for real world </a:t>
            </a:r>
            <a:r>
              <a:rPr lang="en-US" altLang="zh-CN" dirty="0" err="1"/>
              <a:t>rtos</a:t>
            </a:r>
            <a:r>
              <a:rPr lang="en-US" altLang="zh-CN" dirty="0"/>
              <a:t> application</a:t>
            </a:r>
          </a:p>
          <a:p>
            <a:r>
              <a:rPr lang="en-US" altLang="zh-CN" dirty="0"/>
              <a:t>For example Very few available user-defined regions for peripheral isolation it will </a:t>
            </a:r>
            <a:r>
              <a:rPr lang="en-US" altLang="zh-CN" dirty="0" err="1"/>
              <a:t>consurme</a:t>
            </a:r>
            <a:r>
              <a:rPr lang="en-US" altLang="zh-CN" dirty="0"/>
              <a:t> many regions for different </a:t>
            </a:r>
            <a:r>
              <a:rPr lang="en-US" altLang="zh-CN" dirty="0" err="1"/>
              <a:t>peripeero</a:t>
            </a:r>
            <a:r>
              <a:rPr lang="en-US" altLang="zh-CN" dirty="0"/>
              <a:t> protections </a:t>
            </a:r>
          </a:p>
          <a:p>
            <a:r>
              <a:rPr lang="en-US" altLang="zh-CN" dirty="0"/>
              <a:t>So we found No OS provides shared memory protection by default.</a:t>
            </a:r>
          </a:p>
          <a:p>
            <a:r>
              <a:rPr lang="en-US" altLang="zh-CN" dirty="0" err="1"/>
              <a:t>Interestliy</a:t>
            </a:r>
            <a:r>
              <a:rPr lang="en-US" altLang="zh-CN" dirty="0"/>
              <a:t> we also found that is to enable too many security features at same times with MPU </a:t>
            </a:r>
          </a:p>
          <a:p>
            <a:r>
              <a:rPr lang="en-US" altLang="zh-CN" dirty="0"/>
              <a:t>For example</a:t>
            </a:r>
          </a:p>
          <a:p>
            <a:r>
              <a:rPr lang="en-US" altLang="zh-CN" dirty="0"/>
              <a:t>When activating all MPU features provided by Tizen, there is no more available MPU regions on ARM Cortex-M0+/M3/M4 based MCUs which only support eight MPU regions</a:t>
            </a:r>
          </a:p>
          <a:p>
            <a:endParaRPr lang="en-US" altLang="zh-CN" dirty="0"/>
          </a:p>
          <a:p>
            <a:r>
              <a:rPr lang="en-US" altLang="zh-CN" dirty="0"/>
              <a:t>Porting software leveraging MPU may cause compatibility issues we have witness many of them on developer form</a:t>
            </a:r>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3939656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a:t>So at last we will also give some suggestion to </a:t>
            </a:r>
            <a:r>
              <a:rPr lang="en-US" altLang="zh-CN" dirty="0" err="1"/>
              <a:t>miniali</a:t>
            </a:r>
            <a:r>
              <a:rPr lang="en-US" altLang="zh-CN" dirty="0"/>
              <a:t> pitfalls </a:t>
            </a:r>
            <a:endParaRPr lang="zh-CN" altLang="en-US" dirty="0"/>
          </a:p>
        </p:txBody>
      </p:sp>
    </p:spTree>
    <p:extLst>
      <p:ext uri="{BB962C8B-B14F-4D97-AF65-F5344CB8AC3E}">
        <p14:creationId xmlns:p14="http://schemas.microsoft.com/office/powerpoint/2010/main" val="33089098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a:t>First to Be careful about permission overlap </a:t>
            </a:r>
          </a:p>
          <a:p>
            <a:r>
              <a:rPr lang="en-US" altLang="zh-CN" dirty="0"/>
              <a:t>Since  the ARM allows MPU regions to overlap, and higher-numbered regions always have precedence.</a:t>
            </a:r>
          </a:p>
          <a:p>
            <a:r>
              <a:rPr lang="en-US" altLang="zh-CN" dirty="0"/>
              <a:t>So we recommend the System and general protection (e.g., KMI, DEP,CIP) should use higher-number MPU regions and let user-defined </a:t>
            </a:r>
            <a:r>
              <a:rPr lang="en-US" altLang="zh-CN" dirty="0" err="1"/>
              <a:t>mpu</a:t>
            </a:r>
            <a:r>
              <a:rPr lang="en-US" altLang="zh-CN" dirty="0"/>
              <a:t> regions as lower number ones</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086806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a:t>Second as I demonstrated before be careful about any privilege escalation </a:t>
            </a:r>
            <a:r>
              <a:rPr lang="en-US" altLang="zh-CN" dirty="0" err="1"/>
              <a:t>enties</a:t>
            </a:r>
            <a:r>
              <a:rPr lang="en-US" altLang="zh-CN" dirty="0"/>
              <a:t> </a:t>
            </a:r>
            <a:r>
              <a:rPr lang="en-US" altLang="zh-CN" dirty="0" err="1"/>
              <a:t>expiaoint</a:t>
            </a:r>
            <a:r>
              <a:rPr lang="en-US" altLang="zh-CN" dirty="0"/>
              <a:t> for the system call</a:t>
            </a:r>
          </a:p>
          <a:p>
            <a:r>
              <a:rPr lang="en-US" altLang="zh-CN" dirty="0"/>
              <a:t>Ideally we recommend MCU OS should use individual system calls for kernels API with software interrupts </a:t>
            </a:r>
            <a:r>
              <a:rPr lang="en-US" altLang="zh-CN" dirty="0" err="1"/>
              <a:t>moder</a:t>
            </a:r>
            <a:r>
              <a:rPr lang="en-US" altLang="zh-CN" dirty="0"/>
              <a:t> </a:t>
            </a:r>
            <a:r>
              <a:rPr lang="en-US" altLang="zh-CN" dirty="0" err="1"/>
              <a:t>os</a:t>
            </a:r>
            <a:r>
              <a:rPr lang="en-US" altLang="zh-CN" dirty="0"/>
              <a:t> does </a:t>
            </a:r>
            <a:endParaRPr lang="zh-CN" altLang="en-US" dirty="0"/>
          </a:p>
        </p:txBody>
      </p:sp>
    </p:spTree>
    <p:extLst>
      <p:ext uri="{BB962C8B-B14F-4D97-AF65-F5344CB8AC3E}">
        <p14:creationId xmlns:p14="http://schemas.microsoft.com/office/powerpoint/2010/main" val="3762561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a:t>Even some </a:t>
            </a:r>
            <a:r>
              <a:rPr lang="en-US" altLang="zh-CN" dirty="0" err="1"/>
              <a:t>rtos</a:t>
            </a:r>
            <a:r>
              <a:rPr lang="en-US" altLang="zh-CN" dirty="0"/>
              <a:t> does not use </a:t>
            </a:r>
            <a:r>
              <a:rPr lang="en-US" altLang="zh-CN" dirty="0" err="1"/>
              <a:t>preivliege</a:t>
            </a:r>
            <a:r>
              <a:rPr lang="en-US" altLang="zh-CN" dirty="0"/>
              <a:t> </a:t>
            </a:r>
            <a:r>
              <a:rPr lang="en-US" altLang="zh-CN" dirty="0" err="1"/>
              <a:t>serpeation</a:t>
            </a:r>
            <a:r>
              <a:rPr lang="en-US" altLang="zh-CN" dirty="0"/>
              <a:t> for kernel and task and only enable the </a:t>
            </a:r>
            <a:r>
              <a:rPr lang="en-US" altLang="zh-CN" dirty="0" err="1"/>
              <a:t>genrela</a:t>
            </a:r>
            <a:r>
              <a:rPr lang="en-US" altLang="zh-CN" dirty="0"/>
              <a:t> </a:t>
            </a:r>
            <a:r>
              <a:rPr lang="en-US" altLang="zh-CN" dirty="0" err="1"/>
              <a:t>protenciton</a:t>
            </a:r>
            <a:r>
              <a:rPr lang="en-US" altLang="zh-CN" dirty="0"/>
              <a:t> like </a:t>
            </a:r>
            <a:r>
              <a:rPr lang="en-US" altLang="zh-CN" dirty="0" err="1"/>
              <a:t>RiOT</a:t>
            </a:r>
            <a:endParaRPr lang="en-US" altLang="zh-CN" dirty="0"/>
          </a:p>
          <a:p>
            <a:r>
              <a:rPr lang="en-US" altLang="zh-CN" dirty="0"/>
              <a:t>However, in </a:t>
            </a:r>
            <a:r>
              <a:rPr lang="en-US" altLang="zh-CN" dirty="0" err="1"/>
              <a:t>casue</a:t>
            </a:r>
            <a:r>
              <a:rPr lang="en-US" altLang="zh-CN" dirty="0"/>
              <a:t> the attacker to bypass </a:t>
            </a:r>
            <a:r>
              <a:rPr lang="en-US" altLang="zh-CN" dirty="0" err="1"/>
              <a:t>mPU</a:t>
            </a:r>
            <a:r>
              <a:rPr lang="en-US" altLang="zh-CN" dirty="0"/>
              <a:t> </a:t>
            </a:r>
            <a:r>
              <a:rPr lang="en-US" altLang="zh-CN" dirty="0" err="1"/>
              <a:t>configiroatn</a:t>
            </a:r>
            <a:r>
              <a:rPr lang="en-US" altLang="zh-CN" dirty="0"/>
              <a:t> we recommend System should drop privilege immediately after MPU configuration. </a:t>
            </a:r>
          </a:p>
          <a:p>
            <a:endParaRPr lang="zh-CN" altLang="en-US" dirty="0"/>
          </a:p>
        </p:txBody>
      </p:sp>
    </p:spTree>
    <p:extLst>
      <p:ext uri="{BB962C8B-B14F-4D97-AF65-F5344CB8AC3E}">
        <p14:creationId xmlns:p14="http://schemas.microsoft.com/office/powerpoint/2010/main" val="3544338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a:t>So</a:t>
            </a:r>
            <a:r>
              <a:rPr lang="zh-CN" altLang="en-US" dirty="0"/>
              <a:t> </a:t>
            </a:r>
            <a:r>
              <a:rPr lang="en-US" altLang="zh-CN" dirty="0"/>
              <a:t>at</a:t>
            </a:r>
            <a:r>
              <a:rPr lang="zh-CN" altLang="en-US" dirty="0"/>
              <a:t> </a:t>
            </a:r>
            <a:r>
              <a:rPr lang="en-US" altLang="zh-CN" dirty="0"/>
              <a:t>first</a:t>
            </a:r>
            <a:r>
              <a:rPr lang="zh-CN" altLang="en-US" dirty="0"/>
              <a:t> </a:t>
            </a:r>
            <a:r>
              <a:rPr lang="en-US" altLang="zh-CN" dirty="0"/>
              <a:t>what</a:t>
            </a:r>
            <a:r>
              <a:rPr lang="zh-CN" altLang="en-US" dirty="0"/>
              <a:t> </a:t>
            </a:r>
            <a:r>
              <a:rPr lang="en-US" altLang="zh-CN" dirty="0"/>
              <a:t>is</a:t>
            </a:r>
            <a:r>
              <a:rPr lang="zh-CN" altLang="en-US" dirty="0"/>
              <a:t> </a:t>
            </a:r>
            <a:r>
              <a:rPr lang="en-US" altLang="zh-CN" dirty="0"/>
              <a:t>MPU</a:t>
            </a:r>
          </a:p>
          <a:p>
            <a:r>
              <a:rPr lang="en-US" altLang="zh-CN" dirty="0"/>
              <a:t>I</a:t>
            </a:r>
            <a:r>
              <a:rPr lang="zh-CN" altLang="en-US" dirty="0"/>
              <a:t> </a:t>
            </a:r>
            <a:r>
              <a:rPr lang="en-US" altLang="zh-CN" dirty="0"/>
              <a:t>think</a:t>
            </a:r>
            <a:r>
              <a:rPr lang="zh-CN" altLang="en-US" dirty="0"/>
              <a:t> </a:t>
            </a:r>
            <a:r>
              <a:rPr lang="en-US" altLang="zh-CN" dirty="0"/>
              <a:t>everyone</a:t>
            </a:r>
            <a:r>
              <a:rPr lang="zh-CN" altLang="en-US" dirty="0"/>
              <a:t> </a:t>
            </a:r>
            <a:r>
              <a:rPr lang="en-US" altLang="zh-CN" dirty="0"/>
              <a:t>here</a:t>
            </a:r>
            <a:r>
              <a:rPr lang="zh-CN" altLang="en-US" dirty="0"/>
              <a:t> </a:t>
            </a:r>
            <a:r>
              <a:rPr lang="en-US" altLang="zh-CN" dirty="0"/>
              <a:t>is</a:t>
            </a:r>
            <a:r>
              <a:rPr lang="zh-CN" altLang="en-US" dirty="0"/>
              <a:t> </a:t>
            </a:r>
            <a:r>
              <a:rPr lang="en-US" altLang="zh-CN" dirty="0"/>
              <a:t>familiar</a:t>
            </a:r>
            <a:r>
              <a:rPr lang="zh-CN" altLang="en-US" dirty="0"/>
              <a:t> </a:t>
            </a:r>
            <a:r>
              <a:rPr lang="en-US" altLang="zh-CN" dirty="0"/>
              <a:t>with</a:t>
            </a:r>
            <a:r>
              <a:rPr lang="zh-CN" altLang="en-US" dirty="0"/>
              <a:t> </a:t>
            </a:r>
            <a:r>
              <a:rPr lang="en-US" altLang="zh-CN" dirty="0"/>
              <a:t>the</a:t>
            </a:r>
            <a:r>
              <a:rPr lang="zh-CN" altLang="en-US" dirty="0"/>
              <a:t> </a:t>
            </a:r>
            <a:r>
              <a:rPr lang="en-US" altLang="zh-CN" dirty="0"/>
              <a:t>MMU</a:t>
            </a:r>
            <a:r>
              <a:rPr lang="zh-CN" altLang="en-US" dirty="0"/>
              <a:t> </a:t>
            </a:r>
            <a:r>
              <a:rPr lang="en-US" altLang="zh-CN" dirty="0"/>
              <a:t>which</a:t>
            </a:r>
            <a:r>
              <a:rPr lang="zh-CN" altLang="en-US" dirty="0"/>
              <a:t> </a:t>
            </a:r>
            <a:r>
              <a:rPr lang="en-US" altLang="zh-CN" dirty="0"/>
              <a:t>has</a:t>
            </a:r>
            <a:r>
              <a:rPr lang="zh-CN" altLang="en-US" dirty="0"/>
              <a:t> </a:t>
            </a:r>
            <a:r>
              <a:rPr lang="en-US" altLang="zh-CN" dirty="0"/>
              <a:t>been</a:t>
            </a:r>
            <a:r>
              <a:rPr lang="zh-CN" altLang="en-US" dirty="0"/>
              <a:t> </a:t>
            </a:r>
            <a:r>
              <a:rPr lang="en-US" altLang="zh-CN" dirty="0"/>
              <a:t>widely</a:t>
            </a:r>
            <a:r>
              <a:rPr lang="zh-CN" altLang="en-US" dirty="0"/>
              <a:t> </a:t>
            </a:r>
            <a:r>
              <a:rPr lang="en-US" altLang="zh-CN" dirty="0"/>
              <a:t>used</a:t>
            </a:r>
            <a:r>
              <a:rPr lang="zh-CN" altLang="en-US" dirty="0"/>
              <a:t> </a:t>
            </a:r>
            <a:r>
              <a:rPr lang="en-US" altLang="zh-CN" dirty="0"/>
              <a:t>in</a:t>
            </a:r>
            <a:r>
              <a:rPr lang="zh-CN" altLang="en-US" dirty="0"/>
              <a:t> </a:t>
            </a:r>
            <a:r>
              <a:rPr lang="en-US" altLang="zh-CN" dirty="0"/>
              <a:t>modern</a:t>
            </a:r>
            <a:r>
              <a:rPr lang="zh-CN" altLang="en-US" dirty="0"/>
              <a:t> </a:t>
            </a:r>
            <a:r>
              <a:rPr lang="en-US" altLang="zh-CN" dirty="0"/>
              <a:t>operating</a:t>
            </a:r>
            <a:r>
              <a:rPr lang="zh-CN" altLang="en-US" dirty="0"/>
              <a:t> </a:t>
            </a:r>
            <a:r>
              <a:rPr lang="en-US" altLang="zh-CN" dirty="0"/>
              <a:t>system</a:t>
            </a:r>
            <a:r>
              <a:rPr lang="zh-CN" altLang="en-US" dirty="0"/>
              <a:t> </a:t>
            </a:r>
            <a:r>
              <a:rPr lang="en-US" altLang="zh-CN" dirty="0"/>
              <a:t>for</a:t>
            </a:r>
            <a:r>
              <a:rPr lang="zh-CN" altLang="en-US" dirty="0"/>
              <a:t> </a:t>
            </a:r>
            <a:r>
              <a:rPr lang="en-US" altLang="zh-CN" dirty="0"/>
              <a:t>memory</a:t>
            </a:r>
            <a:r>
              <a:rPr lang="zh-CN" altLang="en-US" dirty="0"/>
              <a:t> </a:t>
            </a:r>
            <a:r>
              <a:rPr lang="en-US" altLang="zh-CN" dirty="0"/>
              <a:t>protection</a:t>
            </a:r>
          </a:p>
          <a:p>
            <a:r>
              <a:rPr lang="en-US" altLang="zh-CN" dirty="0"/>
              <a:t>However</a:t>
            </a:r>
            <a:r>
              <a:rPr lang="zh-CN" altLang="en-US" dirty="0"/>
              <a:t> </a:t>
            </a:r>
            <a:r>
              <a:rPr lang="en-US" altLang="zh-CN" dirty="0"/>
              <a:t>MMU</a:t>
            </a:r>
            <a:r>
              <a:rPr lang="zh-CN" altLang="en-US" dirty="0"/>
              <a:t> </a:t>
            </a:r>
            <a:r>
              <a:rPr lang="en-US" altLang="zh-CN" dirty="0"/>
              <a:t>usually</a:t>
            </a:r>
            <a:r>
              <a:rPr lang="zh-CN" altLang="en-US" dirty="0"/>
              <a:t> </a:t>
            </a:r>
            <a:r>
              <a:rPr lang="en-US" altLang="zh-CN" dirty="0"/>
              <a:t>absent</a:t>
            </a:r>
            <a:r>
              <a:rPr lang="zh-CN" altLang="en-US" dirty="0"/>
              <a:t> </a:t>
            </a:r>
            <a:r>
              <a:rPr lang="en-US" altLang="zh-CN" dirty="0"/>
              <a:t>in</a:t>
            </a:r>
            <a:r>
              <a:rPr lang="zh-CN" altLang="en-US" dirty="0"/>
              <a:t> </a:t>
            </a:r>
            <a:r>
              <a:rPr lang="en-US" altLang="zh-CN" dirty="0"/>
              <a:t>the</a:t>
            </a:r>
            <a:r>
              <a:rPr lang="zh-CN" altLang="en-US" dirty="0"/>
              <a:t> </a:t>
            </a:r>
            <a:r>
              <a:rPr lang="en-US" altLang="zh-CN" dirty="0"/>
              <a:t>microcontrollers.</a:t>
            </a:r>
          </a:p>
          <a:p>
            <a:r>
              <a:rPr lang="en-US" altLang="zh-CN" dirty="0"/>
              <a:t>As a alternative</a:t>
            </a:r>
            <a:r>
              <a:rPr lang="zh-CN" altLang="en-US" dirty="0"/>
              <a:t>，</a:t>
            </a:r>
            <a:r>
              <a:rPr lang="en-US" altLang="zh-CN" dirty="0"/>
              <a:t>ARM, a leading chip designer for many MCU, has  proposed the memory protection unit (MPU) as a stripped down version of MMU to protect their system </a:t>
            </a:r>
          </a:p>
          <a:p>
            <a:r>
              <a:rPr lang="en-US" altLang="zh-CN" dirty="0"/>
              <a:t>The function  of MPU is simple, MPU can assign different permissions  (e.g., R/W)  to  different Memory regions based on the current privilege level</a:t>
            </a:r>
          </a:p>
          <a:p>
            <a:r>
              <a:rPr lang="en-US" altLang="zh-CN" dirty="0"/>
              <a:t>If the permission is </a:t>
            </a:r>
            <a:r>
              <a:rPr lang="en-US" altLang="zh-CN" dirty="0" err="1"/>
              <a:t>volated</a:t>
            </a:r>
            <a:r>
              <a:rPr lang="en-US" altLang="zh-CN" dirty="0"/>
              <a:t> a fault handler will be raised  and it can only be configured by privileged code</a:t>
            </a:r>
          </a:p>
          <a:p>
            <a:endParaRPr lang="en-US" altLang="zh-CN" dirty="0"/>
          </a:p>
          <a:p>
            <a:endParaRPr lang="en-US" altLang="zh-CN" dirty="0"/>
          </a:p>
        </p:txBody>
      </p:sp>
    </p:spTree>
    <p:extLst>
      <p:ext uri="{BB962C8B-B14F-4D97-AF65-F5344CB8AC3E}">
        <p14:creationId xmlns:p14="http://schemas.microsoft.com/office/powerpoint/2010/main" val="309496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a:t>As we mentioned above the number of region is very limited</a:t>
            </a:r>
          </a:p>
          <a:p>
            <a:r>
              <a:rPr lang="en-US" altLang="zh-CN" dirty="0"/>
              <a:t>So we also give some suggestion to mini the region numbers and make better use of MPU </a:t>
            </a:r>
          </a:p>
          <a:p>
            <a:r>
              <a:rPr lang="en-US" altLang="zh-CN" dirty="0"/>
              <a:t>First Be aware of the default ARMv7-M address map permissions.</a:t>
            </a:r>
          </a:p>
          <a:p>
            <a:r>
              <a:rPr lang="en-US" altLang="zh-CN" dirty="0"/>
              <a:t>ARM and other </a:t>
            </a:r>
            <a:r>
              <a:rPr lang="en-US" altLang="zh-CN" dirty="0" err="1"/>
              <a:t>cpu</a:t>
            </a:r>
            <a:r>
              <a:rPr lang="en-US" altLang="zh-CN" dirty="0"/>
              <a:t> often define the Default memory access permissions/attributes which are </a:t>
            </a:r>
            <a:r>
              <a:rPr lang="en-US" altLang="zh-CN" dirty="0" err="1"/>
              <a:t>direcely</a:t>
            </a:r>
            <a:r>
              <a:rPr lang="en-US" altLang="zh-CN" dirty="0"/>
              <a:t> enforce by </a:t>
            </a:r>
            <a:r>
              <a:rPr lang="en-US" altLang="zh-CN" dirty="0" err="1"/>
              <a:t>cpu</a:t>
            </a:r>
            <a:endParaRPr lang="en-US" altLang="zh-CN" dirty="0"/>
          </a:p>
          <a:p>
            <a:r>
              <a:rPr lang="en-US" altLang="zh-CN" dirty="0"/>
              <a:t>For example  peripheral region is non-</a:t>
            </a:r>
            <a:r>
              <a:rPr lang="en-US" altLang="zh-CN" dirty="0" err="1"/>
              <a:t>executeable</a:t>
            </a:r>
            <a:r>
              <a:rPr lang="en-US" altLang="zh-CN" dirty="0"/>
              <a:t> by default  so it no need to waste another </a:t>
            </a:r>
            <a:r>
              <a:rPr lang="en-US" altLang="zh-CN" dirty="0" err="1"/>
              <a:t>MPUregion</a:t>
            </a:r>
            <a:r>
              <a:rPr lang="en-US" altLang="zh-CN" dirty="0"/>
              <a:t> to assign non </a:t>
            </a:r>
            <a:r>
              <a:rPr lang="en-US" altLang="zh-CN" dirty="0" err="1"/>
              <a:t>executeable</a:t>
            </a:r>
            <a:r>
              <a:rPr lang="en-US" altLang="zh-CN" dirty="0"/>
              <a:t>  for  </a:t>
            </a:r>
            <a:r>
              <a:rPr lang="en-US" altLang="zh-CN" dirty="0" err="1"/>
              <a:t>perielas</a:t>
            </a:r>
            <a:endParaRPr lang="en-US" altLang="zh-CN" dirty="0"/>
          </a:p>
          <a:p>
            <a:endParaRPr lang="en-US" altLang="zh-CN" dirty="0"/>
          </a:p>
          <a:p>
            <a:r>
              <a:rPr lang="en-US" altLang="zh-CN" dirty="0"/>
              <a:t>And  we found none of RTOS use sub region features </a:t>
            </a:r>
          </a:p>
          <a:p>
            <a:r>
              <a:rPr lang="en-US" altLang="zh-CN" dirty="0"/>
              <a:t>For example  if there are  two tasks </a:t>
            </a:r>
          </a:p>
          <a:p>
            <a:r>
              <a:rPr lang="en-US" altLang="zh-CN" dirty="0"/>
              <a:t>Task A needs 5 KB for its stack  and  task B need 3 KB so without  sub region  due to  </a:t>
            </a:r>
            <a:r>
              <a:rPr lang="en-US" altLang="zh-CN" dirty="0" err="1"/>
              <a:t>aligment</a:t>
            </a:r>
            <a:r>
              <a:rPr lang="en-US" altLang="zh-CN" dirty="0"/>
              <a:t> </a:t>
            </a:r>
            <a:r>
              <a:rPr lang="en-US" altLang="zh-CN" dirty="0" err="1"/>
              <a:t>contrains</a:t>
            </a:r>
            <a:r>
              <a:rPr lang="en-US" altLang="zh-CN" dirty="0"/>
              <a:t> power of two in ARM v seven  arch OS will  assign  8 kB for  task B 4Kb so there will be 12 </a:t>
            </a:r>
            <a:r>
              <a:rPr lang="en-US" altLang="zh-CN" dirty="0" err="1"/>
              <a:t>Kb</a:t>
            </a:r>
            <a:r>
              <a:rPr lang="en-US" altLang="zh-CN" dirty="0"/>
              <a:t> memory </a:t>
            </a:r>
            <a:r>
              <a:rPr lang="en-US" altLang="zh-CN" dirty="0" err="1"/>
              <a:t>cosueme</a:t>
            </a:r>
            <a:r>
              <a:rPr lang="en-US" altLang="zh-CN" dirty="0"/>
              <a:t> if we take </a:t>
            </a:r>
            <a:r>
              <a:rPr lang="en-US" altLang="zh-CN" dirty="0" err="1"/>
              <a:t>addvanat</a:t>
            </a:r>
            <a:r>
              <a:rPr lang="en-US" altLang="zh-CN" dirty="0"/>
              <a:t>  of sub regions we can assign one MPU region with eight </a:t>
            </a:r>
            <a:r>
              <a:rPr lang="en-US" altLang="zh-CN" dirty="0" err="1"/>
              <a:t>Kb</a:t>
            </a:r>
            <a:r>
              <a:rPr lang="en-US" altLang="zh-CN" dirty="0"/>
              <a:t> and enable lower 3KB for task A when it running and enable higher 5Kb for task B when it running so in </a:t>
            </a:r>
            <a:r>
              <a:rPr lang="en-US" altLang="zh-CN" dirty="0" err="1"/>
              <a:t>tatoa</a:t>
            </a:r>
            <a:r>
              <a:rPr lang="en-US" altLang="zh-CN" dirty="0"/>
              <a:t> only 8Kb </a:t>
            </a:r>
            <a:r>
              <a:rPr lang="en-US" altLang="zh-CN" dirty="0" err="1"/>
              <a:t>mrmeoyr</a:t>
            </a:r>
            <a:r>
              <a:rPr lang="en-US" altLang="zh-CN" dirty="0"/>
              <a:t> needed </a:t>
            </a:r>
          </a:p>
          <a:p>
            <a:endParaRPr lang="zh-CN" altLang="en-US" dirty="0"/>
          </a:p>
        </p:txBody>
      </p:sp>
    </p:spTree>
    <p:extLst>
      <p:ext uri="{BB962C8B-B14F-4D97-AF65-F5344CB8AC3E}">
        <p14:creationId xmlns:p14="http://schemas.microsoft.com/office/powerpoint/2010/main" val="308659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a:t>Also sub regions is </a:t>
            </a:r>
            <a:r>
              <a:rPr lang="en-US" altLang="zh-CN" dirty="0" err="1"/>
              <a:t>sutitable</a:t>
            </a:r>
            <a:r>
              <a:rPr lang="en-US" altLang="zh-CN" dirty="0"/>
              <a:t> for </a:t>
            </a:r>
            <a:r>
              <a:rPr lang="en-US" altLang="zh-CN" dirty="0" err="1"/>
              <a:t>peripehal</a:t>
            </a:r>
            <a:r>
              <a:rPr lang="en-US" altLang="zh-CN" dirty="0"/>
              <a:t> regions protection </a:t>
            </a:r>
          </a:p>
          <a:p>
            <a:r>
              <a:rPr lang="en-US" altLang="zh-CN" dirty="0"/>
              <a:t>Since the space the </a:t>
            </a:r>
            <a:r>
              <a:rPr lang="en-US" altLang="zh-CN" dirty="0" err="1"/>
              <a:t>mmio</a:t>
            </a:r>
            <a:r>
              <a:rPr lang="en-US" altLang="zh-CN" dirty="0"/>
              <a:t> is usually the same for example there are eight peripheral in a continuous </a:t>
            </a:r>
            <a:r>
              <a:rPr lang="en-US" altLang="zh-CN" dirty="0" err="1"/>
              <a:t>mmio</a:t>
            </a:r>
            <a:r>
              <a:rPr lang="en-US" altLang="zh-CN" dirty="0"/>
              <a:t> space </a:t>
            </a:r>
          </a:p>
          <a:p>
            <a:r>
              <a:rPr lang="en-US" altLang="zh-CN" dirty="0"/>
              <a:t>If we want to assign </a:t>
            </a:r>
            <a:r>
              <a:rPr lang="en-US" altLang="zh-CN" dirty="0" err="1"/>
              <a:t>peripher</a:t>
            </a:r>
            <a:r>
              <a:rPr lang="en-US" altLang="zh-CN" dirty="0"/>
              <a:t> GEA  can only be assigned by </a:t>
            </a:r>
            <a:r>
              <a:rPr lang="en-US" altLang="zh-CN" dirty="0" err="1"/>
              <a:t>perioelal</a:t>
            </a:r>
            <a:r>
              <a:rPr lang="en-US" altLang="zh-CN" dirty="0"/>
              <a:t>, we have to use at </a:t>
            </a:r>
            <a:r>
              <a:rPr lang="en-US" altLang="zh-CN" dirty="0" err="1"/>
              <a:t>leeat</a:t>
            </a:r>
            <a:r>
              <a:rPr lang="en-US" altLang="zh-CN" dirty="0"/>
              <a:t> three </a:t>
            </a:r>
            <a:r>
              <a:rPr lang="en-US" altLang="zh-CN" dirty="0" err="1"/>
              <a:t>speprate</a:t>
            </a:r>
            <a:r>
              <a:rPr lang="en-US" altLang="zh-CN" dirty="0"/>
              <a:t> </a:t>
            </a:r>
            <a:r>
              <a:rPr lang="en-US" altLang="zh-CN" dirty="0" err="1"/>
              <a:t>mpu</a:t>
            </a:r>
            <a:r>
              <a:rPr lang="en-US" altLang="zh-CN" dirty="0"/>
              <a:t> regions </a:t>
            </a:r>
          </a:p>
          <a:p>
            <a:r>
              <a:rPr lang="en-US" altLang="zh-CN" dirty="0"/>
              <a:t>However with help of sub </a:t>
            </a:r>
            <a:r>
              <a:rPr lang="en-US" altLang="zh-CN" dirty="0" err="1"/>
              <a:t>resgoin</a:t>
            </a:r>
            <a:r>
              <a:rPr lang="en-US" altLang="zh-CN" dirty="0"/>
              <a:t> we only need to assign one memory regions as </a:t>
            </a:r>
            <a:r>
              <a:rPr lang="en-US" altLang="zh-CN" dirty="0" err="1"/>
              <a:t>unprvileligee</a:t>
            </a:r>
            <a:r>
              <a:rPr lang="en-US" altLang="zh-CN" dirty="0"/>
              <a:t> access with whole range</a:t>
            </a:r>
          </a:p>
          <a:p>
            <a:r>
              <a:rPr lang="en-US" altLang="zh-CN" dirty="0"/>
              <a:t>Then we can disable the subregion of peripheral G E and A. So the disable sub-region will go with same </a:t>
            </a:r>
            <a:r>
              <a:rPr lang="en-US" altLang="zh-CN" dirty="0" err="1"/>
              <a:t>backgorud</a:t>
            </a:r>
            <a:r>
              <a:rPr lang="en-US" altLang="zh-CN" dirty="0"/>
              <a:t> region which is </a:t>
            </a:r>
            <a:r>
              <a:rPr lang="en-US" altLang="zh-CN" dirty="0" err="1"/>
              <a:t>priligeed</a:t>
            </a:r>
            <a:r>
              <a:rPr lang="en-US" altLang="zh-CN" dirty="0"/>
              <a:t> access only just </a:t>
            </a:r>
            <a:r>
              <a:rPr lang="en-US" altLang="zh-CN" dirty="0" err="1"/>
              <a:t>satitliy</a:t>
            </a:r>
            <a:r>
              <a:rPr lang="en-US" altLang="zh-CN" dirty="0"/>
              <a:t> our </a:t>
            </a:r>
            <a:r>
              <a:rPr lang="en-US" altLang="zh-CN" dirty="0" err="1"/>
              <a:t>exexpted</a:t>
            </a:r>
            <a:r>
              <a:rPr lang="en-US" altLang="zh-CN" dirty="0"/>
              <a:t> </a:t>
            </a:r>
          </a:p>
        </p:txBody>
      </p:sp>
    </p:spTree>
    <p:extLst>
      <p:ext uri="{BB962C8B-B14F-4D97-AF65-F5344CB8AC3E}">
        <p14:creationId xmlns:p14="http://schemas.microsoft.com/office/powerpoint/2010/main" val="8452905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a:t>At least </a:t>
            </a:r>
          </a:p>
          <a:p>
            <a:r>
              <a:rPr lang="en-US" altLang="zh-CN" dirty="0"/>
              <a:t>As supplement we can also learn some novel usage for academic community </a:t>
            </a:r>
          </a:p>
          <a:p>
            <a:r>
              <a:rPr lang="en-US" altLang="zh-CN" dirty="0"/>
              <a:t>The </a:t>
            </a:r>
            <a:r>
              <a:rPr lang="en-US" altLang="zh-CN" dirty="0" err="1"/>
              <a:t>unimtate</a:t>
            </a:r>
            <a:r>
              <a:rPr lang="en-US" altLang="zh-CN" dirty="0"/>
              <a:t> goal we use the MPU is to ensuring code can only </a:t>
            </a:r>
            <a:r>
              <a:rPr lang="en-US" altLang="zh-CN" dirty="0" err="1"/>
              <a:t>acces</a:t>
            </a:r>
            <a:r>
              <a:rPr lang="en-US" altLang="zh-CN" dirty="0"/>
              <a:t> its </a:t>
            </a:r>
            <a:r>
              <a:rPr lang="en-US" altLang="zh-CN" dirty="0" err="1"/>
              <a:t>requiret</a:t>
            </a:r>
            <a:r>
              <a:rPr lang="en-US" altLang="zh-CN" dirty="0"/>
              <a:t> data so it </a:t>
            </a:r>
            <a:r>
              <a:rPr lang="en-US" altLang="zh-CN" dirty="0" err="1"/>
              <a:t>acutly</a:t>
            </a:r>
            <a:r>
              <a:rPr lang="en-US" altLang="zh-CN" dirty="0"/>
              <a:t> not need to be </a:t>
            </a:r>
            <a:r>
              <a:rPr lang="en-US" altLang="zh-CN" dirty="0" err="1"/>
              <a:t>folloing</a:t>
            </a:r>
            <a:r>
              <a:rPr lang="en-US" altLang="zh-CN" dirty="0"/>
              <a:t> the user space and </a:t>
            </a:r>
            <a:r>
              <a:rPr lang="en-US" altLang="zh-CN" dirty="0" err="1"/>
              <a:t>kenel</a:t>
            </a:r>
            <a:r>
              <a:rPr lang="en-US" altLang="zh-CN" dirty="0"/>
              <a:t> space </a:t>
            </a:r>
            <a:r>
              <a:rPr lang="en-US" altLang="zh-CN" dirty="0" err="1"/>
              <a:t>speration</a:t>
            </a:r>
            <a:r>
              <a:rPr lang="en-US" altLang="zh-CN" dirty="0"/>
              <a:t> </a:t>
            </a:r>
          </a:p>
          <a:p>
            <a:r>
              <a:rPr lang="en-US" altLang="zh-CN" dirty="0"/>
              <a:t>For example some research proposed to isolates tasks with memory view switches (task and kernel are all running on unprivileged level) to reduce the </a:t>
            </a:r>
            <a:r>
              <a:rPr lang="en-US" altLang="zh-CN" dirty="0" err="1"/>
              <a:t>overover</a:t>
            </a:r>
            <a:r>
              <a:rPr lang="en-US" altLang="zh-CN" dirty="0"/>
              <a:t> incurred by privilege escalation </a:t>
            </a:r>
          </a:p>
          <a:p>
            <a:endParaRPr lang="en-US" altLang="zh-CN" dirty="0"/>
          </a:p>
          <a:p>
            <a:r>
              <a:rPr lang="en-US" altLang="zh-CN" dirty="0"/>
              <a:t>isolates compartments based on code functionality</a:t>
            </a:r>
          </a:p>
          <a:p>
            <a:endParaRPr lang="en-US" altLang="zh-CN" dirty="0"/>
          </a:p>
          <a:p>
            <a:r>
              <a:rPr lang="en-US" altLang="zh-CN" dirty="0"/>
              <a:t>We also can taking more advance hardware </a:t>
            </a:r>
            <a:r>
              <a:rPr lang="en-US" altLang="zh-CN" dirty="0" err="1"/>
              <a:t>feture</a:t>
            </a:r>
            <a:r>
              <a:rPr lang="en-US" altLang="zh-CN" dirty="0"/>
              <a:t> to achieve more system protection like secure </a:t>
            </a:r>
            <a:r>
              <a:rPr lang="en-US" altLang="zh-CN" dirty="0" err="1"/>
              <a:t>regiosn</a:t>
            </a:r>
            <a:r>
              <a:rPr lang="en-US" altLang="zh-CN" dirty="0"/>
              <a:t> of </a:t>
            </a:r>
            <a:r>
              <a:rPr lang="en-US" altLang="zh-CN" dirty="0" err="1"/>
              <a:t>trstuzone</a:t>
            </a:r>
            <a:r>
              <a:rPr lang="en-US" altLang="zh-CN" dirty="0"/>
              <a:t> and also </a:t>
            </a:r>
            <a:r>
              <a:rPr lang="en-US" altLang="zh-CN" dirty="0" err="1"/>
              <a:t>truslistate</a:t>
            </a:r>
            <a:r>
              <a:rPr lang="en-US" altLang="zh-CN" dirty="0"/>
              <a:t> </a:t>
            </a:r>
            <a:r>
              <a:rPr lang="en-US" altLang="zh-CN" sz="1800" b="0" i="0" dirty="0">
                <a:solidFill>
                  <a:srgbClr val="000000"/>
                </a:solidFill>
                <a:effectLst/>
                <a:latin typeface="LinLibertineT"/>
              </a:rPr>
              <a:t>redesign that</a:t>
            </a:r>
            <a:r>
              <a:rPr lang="en-US" altLang="zh-CN" dirty="0"/>
              <a:t> MPU</a:t>
            </a:r>
            <a:br>
              <a:rPr lang="en-US" altLang="zh-CN" dirty="0"/>
            </a:br>
            <a:endParaRPr lang="zh-CN" altLang="en-US" dirty="0"/>
          </a:p>
        </p:txBody>
      </p:sp>
    </p:spTree>
    <p:extLst>
      <p:ext uri="{BB962C8B-B14F-4D97-AF65-F5344CB8AC3E}">
        <p14:creationId xmlns:p14="http://schemas.microsoft.com/office/powerpoint/2010/main" val="38824882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67212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a:t>Let’s</a:t>
            </a:r>
            <a:r>
              <a:rPr lang="zh-CN" altLang="en-US" dirty="0"/>
              <a:t> </a:t>
            </a:r>
            <a:r>
              <a:rPr lang="en-US" altLang="zh-CN" dirty="0"/>
              <a:t>see</a:t>
            </a:r>
            <a:r>
              <a:rPr lang="zh-CN" altLang="en-US" dirty="0"/>
              <a:t> </a:t>
            </a:r>
            <a:r>
              <a:rPr lang="en-US" altLang="zh-CN" dirty="0"/>
              <a:t>how</a:t>
            </a:r>
            <a:r>
              <a:rPr lang="zh-CN" altLang="en-US" dirty="0"/>
              <a:t> </a:t>
            </a:r>
            <a:r>
              <a:rPr lang="en-US" altLang="zh-CN" dirty="0"/>
              <a:t>to</a:t>
            </a:r>
            <a:r>
              <a:rPr lang="zh-CN" altLang="en-US" dirty="0"/>
              <a:t> </a:t>
            </a:r>
            <a:r>
              <a:rPr lang="en-US" altLang="zh-CN" dirty="0"/>
              <a:t>use</a:t>
            </a:r>
            <a:r>
              <a:rPr lang="zh-CN" altLang="en-US" dirty="0"/>
              <a:t> </a:t>
            </a:r>
            <a:r>
              <a:rPr lang="en-US" altLang="zh-CN" dirty="0"/>
              <a:t>the</a:t>
            </a:r>
            <a:r>
              <a:rPr lang="zh-CN" altLang="en-US" dirty="0"/>
              <a:t> </a:t>
            </a:r>
            <a:r>
              <a:rPr lang="en-US" altLang="zh-CN" dirty="0"/>
              <a:t>MPU</a:t>
            </a:r>
            <a:r>
              <a:rPr lang="zh-CN" altLang="en-US" dirty="0"/>
              <a:t> </a:t>
            </a:r>
            <a:r>
              <a:rPr lang="en-US" altLang="zh-CN" dirty="0"/>
              <a:t>first</a:t>
            </a:r>
          </a:p>
          <a:p>
            <a:r>
              <a:rPr lang="en-US" altLang="zh-CN" dirty="0"/>
              <a:t>Typically only three regs need to be configured </a:t>
            </a:r>
          </a:p>
          <a:p>
            <a:r>
              <a:rPr lang="en-US" altLang="zh-CN" dirty="0"/>
              <a:t>Ctrl regs is used enable the MPU</a:t>
            </a:r>
          </a:p>
          <a:p>
            <a:r>
              <a:rPr lang="en-US" altLang="zh-CN" dirty="0"/>
              <a:t>And the address registers is used to configure start address and size of each memory region </a:t>
            </a:r>
          </a:p>
          <a:p>
            <a:r>
              <a:rPr lang="en-US" altLang="zh-CN" dirty="0"/>
              <a:t>The attribute/Size Registers is used to configure the access permissions include  read write and executable for different permissions and  memory attributes </a:t>
            </a:r>
          </a:p>
          <a:p>
            <a:r>
              <a:rPr lang="en-US" altLang="zh-CN" dirty="0"/>
              <a:t>And note that the first one region can be further divided into eight same permission and same size sub-regions and also if enable the background regions </a:t>
            </a:r>
          </a:p>
          <a:p>
            <a:r>
              <a:rPr lang="en-US" altLang="zh-CN" dirty="0" err="1"/>
              <a:t>Unmap</a:t>
            </a:r>
            <a:r>
              <a:rPr lang="en-US" altLang="zh-CN" dirty="0"/>
              <a:t> memory space can only be accessed by privilege access or </a:t>
            </a:r>
            <a:r>
              <a:rPr lang="en-US" altLang="zh-CN" dirty="0" err="1"/>
              <a:t>unmap</a:t>
            </a:r>
            <a:r>
              <a:rPr lang="en-US" altLang="zh-CN" dirty="0"/>
              <a:t> memory regions cannot be access </a:t>
            </a:r>
          </a:p>
          <a:p>
            <a:r>
              <a:rPr lang="en-US" altLang="zh-CN" dirty="0"/>
              <a:t>==</a:t>
            </a:r>
          </a:p>
          <a:p>
            <a:r>
              <a:rPr lang="en-US" altLang="zh-CN" dirty="0"/>
              <a:t>And MPU also imposes restrictions on the region configurations </a:t>
            </a:r>
          </a:p>
          <a:p>
            <a:r>
              <a:rPr lang="en-US" altLang="zh-CN" dirty="0"/>
              <a:t>First the regions at least 32 bytes and the size must be the power of two and aliened</a:t>
            </a:r>
          </a:p>
          <a:p>
            <a:r>
              <a:rPr lang="en-US" altLang="zh-CN" dirty="0"/>
              <a:t>Most constrains the there are only very limited regions number can be programed. </a:t>
            </a:r>
          </a:p>
          <a:p>
            <a:r>
              <a:rPr lang="en-US" altLang="zh-CN" dirty="0"/>
              <a:t>Up to eight for the main line among ARM cortex-m series.</a:t>
            </a:r>
          </a:p>
          <a:p>
            <a:endParaRPr lang="en-US" altLang="zh-CN" dirty="0"/>
          </a:p>
          <a:p>
            <a:endParaRPr lang="en-US" altLang="zh-CN" dirty="0"/>
          </a:p>
        </p:txBody>
      </p:sp>
    </p:spTree>
    <p:extLst>
      <p:ext uri="{BB962C8B-B14F-4D97-AF65-F5344CB8AC3E}">
        <p14:creationId xmlns:p14="http://schemas.microsoft.com/office/powerpoint/2010/main" val="1837165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kumimoji="1" lang="en-US" altLang="zh-CN" dirty="0"/>
              <a:t>In </a:t>
            </a:r>
            <a:r>
              <a:rPr kumimoji="1" lang="en-US" altLang="zh-CN" dirty="0" err="1"/>
              <a:t>ARMv</a:t>
            </a:r>
            <a:r>
              <a:rPr kumimoji="1" lang="en-US" altLang="zh-CN" dirty="0"/>
              <a:t> eight  arch</a:t>
            </a:r>
          </a:p>
          <a:p>
            <a:r>
              <a:rPr kumimoji="1" lang="en-US" altLang="zh-CN" dirty="0"/>
              <a:t>The programming become a bit more flexible </a:t>
            </a:r>
          </a:p>
          <a:p>
            <a:r>
              <a:rPr kumimoji="1" lang="en-US" altLang="zh-CN" dirty="0"/>
              <a:t>The number of MPU regions has been increase to 16 </a:t>
            </a:r>
          </a:p>
          <a:p>
            <a:r>
              <a:rPr kumimoji="1" lang="en-US" altLang="zh-CN" dirty="0"/>
              <a:t>And also use </a:t>
            </a:r>
            <a:r>
              <a:rPr kumimoji="1" lang="en-US" altLang="zh-CN" dirty="0" err="1"/>
              <a:t>seprated</a:t>
            </a:r>
            <a:r>
              <a:rPr kumimoji="1" lang="en-US" altLang="zh-CN" dirty="0"/>
              <a:t> start and </a:t>
            </a:r>
            <a:r>
              <a:rPr kumimoji="1" lang="en-US" altLang="zh-CN" dirty="0" err="1"/>
              <a:t>limilit</a:t>
            </a:r>
            <a:r>
              <a:rPr kumimoji="1" lang="en-US" altLang="zh-CN" dirty="0"/>
              <a:t> </a:t>
            </a:r>
            <a:r>
              <a:rPr kumimoji="1" lang="en-US" altLang="zh-CN" dirty="0" err="1"/>
              <a:t>addres</a:t>
            </a:r>
            <a:r>
              <a:rPr kumimoji="1" lang="en-US" altLang="zh-CN" dirty="0"/>
              <a:t> regs to define </a:t>
            </a:r>
            <a:r>
              <a:rPr lang="en-US" altLang="zh-CN" b="0" i="0" dirty="0">
                <a:solidFill>
                  <a:srgbClr val="333E48"/>
                </a:solidFill>
                <a:effectLst/>
                <a:latin typeface="Lato" panose="020B0604020202020204" pitchFamily="34" charset="0"/>
              </a:rPr>
              <a:t>arbitrary address </a:t>
            </a:r>
            <a:r>
              <a:rPr lang="en-US" altLang="zh-CN" b="0" i="0" dirty="0" err="1">
                <a:solidFill>
                  <a:srgbClr val="333E48"/>
                </a:solidFill>
                <a:effectLst/>
                <a:latin typeface="Lato" panose="020B0604020202020204" pitchFamily="34" charset="0"/>
              </a:rPr>
              <a:t>speace</a:t>
            </a:r>
            <a:r>
              <a:rPr lang="en-US" altLang="zh-CN" b="0" i="0" dirty="0">
                <a:solidFill>
                  <a:srgbClr val="333E48"/>
                </a:solidFill>
                <a:effectLst/>
                <a:latin typeface="Lato" panose="020B0604020202020204" pitchFamily="34" charset="0"/>
              </a:rPr>
              <a:t> for a memory region</a:t>
            </a:r>
          </a:p>
          <a:p>
            <a:r>
              <a:rPr kumimoji="1" lang="en-US" altLang="zh-CN" b="0" i="0" dirty="0">
                <a:solidFill>
                  <a:srgbClr val="333E48"/>
                </a:solidFill>
                <a:effectLst/>
                <a:latin typeface="Lato" panose="020B0604020202020204" pitchFamily="34" charset="0"/>
              </a:rPr>
              <a:t>And also </a:t>
            </a:r>
            <a:r>
              <a:rPr kumimoji="1" lang="en-US" altLang="zh-CN" b="0" i="0" dirty="0" err="1">
                <a:solidFill>
                  <a:srgbClr val="333E48"/>
                </a:solidFill>
                <a:effectLst/>
                <a:latin typeface="Lato" panose="020B0604020202020204" pitchFamily="34" charset="0"/>
              </a:rPr>
              <a:t>also</a:t>
            </a:r>
            <a:r>
              <a:rPr kumimoji="1" lang="en-US" altLang="zh-CN" b="0" i="0" dirty="0">
                <a:solidFill>
                  <a:srgbClr val="333E48"/>
                </a:solidFill>
                <a:effectLst/>
                <a:latin typeface="Lato" panose="020B0604020202020204" pitchFamily="34" charset="0"/>
              </a:rPr>
              <a:t> introduces a new memory attribute indirection register to share same memory attributes with different memory with </a:t>
            </a:r>
            <a:r>
              <a:rPr kumimoji="1" lang="en-US" altLang="zh-CN" b="0" i="0" dirty="0" err="1">
                <a:solidFill>
                  <a:srgbClr val="333E48"/>
                </a:solidFill>
                <a:effectLst/>
                <a:latin typeface="Lato" panose="020B0604020202020204" pitchFamily="34" charset="0"/>
              </a:rPr>
              <a:t>differen</a:t>
            </a:r>
            <a:r>
              <a:rPr kumimoji="1" lang="en-US" altLang="zh-CN" b="0" i="0" dirty="0">
                <a:solidFill>
                  <a:srgbClr val="333E48"/>
                </a:solidFill>
                <a:effectLst/>
                <a:latin typeface="Lato" panose="020B0604020202020204" pitchFamily="34" charset="0"/>
              </a:rPr>
              <a:t> access permissions.</a:t>
            </a:r>
            <a:endParaRPr kumimoji="1" lang="zh-CN" altLang="en-US" dirty="0"/>
          </a:p>
        </p:txBody>
      </p:sp>
    </p:spTree>
    <p:extLst>
      <p:ext uri="{BB962C8B-B14F-4D97-AF65-F5344CB8AC3E}">
        <p14:creationId xmlns:p14="http://schemas.microsoft.com/office/powerpoint/2010/main" val="1121687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kumimoji="1" lang="en-US" altLang="zh-CN" dirty="0"/>
              <a:t>So it seems MPU should be useful </a:t>
            </a:r>
          </a:p>
          <a:p>
            <a:r>
              <a:rPr kumimoji="1" lang="en-US" altLang="zh-CN" dirty="0"/>
              <a:t>Let look at how the real world OS use the MPU and what specific security functions can be provided by </a:t>
            </a:r>
            <a:r>
              <a:rPr kumimoji="1" lang="en-US" altLang="zh-CN" dirty="0" err="1"/>
              <a:t>mpu</a:t>
            </a:r>
            <a:endParaRPr kumimoji="1" lang="zh-CN" altLang="en-US" dirty="0"/>
          </a:p>
        </p:txBody>
      </p:sp>
    </p:spTree>
    <p:extLst>
      <p:ext uri="{BB962C8B-B14F-4D97-AF65-F5344CB8AC3E}">
        <p14:creationId xmlns:p14="http://schemas.microsoft.com/office/powerpoint/2010/main" val="4119017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a:t>First </a:t>
            </a:r>
            <a:r>
              <a:rPr lang="en-US" altLang="zh-CN" dirty="0" err="1"/>
              <a:t>Os</a:t>
            </a:r>
            <a:r>
              <a:rPr lang="en-US" altLang="zh-CN" dirty="0"/>
              <a:t> can assign the code regions as non-writeable to achieve code integrity </a:t>
            </a:r>
          </a:p>
          <a:p>
            <a:r>
              <a:rPr lang="en-US" altLang="zh-CN" dirty="0"/>
              <a:t>And non </a:t>
            </a:r>
            <a:r>
              <a:rPr lang="en-US" altLang="zh-CN" dirty="0" err="1"/>
              <a:t>executiable</a:t>
            </a:r>
            <a:r>
              <a:rPr lang="en-US" altLang="zh-CN" dirty="0"/>
              <a:t> for data region for DEP</a:t>
            </a:r>
          </a:p>
          <a:p>
            <a:r>
              <a:rPr lang="en-US" altLang="zh-CN" dirty="0"/>
              <a:t>also can be used </a:t>
            </a:r>
            <a:r>
              <a:rPr lang="en-US" altLang="zh-CN" dirty="0" err="1"/>
              <a:t>achive</a:t>
            </a:r>
            <a:r>
              <a:rPr lang="en-US" altLang="zh-CN" dirty="0"/>
              <a:t> stack guard with a same inaccessible memory region after the stack </a:t>
            </a:r>
            <a:r>
              <a:rPr lang="en-US" altLang="zh-CN" dirty="0" err="1"/>
              <a:t>boundady</a:t>
            </a:r>
            <a:r>
              <a:rPr lang="en-US" altLang="zh-CN" dirty="0"/>
              <a:t> </a:t>
            </a:r>
          </a:p>
          <a:p>
            <a:r>
              <a:rPr lang="en-US" altLang="zh-CN" dirty="0"/>
              <a:t>Most </a:t>
            </a:r>
            <a:r>
              <a:rPr lang="en-US" altLang="zh-CN" dirty="0" err="1"/>
              <a:t>importandly</a:t>
            </a:r>
            <a:r>
              <a:rPr lang="en-US" altLang="zh-CN" dirty="0"/>
              <a:t>, the RTOS can take advantaged of </a:t>
            </a:r>
            <a:r>
              <a:rPr lang="en-US" altLang="zh-CN" dirty="0" err="1"/>
              <a:t>Mpu</a:t>
            </a:r>
            <a:r>
              <a:rPr lang="en-US" altLang="zh-CN" dirty="0"/>
              <a:t> to achieve the user and kernel space </a:t>
            </a:r>
            <a:r>
              <a:rPr lang="en-US" altLang="zh-CN" dirty="0" err="1"/>
              <a:t>speration</a:t>
            </a:r>
            <a:endParaRPr lang="en-US" altLang="zh-CN" dirty="0"/>
          </a:p>
          <a:p>
            <a:r>
              <a:rPr lang="en-US" altLang="zh-CN" dirty="0"/>
              <a:t>We will detail this later with a concrete example.</a:t>
            </a:r>
          </a:p>
        </p:txBody>
      </p:sp>
    </p:spTree>
    <p:extLst>
      <p:ext uri="{BB962C8B-B14F-4D97-AF65-F5344CB8AC3E}">
        <p14:creationId xmlns:p14="http://schemas.microsoft.com/office/powerpoint/2010/main" val="1745250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a:t>Let’s us first see whether security feature has been adopted in wild </a:t>
            </a:r>
          </a:p>
          <a:p>
            <a:endParaRPr lang="en-US" altLang="zh-CN" dirty="0"/>
          </a:p>
          <a:p>
            <a:r>
              <a:rPr lang="en-US" altLang="zh-CN" dirty="0"/>
              <a:t>As we reviewed popular RTOS code and documents </a:t>
            </a:r>
          </a:p>
          <a:p>
            <a:r>
              <a:rPr lang="en-US" altLang="zh-CN" dirty="0"/>
              <a:t>To our surprise,  so shown in the table Only a few MCU OSs use MPU, especially for the open-source </a:t>
            </a:r>
          </a:p>
          <a:p>
            <a:r>
              <a:rPr lang="en-US" altLang="zh-CN" dirty="0"/>
              <a:t>Even if MPU is supported, only a few security features are enabled by default</a:t>
            </a:r>
          </a:p>
          <a:p>
            <a:r>
              <a:rPr lang="en-US" altLang="zh-CN" dirty="0"/>
              <a:t>So in this work we are trying to find why MPU has been outcast in RTOS</a:t>
            </a:r>
          </a:p>
        </p:txBody>
      </p:sp>
    </p:spTree>
    <p:extLst>
      <p:ext uri="{BB962C8B-B14F-4D97-AF65-F5344CB8AC3E}">
        <p14:creationId xmlns:p14="http://schemas.microsoft.com/office/powerpoint/2010/main" val="2489413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685800"/>
            <a:ext cx="6105525" cy="3429000"/>
          </a:xfrm>
        </p:spPr>
      </p:sp>
      <p:sp>
        <p:nvSpPr>
          <p:cNvPr id="3" name="备注占位符 2"/>
          <p:cNvSpPr>
            <a:spLocks noGrp="1"/>
          </p:cNvSpPr>
          <p:nvPr>
            <p:ph type="body" idx="1"/>
          </p:nvPr>
        </p:nvSpPr>
        <p:spPr/>
        <p:txBody>
          <a:bodyPr/>
          <a:lstStyle/>
          <a:p>
            <a:r>
              <a:rPr lang="en-US" altLang="zh-CN" dirty="0"/>
              <a:t>First for the OS does not used MPU for kernel and task privileged separation  run all code under privilege level, so only some basic </a:t>
            </a:r>
            <a:r>
              <a:rPr lang="en-US" altLang="zh-CN" dirty="0" err="1"/>
              <a:t>mpu</a:t>
            </a:r>
            <a:r>
              <a:rPr lang="en-US" altLang="zh-CN" dirty="0"/>
              <a:t> security features they can </a:t>
            </a:r>
            <a:r>
              <a:rPr lang="en-US" altLang="zh-CN" dirty="0" err="1"/>
              <a:t>adoptes</a:t>
            </a:r>
            <a:r>
              <a:rPr lang="en-US" altLang="zh-CN" dirty="0"/>
              <a:t> </a:t>
            </a:r>
          </a:p>
          <a:p>
            <a:r>
              <a:rPr lang="en-US" altLang="zh-CN" dirty="0"/>
              <a:t>For example Riot sets whole ram regions as non-executable to achieve dep</a:t>
            </a:r>
          </a:p>
          <a:p>
            <a:r>
              <a:rPr lang="en-US" altLang="zh-CN" dirty="0"/>
              <a:t>And it define a </a:t>
            </a:r>
            <a:r>
              <a:rPr lang="en-US" altLang="zh-CN" b="0" i="0" dirty="0">
                <a:solidFill>
                  <a:srgbClr val="4E4E4E"/>
                </a:solidFill>
                <a:effectLst/>
                <a:latin typeface="Segoe UI" panose="020B0502040204020203" pitchFamily="34" charset="0"/>
              </a:rPr>
              <a:t>minimal MPU regions at the end of kernel stack to defined stack overflow </a:t>
            </a:r>
          </a:p>
          <a:p>
            <a:r>
              <a:rPr lang="en-US" altLang="zh-CN" b="0" i="0" dirty="0">
                <a:solidFill>
                  <a:srgbClr val="4E4E4E"/>
                </a:solidFill>
                <a:effectLst/>
                <a:latin typeface="Segoe UI" panose="020B0502040204020203" pitchFamily="34" charset="0"/>
              </a:rPr>
              <a:t>and also at the boundary of each running task stack </a:t>
            </a:r>
          </a:p>
          <a:p>
            <a:r>
              <a:rPr lang="en-US" altLang="zh-CN" b="0" i="0" dirty="0">
                <a:solidFill>
                  <a:srgbClr val="4E4E4E"/>
                </a:solidFill>
                <a:effectLst/>
                <a:latin typeface="Segoe UI" panose="020B0502040204020203" pitchFamily="34" charset="0"/>
              </a:rPr>
              <a:t>And it cannot detect the stack </a:t>
            </a:r>
            <a:r>
              <a:rPr lang="en-US" altLang="zh-CN" b="0" i="0" dirty="0" err="1">
                <a:solidFill>
                  <a:srgbClr val="4E4E4E"/>
                </a:solidFill>
                <a:effectLst/>
                <a:latin typeface="Segoe UI" panose="020B0502040204020203" pitchFamily="34" charset="0"/>
              </a:rPr>
              <a:t>overfolow</a:t>
            </a:r>
            <a:r>
              <a:rPr lang="en-US" altLang="zh-CN" b="0" i="0" dirty="0">
                <a:solidFill>
                  <a:srgbClr val="4E4E4E"/>
                </a:solidFill>
                <a:effectLst/>
                <a:latin typeface="Segoe UI" panose="020B0502040204020203" pitchFamily="34" charset="0"/>
              </a:rPr>
              <a:t> of </a:t>
            </a:r>
            <a:r>
              <a:rPr lang="en-US" altLang="zh-CN" b="0" i="0" dirty="0" err="1">
                <a:solidFill>
                  <a:srgbClr val="4E4E4E"/>
                </a:solidFill>
                <a:effectLst/>
                <a:latin typeface="Segoe UI" panose="020B0502040204020203" pitchFamily="34" charset="0"/>
              </a:rPr>
              <a:t>indivifual</a:t>
            </a:r>
            <a:r>
              <a:rPr lang="en-US" altLang="zh-CN" b="0" i="0" dirty="0">
                <a:solidFill>
                  <a:srgbClr val="4E4E4E"/>
                </a:solidFill>
                <a:effectLst/>
                <a:latin typeface="Segoe UI" panose="020B0502040204020203" pitchFamily="34" charset="0"/>
              </a:rPr>
              <a:t> function stack frame and ROP attack </a:t>
            </a:r>
            <a:endParaRPr lang="zh-CN" altLang="en-US" dirty="0"/>
          </a:p>
        </p:txBody>
      </p:sp>
    </p:spTree>
    <p:extLst>
      <p:ext uri="{BB962C8B-B14F-4D97-AF65-F5344CB8AC3E}">
        <p14:creationId xmlns:p14="http://schemas.microsoft.com/office/powerpoint/2010/main" val="32635659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2C7585-42F3-ED4D-AEF7-C9421F159358}"/>
              </a:ext>
            </a:extLst>
          </p:cNvPr>
          <p:cNvSpPr/>
          <p:nvPr userDrawn="1"/>
        </p:nvSpPr>
        <p:spPr>
          <a:xfrm>
            <a:off x="9964674" y="6564904"/>
            <a:ext cx="2020479" cy="246221"/>
          </a:xfrm>
          <a:prstGeom prst="rect">
            <a:avLst/>
          </a:prstGeom>
        </p:spPr>
        <p:txBody>
          <a:bodyPr wrap="none">
            <a:spAutoFit/>
          </a:bodyPr>
          <a:lstStyle/>
          <a:p>
            <a:pPr marL="0" marR="0" lvl="0" indent="0" algn="r" defTabSz="495308"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Arial Black" panose="020B0A04020102020204"/>
                <a:sym typeface="Asap SemiBold"/>
              </a:rPr>
              <a:t>#BHEU   @BlackHatEvents</a:t>
            </a:r>
          </a:p>
        </p:txBody>
      </p:sp>
      <p:pic>
        <p:nvPicPr>
          <p:cNvPr id="5" name="Picture 4">
            <a:extLst>
              <a:ext uri="{FF2B5EF4-FFF2-40B4-BE49-F238E27FC236}">
                <a16:creationId xmlns:a16="http://schemas.microsoft.com/office/drawing/2014/main" id="{18AEFB18-78AB-4AAD-C7A5-F8A0404BE7E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58693" y="663815"/>
            <a:ext cx="3669021" cy="1614960"/>
          </a:xfrm>
          <a:prstGeom prst="rect">
            <a:avLst/>
          </a:prstGeom>
        </p:spPr>
      </p:pic>
    </p:spTree>
    <p:extLst>
      <p:ext uri="{BB962C8B-B14F-4D97-AF65-F5344CB8AC3E}">
        <p14:creationId xmlns:p14="http://schemas.microsoft.com/office/powerpoint/2010/main" val="107071916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71869" y="0"/>
            <a:ext cx="10435696" cy="648928"/>
          </a:xfrm>
          <a:prstGeom prst="rect">
            <a:avLst/>
          </a:prstGeom>
        </p:spPr>
        <p:txBody>
          <a:bodyPr anchor="b">
            <a:noAutofit/>
          </a:bodyPr>
          <a:lstStyle>
            <a:lvl1pPr algn="l">
              <a:defRPr sz="3200" b="1" baseline="0">
                <a:solidFill>
                  <a:srgbClr val="002060"/>
                </a:solidFill>
                <a:latin typeface="Arial Black" panose="020B0604020202020204" pitchFamily="34" charset="0"/>
              </a:defRPr>
            </a:lvl1pPr>
          </a:lstStyle>
          <a:p>
            <a:r>
              <a:rPr dirty="0"/>
              <a:t>Title Text</a:t>
            </a:r>
          </a:p>
        </p:txBody>
      </p:sp>
      <p:sp>
        <p:nvSpPr>
          <p:cNvPr id="12" name="Body Level One…"/>
          <p:cNvSpPr txBox="1">
            <a:spLocks noGrp="1"/>
          </p:cNvSpPr>
          <p:nvPr>
            <p:ph type="body" sz="quarter" idx="1" hasCustomPrompt="1"/>
          </p:nvPr>
        </p:nvSpPr>
        <p:spPr>
          <a:xfrm>
            <a:off x="371869" y="1162491"/>
            <a:ext cx="10435696" cy="4224745"/>
          </a:xfrm>
          <a:prstGeom prst="rect">
            <a:avLst/>
          </a:prstGeom>
        </p:spPr>
        <p:txBody>
          <a:bodyPr anchor="t"/>
          <a:lstStyle>
            <a:lvl1pPr marL="342905" indent="-342905" algn="l">
              <a:lnSpc>
                <a:spcPct val="100000"/>
              </a:lnSpc>
              <a:spcBef>
                <a:spcPts val="600"/>
              </a:spcBef>
              <a:spcAft>
                <a:spcPts val="600"/>
              </a:spcAft>
              <a:buSzTx/>
              <a:buFont typeface="Wingdings" panose="05000000000000000000" pitchFamily="2" charset="2"/>
              <a:buChar char="l"/>
              <a:defRPr sz="2400" baseline="0">
                <a:solidFill>
                  <a:schemeClr val="tx2"/>
                </a:solidFill>
                <a:latin typeface="Arial" panose="020B0604020202020204" pitchFamily="34" charset="0"/>
                <a:ea typeface="Helvetica Neue"/>
                <a:cs typeface="Helvetica Neue"/>
                <a:sym typeface="Helvetica Neue"/>
              </a:defRPr>
            </a:lvl1pPr>
            <a:lvl2pPr marL="846914" indent="-342905" algn="l">
              <a:lnSpc>
                <a:spcPct val="100000"/>
              </a:lnSpc>
              <a:spcBef>
                <a:spcPts val="600"/>
              </a:spcBef>
              <a:spcAft>
                <a:spcPts val="600"/>
              </a:spcAft>
              <a:buSzPct val="150000"/>
              <a:buFont typeface="Arial" panose="020B0604020202020204" pitchFamily="34" charset="0"/>
              <a:buChar char="•"/>
              <a:defRPr sz="2000" baseline="0">
                <a:solidFill>
                  <a:schemeClr val="tx2"/>
                </a:solidFill>
                <a:latin typeface="Arial" panose="020B0604020202020204" pitchFamily="34" charset="0"/>
                <a:ea typeface="Helvetica Neue"/>
                <a:cs typeface="Helvetica Neue"/>
                <a:sym typeface="Helvetica Neue"/>
              </a:defRPr>
            </a:lvl2pPr>
            <a:lvl3pPr marL="0" indent="0" algn="l">
              <a:lnSpc>
                <a:spcPct val="100000"/>
              </a:lnSpc>
              <a:spcBef>
                <a:spcPts val="600"/>
              </a:spcBef>
              <a:spcAft>
                <a:spcPts val="600"/>
              </a:spcAft>
              <a:buSzTx/>
              <a:buNone/>
              <a:defRPr sz="1800" baseline="0">
                <a:solidFill>
                  <a:schemeClr val="tx2"/>
                </a:solidFill>
                <a:latin typeface="Arial" panose="020B0604020202020204" pitchFamily="34" charset="0"/>
                <a:ea typeface="Helvetica Neue"/>
                <a:cs typeface="Helvetica Neue"/>
                <a:sym typeface="Helvetica Neue"/>
              </a:defRPr>
            </a:lvl3pPr>
            <a:lvl4pPr marL="0" indent="0" algn="l">
              <a:lnSpc>
                <a:spcPct val="100000"/>
              </a:lnSpc>
              <a:spcBef>
                <a:spcPts val="600"/>
              </a:spcBef>
              <a:spcAft>
                <a:spcPts val="600"/>
              </a:spcAft>
              <a:buSzTx/>
              <a:buNone/>
              <a:defRPr sz="1800" baseline="0">
                <a:solidFill>
                  <a:schemeClr val="tx2"/>
                </a:solidFill>
                <a:latin typeface="Arial" panose="020B0604020202020204" pitchFamily="34" charset="0"/>
                <a:ea typeface="Helvetica Neue"/>
                <a:cs typeface="Helvetica Neue"/>
                <a:sym typeface="Helvetica Neue"/>
              </a:defRPr>
            </a:lvl4pPr>
            <a:lvl5pPr marL="0" indent="0" algn="l">
              <a:lnSpc>
                <a:spcPct val="100000"/>
              </a:lnSpc>
              <a:spcBef>
                <a:spcPts val="600"/>
              </a:spcBef>
              <a:spcAft>
                <a:spcPts val="600"/>
              </a:spcAft>
              <a:buSzTx/>
              <a:buNone/>
              <a:defRPr sz="1400" baseline="0">
                <a:solidFill>
                  <a:schemeClr val="tx2"/>
                </a:solidFill>
                <a:latin typeface="Arial" panose="020B0604020202020204" pitchFamily="34" charset="0"/>
                <a:ea typeface="Helvetica Neue"/>
                <a:cs typeface="Helvetica Neue"/>
                <a:sym typeface="Helvetica Neue"/>
              </a:defRPr>
            </a:lvl5pPr>
          </a:lstStyle>
          <a:p>
            <a:r>
              <a:rPr dirty="0"/>
              <a:t>Body Level One</a:t>
            </a:r>
          </a:p>
          <a:p>
            <a:pPr lvl="1"/>
            <a:r>
              <a:rPr lang="en-US" dirty="0"/>
              <a:t>Body Level Two</a:t>
            </a:r>
          </a:p>
          <a:p>
            <a:pPr lvl="2"/>
            <a:r>
              <a:rPr lang="en-US" dirty="0"/>
              <a:t>		Body Level Three</a:t>
            </a:r>
          </a:p>
          <a:p>
            <a:pPr lvl="3"/>
            <a:r>
              <a:rPr lang="en-US" dirty="0"/>
              <a:t>Body Level Four</a:t>
            </a:r>
          </a:p>
          <a:p>
            <a:pPr lvl="4"/>
            <a:r>
              <a:rPr lang="en-US" dirty="0"/>
              <a:t>Body Level Five</a:t>
            </a:r>
          </a:p>
        </p:txBody>
      </p:sp>
      <p:sp>
        <p:nvSpPr>
          <p:cNvPr id="13" name="Slide Number"/>
          <p:cNvSpPr txBox="1">
            <a:spLocks noGrp="1"/>
          </p:cNvSpPr>
          <p:nvPr>
            <p:ph type="sldNum" sz="quarter" idx="2"/>
          </p:nvPr>
        </p:nvSpPr>
        <p:spPr>
          <a:xfrm>
            <a:off x="5979688" y="6543533"/>
            <a:ext cx="251662" cy="270284"/>
          </a:xfrm>
          <a:prstGeom prst="rect">
            <a:avLst/>
          </a:prstGeom>
        </p:spPr>
        <p:txBody>
          <a:bodyPr/>
          <a:lstStyle/>
          <a:p>
            <a:fld id="{86CB4B4D-7CA3-9044-876B-883B54F8677D}" type="slidenum">
              <a:t>‹#›</a:t>
            </a:fld>
            <a:endParaRPr/>
          </a:p>
        </p:txBody>
      </p:sp>
    </p:spTree>
  </p:cSld>
  <p:clrMapOvr>
    <a:overrideClrMapping bg1="dk1" tx1="lt1" bg2="dk2" tx2="lt2" accent1="accent1" accent2="accent2" accent3="accent3" accent4="accent4" accent5="accent5" accent6="accent6" hlink="hlink" folHlink="folHlink"/>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FB121BEE-4166-6770-AF1E-64B7A2A0DA73}"/>
              </a:ext>
            </a:extLst>
          </p:cNvPr>
          <p:cNvSpPr/>
          <p:nvPr userDrawn="1"/>
        </p:nvSpPr>
        <p:spPr>
          <a:xfrm>
            <a:off x="8239" y="-2"/>
            <a:ext cx="12192000" cy="668575"/>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五边形 14">
            <a:extLst>
              <a:ext uri="{FF2B5EF4-FFF2-40B4-BE49-F238E27FC236}">
                <a16:creationId xmlns:a16="http://schemas.microsoft.com/office/drawing/2014/main" id="{DB9CEB03-5F18-6CE1-DCBA-EA3F545D230D}"/>
              </a:ext>
            </a:extLst>
          </p:cNvPr>
          <p:cNvSpPr/>
          <p:nvPr userDrawn="1"/>
        </p:nvSpPr>
        <p:spPr>
          <a:xfrm flipH="1">
            <a:off x="9285587" y="0"/>
            <a:ext cx="2946400" cy="668574"/>
          </a:xfrm>
          <a:prstGeom prst="homePlate">
            <a:avLst>
              <a:gd name="adj" fmla="val 25259"/>
            </a:avLst>
          </a:prstGeom>
          <a:solidFill>
            <a:schemeClr val="bg1">
              <a:lumMod val="95000"/>
            </a:schemeClr>
          </a:solidFill>
          <a:ln w="25400">
            <a:gradFill>
              <a:gsLst>
                <a:gs pos="7000">
                  <a:srgbClr val="FFFFFF">
                    <a:alpha val="0"/>
                  </a:srgbClr>
                </a:gs>
                <a:gs pos="0">
                  <a:schemeClr val="bg1"/>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31AC33B4-96BE-94D3-1E7A-566E362079D7}"/>
              </a:ext>
            </a:extLst>
          </p:cNvPr>
          <p:cNvPicPr>
            <a:picLocks noChangeAspect="1"/>
          </p:cNvPicPr>
          <p:nvPr userDrawn="1"/>
        </p:nvPicPr>
        <p:blipFill rotWithShape="1">
          <a:blip r:embed="rId4">
            <a:duotone>
              <a:prstClr val="black"/>
              <a:schemeClr val="tx2">
                <a:tint val="45000"/>
                <a:satMod val="400000"/>
              </a:schemeClr>
            </a:duotone>
            <a:alphaModFix amt="15000"/>
            <a:extLst>
              <a:ext uri="{BEBA8EAE-BF5A-486C-A8C5-ECC9F3942E4B}">
                <a14:imgProps xmlns:a14="http://schemas.microsoft.com/office/drawing/2010/main">
                  <a14:imgLayer r:embed="rId5">
                    <a14:imgEffect>
                      <a14:brightnessContrast bright="100000"/>
                    </a14:imgEffect>
                  </a14:imgLayer>
                </a14:imgProps>
              </a:ext>
            </a:extLst>
          </a:blip>
          <a:srcRect l="8041" r="8041" b="60368"/>
          <a:stretch/>
        </p:blipFill>
        <p:spPr>
          <a:xfrm>
            <a:off x="8238" y="1100221"/>
            <a:ext cx="12192000" cy="5757780"/>
          </a:xfrm>
          <a:prstGeom prst="rect">
            <a:avLst/>
          </a:prstGeom>
        </p:spPr>
      </p:pic>
      <p:sp>
        <p:nvSpPr>
          <p:cNvPr id="30" name="日期占位符 1">
            <a:extLst>
              <a:ext uri="{FF2B5EF4-FFF2-40B4-BE49-F238E27FC236}">
                <a16:creationId xmlns:a16="http://schemas.microsoft.com/office/drawing/2014/main" id="{E14FA1FC-ECB2-4E4B-20CC-14227829887F}"/>
              </a:ext>
            </a:extLst>
          </p:cNvPr>
          <p:cNvSpPr>
            <a:spLocks noGrp="1"/>
          </p:cNvSpPr>
          <p:nvPr>
            <p:ph type="dt" sz="half" idx="2"/>
          </p:nvPr>
        </p:nvSpPr>
        <p:spPr>
          <a:xfrm>
            <a:off x="846438" y="6356350"/>
            <a:ext cx="2743200" cy="365125"/>
          </a:xfrm>
          <a:prstGeom prst="rect">
            <a:avLst/>
          </a:prstGeom>
        </p:spPr>
        <p:txBody>
          <a:bodyPr/>
          <a:lstStyle/>
          <a:p>
            <a:fld id="{FCA7CB9C-6007-4E8D-8F3D-A74E9768DC3C}" type="datetimeFigureOut">
              <a:rPr lang="zh-CN" altLang="en-US" smtClean="0"/>
              <a:t>2023/3/3</a:t>
            </a:fld>
            <a:endParaRPr lang="zh-CN" altLang="en-US"/>
          </a:p>
        </p:txBody>
      </p:sp>
      <p:sp>
        <p:nvSpPr>
          <p:cNvPr id="31" name="页脚占位符 2">
            <a:extLst>
              <a:ext uri="{FF2B5EF4-FFF2-40B4-BE49-F238E27FC236}">
                <a16:creationId xmlns:a16="http://schemas.microsoft.com/office/drawing/2014/main" id="{44B64E09-5E09-12F8-2533-538D956A24D9}"/>
              </a:ext>
            </a:extLst>
          </p:cNvPr>
          <p:cNvSpPr>
            <a:spLocks noGrp="1"/>
          </p:cNvSpPr>
          <p:nvPr>
            <p:ph type="ftr" sz="quarter" idx="3"/>
          </p:nvPr>
        </p:nvSpPr>
        <p:spPr>
          <a:xfrm>
            <a:off x="4046838" y="6356350"/>
            <a:ext cx="4114800" cy="365125"/>
          </a:xfrm>
          <a:prstGeom prst="rect">
            <a:avLst/>
          </a:prstGeom>
        </p:spPr>
        <p:txBody>
          <a:bodyPr/>
          <a:lstStyle/>
          <a:p>
            <a:endParaRPr lang="zh-CN" altLang="en-US"/>
          </a:p>
        </p:txBody>
      </p:sp>
      <p:sp>
        <p:nvSpPr>
          <p:cNvPr id="32" name="灯片编号占位符 3">
            <a:extLst>
              <a:ext uri="{FF2B5EF4-FFF2-40B4-BE49-F238E27FC236}">
                <a16:creationId xmlns:a16="http://schemas.microsoft.com/office/drawing/2014/main" id="{934D841B-E502-AC54-F222-0937ECF1CD81}"/>
              </a:ext>
            </a:extLst>
          </p:cNvPr>
          <p:cNvSpPr>
            <a:spLocks noGrp="1"/>
          </p:cNvSpPr>
          <p:nvPr>
            <p:ph type="sldNum" sz="quarter" idx="4"/>
          </p:nvPr>
        </p:nvSpPr>
        <p:spPr>
          <a:xfrm>
            <a:off x="8618838" y="6356350"/>
            <a:ext cx="2743200" cy="365125"/>
          </a:xfrm>
          <a:prstGeom prst="rect">
            <a:avLst/>
          </a:prstGeom>
        </p:spPr>
        <p:txBody>
          <a:bodyPr/>
          <a:lstStyle/>
          <a:p>
            <a:fld id="{43053A9C-99E3-4563-BF23-F9F20AEEF031}" type="slidenum">
              <a:rPr lang="zh-CN" altLang="en-US" smtClean="0"/>
              <a:t>‹#›</a:t>
            </a:fld>
            <a:endParaRPr lang="zh-CN" altLang="en-US"/>
          </a:p>
        </p:txBody>
      </p:sp>
      <p:grpSp>
        <p:nvGrpSpPr>
          <p:cNvPr id="33" name="组合 32">
            <a:extLst>
              <a:ext uri="{FF2B5EF4-FFF2-40B4-BE49-F238E27FC236}">
                <a16:creationId xmlns:a16="http://schemas.microsoft.com/office/drawing/2014/main" id="{2A298E43-0DCB-0C92-F404-417486707BDC}"/>
              </a:ext>
            </a:extLst>
          </p:cNvPr>
          <p:cNvGrpSpPr/>
          <p:nvPr userDrawn="1"/>
        </p:nvGrpSpPr>
        <p:grpSpPr>
          <a:xfrm>
            <a:off x="9612847" y="99726"/>
            <a:ext cx="2253562" cy="468674"/>
            <a:chOff x="6095999" y="346453"/>
            <a:chExt cx="3522032" cy="732477"/>
          </a:xfrm>
        </p:grpSpPr>
        <p:pic>
          <p:nvPicPr>
            <p:cNvPr id="34" name="图片 33">
              <a:extLst>
                <a:ext uri="{FF2B5EF4-FFF2-40B4-BE49-F238E27FC236}">
                  <a16:creationId xmlns:a16="http://schemas.microsoft.com/office/drawing/2014/main" id="{E37F5710-3C5B-825A-C0E8-945D6F9C5E54}"/>
                </a:ext>
              </a:extLst>
            </p:cNvPr>
            <p:cNvPicPr>
              <a:picLocks noChangeAspect="1"/>
            </p:cNvPicPr>
            <p:nvPr/>
          </p:nvPicPr>
          <p:blipFill>
            <a:blip r:embed="rId6" cstate="hqprint">
              <a:biLevel thresh="75000"/>
              <a:extLst>
                <a:ext uri="{28A0092B-C50C-407E-A947-70E740481C1C}">
                  <a14:useLocalDpi xmlns:a14="http://schemas.microsoft.com/office/drawing/2010/main" val="0"/>
                </a:ext>
              </a:extLst>
            </a:blip>
            <a:stretch>
              <a:fillRect/>
            </a:stretch>
          </p:blipFill>
          <p:spPr>
            <a:xfrm>
              <a:off x="7065849" y="346453"/>
              <a:ext cx="2552182" cy="732477"/>
            </a:xfrm>
            <a:prstGeom prst="rect">
              <a:avLst/>
            </a:prstGeom>
          </p:spPr>
        </p:pic>
        <p:pic>
          <p:nvPicPr>
            <p:cNvPr id="35" name="图片 34">
              <a:extLst>
                <a:ext uri="{FF2B5EF4-FFF2-40B4-BE49-F238E27FC236}">
                  <a16:creationId xmlns:a16="http://schemas.microsoft.com/office/drawing/2014/main" id="{89A36F2A-07A1-9595-F82E-37B289AFB1BE}"/>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095999" y="350457"/>
              <a:ext cx="1020957" cy="724469"/>
            </a:xfrm>
            <a:prstGeom prst="rect">
              <a:avLst/>
            </a:prstGeom>
          </p:spPr>
        </p:pic>
      </p:grpSp>
    </p:spTree>
  </p:cSld>
  <p:clrMap bg1="dk1" tx1="lt1" bg2="dk2" tx2="lt2" accent1="accent1" accent2="accent2" accent3="accent3" accent4="accent4" accent5="accent5" accent6="accent6" hlink="hlink" folHlink="folHlink"/>
  <p:sldLayoutIdLst>
    <p:sldLayoutId id="2147483661" r:id="rId1"/>
    <p:sldLayoutId id="2147483649" r:id="rId2"/>
  </p:sldLayoutIdLst>
  <p:transition spd="med"/>
  <p:txStyles>
    <p:titleStyle>
      <a:lvl1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1pPr>
      <a:lvl2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2pPr>
      <a:lvl3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3pPr>
      <a:lvl4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4pPr>
      <a:lvl5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5pPr>
      <a:lvl6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6pPr>
      <a:lvl7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7pPr>
      <a:lvl8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8pPr>
      <a:lvl9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9pPr>
    </p:titleStyle>
    <p:bodyStyle>
      <a:lvl1pPr marL="381006" marR="0" indent="-381006" algn="l" defTabSz="495308"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1pPr>
      <a:lvl2pPr marL="762012" marR="0" indent="-381006" algn="l" defTabSz="495308"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2pPr>
      <a:lvl3pPr marL="1143020" marR="0" indent="-381006" algn="l" defTabSz="495308"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3pPr>
      <a:lvl4pPr marL="1524026" marR="0" indent="-381006" algn="l" defTabSz="495308"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4pPr>
      <a:lvl5pPr marL="1905032" marR="0" indent="-381006" algn="l" defTabSz="495308"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5pPr>
      <a:lvl6pPr marL="2286038" marR="0" indent="-381006" algn="l" defTabSz="495308"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6pPr>
      <a:lvl7pPr marL="2667044" marR="0" indent="-381006" algn="l" defTabSz="495308"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7pPr>
      <a:lvl8pPr marL="3048051" marR="0" indent="-381006" algn="l" defTabSz="495308"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8pPr>
      <a:lvl9pPr marL="3429058" marR="0" indent="-381006" algn="l" defTabSz="495308"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9pPr>
    </p:bodyStyle>
    <p:otherStyle>
      <a:lvl1pPr marL="0" marR="0" indent="0" algn="ctr" defTabSz="495308"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1pPr>
      <a:lvl2pPr marL="0" marR="0" indent="137162" algn="ctr" defTabSz="495308"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2pPr>
      <a:lvl3pPr marL="0" marR="0" indent="274325" algn="ctr" defTabSz="495308"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3pPr>
      <a:lvl4pPr marL="0" marR="0" indent="411487" algn="ctr" defTabSz="495308"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4pPr>
      <a:lvl5pPr marL="0" marR="0" indent="548650" algn="ctr" defTabSz="495308"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5pPr>
      <a:lvl6pPr marL="0" marR="0" indent="685812" algn="ctr" defTabSz="495308"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6pPr>
      <a:lvl7pPr marL="0" marR="0" indent="822973" algn="ctr" defTabSz="495308"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7pPr>
      <a:lvl8pPr marL="0" marR="0" indent="960136" algn="ctr" defTabSz="495308"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8pPr>
      <a:lvl9pPr marL="0" marR="0" indent="1097298" algn="ctr" defTabSz="495308" latinLnBrk="0">
        <a:lnSpc>
          <a:spcPct val="100000"/>
        </a:lnSpc>
        <a:spcBef>
          <a:spcPts val="0"/>
        </a:spcBef>
        <a:spcAft>
          <a:spcPts val="0"/>
        </a:spcAft>
        <a:buClrTx/>
        <a:buSzTx/>
        <a:buFontTx/>
        <a:buNone/>
        <a:tabLst/>
        <a:defRPr sz="144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freertos.org/security/security_updates.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7B181-2A98-F7EB-09D0-02599C44E188}"/>
              </a:ext>
            </a:extLst>
          </p:cNvPr>
          <p:cNvSpPr>
            <a:spLocks noGrp="1"/>
          </p:cNvSpPr>
          <p:nvPr>
            <p:ph type="title"/>
          </p:nvPr>
        </p:nvSpPr>
        <p:spPr>
          <a:xfrm>
            <a:off x="230576" y="1147737"/>
            <a:ext cx="11395642" cy="2865119"/>
          </a:xfrm>
        </p:spPr>
        <p:txBody>
          <a:bodyPr>
            <a:noAutofit/>
          </a:bodyPr>
          <a:lstStyle/>
          <a:p>
            <a:pPr algn="ctr">
              <a:lnSpc>
                <a:spcPct val="100000"/>
              </a:lnSpc>
            </a:pPr>
            <a:r>
              <a:rPr lang="en-US" sz="4400" b="1" dirty="0"/>
              <a:t>Understanding MPU Usage in Microcontroller-based</a:t>
            </a:r>
            <a:r>
              <a:rPr lang="zh-CN" altLang="en-US" sz="4400" b="1" dirty="0"/>
              <a:t> </a:t>
            </a:r>
            <a:r>
              <a:rPr lang="en-US" sz="4400" b="1" dirty="0"/>
              <a:t>Systems in the Wild</a:t>
            </a:r>
          </a:p>
        </p:txBody>
      </p:sp>
      <p:sp>
        <p:nvSpPr>
          <p:cNvPr id="3" name="Subtitle 2">
            <a:extLst>
              <a:ext uri="{FF2B5EF4-FFF2-40B4-BE49-F238E27FC236}">
                <a16:creationId xmlns:a16="http://schemas.microsoft.com/office/drawing/2014/main" id="{3FDBE7F6-B51A-064E-CA7E-4D956DFA7F63}"/>
              </a:ext>
            </a:extLst>
          </p:cNvPr>
          <p:cNvSpPr>
            <a:spLocks noGrp="1"/>
          </p:cNvSpPr>
          <p:nvPr>
            <p:ph type="body" sz="quarter" idx="1"/>
          </p:nvPr>
        </p:nvSpPr>
        <p:spPr>
          <a:xfrm>
            <a:off x="3687407" y="4270394"/>
            <a:ext cx="4842586" cy="752473"/>
          </a:xfrm>
        </p:spPr>
        <p:txBody>
          <a:bodyPr/>
          <a:lstStyle/>
          <a:p>
            <a:pPr marL="0" indent="0">
              <a:buNone/>
            </a:pPr>
            <a:r>
              <a:rPr lang="en-US" dirty="0">
                <a:latin typeface="Times New Roman" panose="02020603050405020304" pitchFamily="18" charset="0"/>
                <a:cs typeface="Times New Roman" panose="02020603050405020304" pitchFamily="18" charset="0"/>
              </a:rPr>
              <a:t>Wei Zhou, </a:t>
            </a:r>
            <a:r>
              <a:rPr lang="en-US" dirty="0" err="1">
                <a:latin typeface="Times New Roman" panose="02020603050405020304" pitchFamily="18" charset="0"/>
                <a:cs typeface="Times New Roman" panose="02020603050405020304" pitchFamily="18" charset="0"/>
              </a:rPr>
              <a:t>Zhouqi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Jiang</a:t>
            </a:r>
            <a:r>
              <a:rPr lang="en-US" dirty="0">
                <a:latin typeface="Times New Roman" panose="02020603050405020304" pitchFamily="18" charset="0"/>
                <a:cs typeface="Times New Roman" panose="02020603050405020304" pitchFamily="18" charset="0"/>
              </a:rPr>
              <a:t>, Le Guan</a:t>
            </a:r>
          </a:p>
        </p:txBody>
      </p:sp>
      <p:pic>
        <p:nvPicPr>
          <p:cNvPr id="7" name="Picture 4" descr="Logos - University of Georgia Brand Style Guide">
            <a:extLst>
              <a:ext uri="{FF2B5EF4-FFF2-40B4-BE49-F238E27FC236}">
                <a16:creationId xmlns:a16="http://schemas.microsoft.com/office/drawing/2014/main" id="{3AD64DF6-DC3F-7633-34E1-B32D95A55E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5264" y="5416061"/>
            <a:ext cx="2801583" cy="91671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a:extLst>
              <a:ext uri="{FF2B5EF4-FFF2-40B4-BE49-F238E27FC236}">
                <a16:creationId xmlns:a16="http://schemas.microsoft.com/office/drawing/2014/main" id="{C6AF5E44-F6E8-4D6A-BA36-95F0F8979236}"/>
              </a:ext>
            </a:extLst>
          </p:cNvPr>
          <p:cNvGrpSpPr/>
          <p:nvPr/>
        </p:nvGrpSpPr>
        <p:grpSpPr>
          <a:xfrm>
            <a:off x="1883962" y="5416061"/>
            <a:ext cx="3866207" cy="873425"/>
            <a:chOff x="6095999" y="346453"/>
            <a:chExt cx="3522032" cy="732477"/>
          </a:xfrm>
        </p:grpSpPr>
        <p:pic>
          <p:nvPicPr>
            <p:cNvPr id="10" name="图片 9">
              <a:extLst>
                <a:ext uri="{FF2B5EF4-FFF2-40B4-BE49-F238E27FC236}">
                  <a16:creationId xmlns:a16="http://schemas.microsoft.com/office/drawing/2014/main" id="{8AA341A9-D27D-4440-88C4-908A0D3D372C}"/>
                </a:ext>
              </a:extLst>
            </p:cNvPr>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7065849" y="346453"/>
              <a:ext cx="2552182" cy="732477"/>
            </a:xfrm>
            <a:prstGeom prst="rect">
              <a:avLst/>
            </a:prstGeom>
          </p:spPr>
        </p:pic>
        <p:pic>
          <p:nvPicPr>
            <p:cNvPr id="11" name="图片 10">
              <a:extLst>
                <a:ext uri="{FF2B5EF4-FFF2-40B4-BE49-F238E27FC236}">
                  <a16:creationId xmlns:a16="http://schemas.microsoft.com/office/drawing/2014/main" id="{C2EEAE4F-5042-49DC-9D9E-D48F9B0911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5999" y="350457"/>
              <a:ext cx="1020957" cy="724469"/>
            </a:xfrm>
            <a:prstGeom prst="rect">
              <a:avLst/>
            </a:prstGeom>
          </p:spPr>
        </p:pic>
      </p:grpSp>
      <p:sp>
        <p:nvSpPr>
          <p:cNvPr id="4" name="矩形 3">
            <a:extLst>
              <a:ext uri="{FF2B5EF4-FFF2-40B4-BE49-F238E27FC236}">
                <a16:creationId xmlns:a16="http://schemas.microsoft.com/office/drawing/2014/main" id="{5CEC230D-0301-2A14-DBC2-13B78884942D}"/>
              </a:ext>
            </a:extLst>
          </p:cNvPr>
          <p:cNvSpPr/>
          <p:nvPr/>
        </p:nvSpPr>
        <p:spPr>
          <a:xfrm>
            <a:off x="0" y="0"/>
            <a:ext cx="12217400" cy="76392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43567805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CCCDEEE2-F38C-F479-4D04-47C049963D01}"/>
              </a:ext>
            </a:extLst>
          </p:cNvPr>
          <p:cNvPicPr>
            <a:picLocks noChangeAspect="1"/>
          </p:cNvPicPr>
          <p:nvPr/>
        </p:nvPicPr>
        <p:blipFill>
          <a:blip r:embed="rId2"/>
          <a:stretch>
            <a:fillRect/>
          </a:stretch>
        </p:blipFill>
        <p:spPr>
          <a:xfrm>
            <a:off x="1255548" y="696327"/>
            <a:ext cx="9422962" cy="4539681"/>
          </a:xfrm>
          <a:prstGeom prst="rect">
            <a:avLst/>
          </a:prstGeom>
        </p:spPr>
      </p:pic>
      <p:sp>
        <p:nvSpPr>
          <p:cNvPr id="2" name="标题 1">
            <a:extLst>
              <a:ext uri="{FF2B5EF4-FFF2-40B4-BE49-F238E27FC236}">
                <a16:creationId xmlns:a16="http://schemas.microsoft.com/office/drawing/2014/main" id="{31A537DD-78FA-B792-7E15-56A394BBE783}"/>
              </a:ext>
            </a:extLst>
          </p:cNvPr>
          <p:cNvSpPr>
            <a:spLocks noGrp="1"/>
          </p:cNvSpPr>
          <p:nvPr>
            <p:ph type="title"/>
          </p:nvPr>
        </p:nvSpPr>
        <p:spPr/>
        <p:txBody>
          <a:bodyPr/>
          <a:lstStyle/>
          <a:p>
            <a:r>
              <a:rPr kumimoji="1" lang="en-US" altLang="zh-CN" dirty="0"/>
              <a:t>Observation</a:t>
            </a:r>
            <a:endParaRPr kumimoji="1" lang="zh-CN" altLang="en-US" dirty="0"/>
          </a:p>
        </p:txBody>
      </p:sp>
      <p:sp>
        <p:nvSpPr>
          <p:cNvPr id="6" name="文本占位符 2">
            <a:extLst>
              <a:ext uri="{FF2B5EF4-FFF2-40B4-BE49-F238E27FC236}">
                <a16:creationId xmlns:a16="http://schemas.microsoft.com/office/drawing/2014/main" id="{26630337-9FC5-4691-9D68-4E96BD2A115D}"/>
              </a:ext>
            </a:extLst>
          </p:cNvPr>
          <p:cNvSpPr txBox="1">
            <a:spLocks/>
          </p:cNvSpPr>
          <p:nvPr/>
        </p:nvSpPr>
        <p:spPr>
          <a:xfrm>
            <a:off x="458302" y="5303153"/>
            <a:ext cx="11300795" cy="1055664"/>
          </a:xfrm>
          <a:prstGeom prst="rect">
            <a:avLst/>
          </a:prstGeom>
        </p:spPr>
        <p:txBody>
          <a:bodyPr anchor="t"/>
          <a:lstStyle>
            <a:lvl1pPr marL="342905" marR="0" indent="-342905" algn="l" defTabSz="495308" latinLnBrk="0">
              <a:lnSpc>
                <a:spcPct val="100000"/>
              </a:lnSpc>
              <a:spcBef>
                <a:spcPts val="600"/>
              </a:spcBef>
              <a:spcAft>
                <a:spcPts val="600"/>
              </a:spcAft>
              <a:buClrTx/>
              <a:buSzTx/>
              <a:buFont typeface="Wingdings" panose="05000000000000000000" pitchFamily="2" charset="2"/>
              <a:buChar char="l"/>
              <a:tabLst/>
              <a:defRPr sz="2400" b="0" i="0" u="none" strike="noStrike" cap="none" spc="0" baseline="0">
                <a:solidFill>
                  <a:schemeClr val="tx2"/>
                </a:solidFill>
                <a:uFillTx/>
                <a:latin typeface="Arial" panose="020B0604020202020204" pitchFamily="34" charset="0"/>
                <a:ea typeface="Helvetica Neue"/>
                <a:cs typeface="Helvetica Neue"/>
                <a:sym typeface="Helvetica Neue"/>
              </a:defRPr>
            </a:lvl1pPr>
            <a:lvl2pPr marL="846914" marR="0" indent="-342905" algn="l" defTabSz="495308" latinLnBrk="0">
              <a:lnSpc>
                <a:spcPct val="100000"/>
              </a:lnSpc>
              <a:spcBef>
                <a:spcPts val="600"/>
              </a:spcBef>
              <a:spcAft>
                <a:spcPts val="600"/>
              </a:spcAft>
              <a:buClrTx/>
              <a:buSzPct val="150000"/>
              <a:buFont typeface="Arial" panose="020B0604020202020204" pitchFamily="34" charset="0"/>
              <a:buChar char="•"/>
              <a:tabLst/>
              <a:defRPr sz="2000" b="0" i="0" u="none" strike="noStrike" cap="none" spc="0" baseline="0">
                <a:solidFill>
                  <a:schemeClr val="tx2"/>
                </a:solidFill>
                <a:uFillTx/>
                <a:latin typeface="Arial" panose="020B0604020202020204" pitchFamily="34" charset="0"/>
                <a:ea typeface="Helvetica Neue"/>
                <a:cs typeface="Helvetica Neue"/>
                <a:sym typeface="Helvetica Neue"/>
              </a:defRPr>
            </a:lvl2pPr>
            <a:lvl3pPr marL="0" marR="0" indent="0" algn="l" defTabSz="495308" latinLnBrk="0">
              <a:lnSpc>
                <a:spcPct val="100000"/>
              </a:lnSpc>
              <a:spcBef>
                <a:spcPts val="600"/>
              </a:spcBef>
              <a:spcAft>
                <a:spcPts val="600"/>
              </a:spcAft>
              <a:buClrTx/>
              <a:buSzTx/>
              <a:buFontTx/>
              <a:buNone/>
              <a:tabLst/>
              <a:defRPr sz="1800" b="0" i="0" u="none" strike="noStrike" cap="none" spc="0" baseline="0">
                <a:solidFill>
                  <a:schemeClr val="tx2"/>
                </a:solidFill>
                <a:uFillTx/>
                <a:latin typeface="Arial" panose="020B0604020202020204" pitchFamily="34" charset="0"/>
                <a:ea typeface="Helvetica Neue"/>
                <a:cs typeface="Helvetica Neue"/>
                <a:sym typeface="Helvetica Neue"/>
              </a:defRPr>
            </a:lvl3pPr>
            <a:lvl4pPr marL="0" marR="0" indent="0" algn="l" defTabSz="495308" latinLnBrk="0">
              <a:lnSpc>
                <a:spcPct val="100000"/>
              </a:lnSpc>
              <a:spcBef>
                <a:spcPts val="600"/>
              </a:spcBef>
              <a:spcAft>
                <a:spcPts val="600"/>
              </a:spcAft>
              <a:buClrTx/>
              <a:buSzTx/>
              <a:buFontTx/>
              <a:buNone/>
              <a:tabLst/>
              <a:defRPr sz="1800" b="0" i="0" u="none" strike="noStrike" cap="none" spc="0" baseline="0">
                <a:solidFill>
                  <a:schemeClr val="tx2"/>
                </a:solidFill>
                <a:uFillTx/>
                <a:latin typeface="Arial" panose="020B0604020202020204" pitchFamily="34" charset="0"/>
                <a:ea typeface="Helvetica Neue"/>
                <a:cs typeface="Helvetica Neue"/>
                <a:sym typeface="Helvetica Neue"/>
              </a:defRPr>
            </a:lvl4pPr>
            <a:lvl5pPr marL="0" marR="0" indent="0" algn="l" defTabSz="495308" latinLnBrk="0">
              <a:lnSpc>
                <a:spcPct val="100000"/>
              </a:lnSpc>
              <a:spcBef>
                <a:spcPts val="600"/>
              </a:spcBef>
              <a:spcAft>
                <a:spcPts val="600"/>
              </a:spcAft>
              <a:buClrTx/>
              <a:buSzTx/>
              <a:buFontTx/>
              <a:buNone/>
              <a:tabLst/>
              <a:defRPr sz="1400" b="0" i="0" u="none" strike="noStrike" cap="none" spc="0" baseline="0">
                <a:solidFill>
                  <a:schemeClr val="tx2"/>
                </a:solidFill>
                <a:uFillTx/>
                <a:latin typeface="Arial" panose="020B0604020202020204" pitchFamily="34" charset="0"/>
                <a:ea typeface="Helvetica Neue"/>
                <a:cs typeface="Helvetica Neue"/>
                <a:sym typeface="Helvetica Neue"/>
              </a:defRPr>
            </a:lvl5pPr>
            <a:lvl6pPr marL="2286038" marR="0" indent="-381006" algn="l" defTabSz="495308"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6pPr>
            <a:lvl7pPr marL="2667044" marR="0" indent="-381006" algn="l" defTabSz="495308"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7pPr>
            <a:lvl8pPr marL="3048051" marR="0" indent="-381006" algn="l" defTabSz="495308"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8pPr>
            <a:lvl9pPr marL="3429058" marR="0" indent="-381006" algn="l" defTabSz="495308"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9pPr>
          </a:lstStyle>
          <a:p>
            <a:pPr hangingPunct="1"/>
            <a:r>
              <a:rPr lang="en-US" altLang="zh-CN" dirty="0"/>
              <a:t>Only a few MCU OSs use MPU, especially for the open-source OSs</a:t>
            </a:r>
          </a:p>
          <a:p>
            <a:pPr hangingPunct="1"/>
            <a:r>
              <a:rPr lang="en-US" altLang="zh-CN" dirty="0"/>
              <a:t>Even if MPU is supported, only a few security features are enabled by default</a:t>
            </a:r>
            <a:endParaRPr lang="zh-CN" altLang="en-US" dirty="0"/>
          </a:p>
        </p:txBody>
      </p:sp>
      <p:sp>
        <p:nvSpPr>
          <p:cNvPr id="10" name="Oval Callout 8">
            <a:extLst>
              <a:ext uri="{FF2B5EF4-FFF2-40B4-BE49-F238E27FC236}">
                <a16:creationId xmlns:a16="http://schemas.microsoft.com/office/drawing/2014/main" id="{DEC3057B-261B-881E-A62E-831C79324666}"/>
              </a:ext>
            </a:extLst>
          </p:cNvPr>
          <p:cNvSpPr/>
          <p:nvPr/>
        </p:nvSpPr>
        <p:spPr>
          <a:xfrm>
            <a:off x="6505903" y="4954837"/>
            <a:ext cx="5728961" cy="1384935"/>
          </a:xfrm>
          <a:prstGeom prst="wedgeEllipseCallout">
            <a:avLst>
              <a:gd name="adj1" fmla="val -55174"/>
              <a:gd name="adj2" fmla="val 67986"/>
            </a:avLst>
          </a:prstGeom>
          <a:solidFill>
            <a:schemeClr val="bg1">
              <a:lumMod val="6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14"/>
            <a:r>
              <a:rPr lang="en-US" sz="3200" i="1" dirty="0">
                <a:solidFill>
                  <a:srgbClr val="C00000"/>
                </a:solidFill>
                <a:latin typeface="Helvetica Neue Medium"/>
                <a:ea typeface="Helvetica Neue Medium"/>
                <a:cs typeface="Helvetica Neue Medium"/>
                <a:sym typeface="Helvetica Neue Medium"/>
              </a:rPr>
              <a:t>We try to find out the reasons in this work.</a:t>
            </a:r>
          </a:p>
        </p:txBody>
      </p:sp>
      <p:sp>
        <p:nvSpPr>
          <p:cNvPr id="14" name="矩形 13">
            <a:extLst>
              <a:ext uri="{FF2B5EF4-FFF2-40B4-BE49-F238E27FC236}">
                <a16:creationId xmlns:a16="http://schemas.microsoft.com/office/drawing/2014/main" id="{0F3BB3CA-7B0D-AED6-5D80-4EBFFFF6B92F}"/>
              </a:ext>
            </a:extLst>
          </p:cNvPr>
          <p:cNvSpPr/>
          <p:nvPr/>
        </p:nvSpPr>
        <p:spPr>
          <a:xfrm>
            <a:off x="4264499" y="1040209"/>
            <a:ext cx="6109212" cy="1476000"/>
          </a:xfrm>
          <a:prstGeom prst="rect">
            <a:avLst/>
          </a:prstGeom>
          <a:noFill/>
          <a:ln>
            <a:solidFill>
              <a:srgbClr val="C00000"/>
            </a:solidFill>
          </a:ln>
        </p:spPr>
        <p:style>
          <a:lnRef idx="3">
            <a:schemeClr val="lt1"/>
          </a:lnRef>
          <a:fillRef idx="1">
            <a:schemeClr val="dk1"/>
          </a:fillRef>
          <a:effectRef idx="1">
            <a:schemeClr val="dk1"/>
          </a:effectRef>
          <a:fontRef idx="minor">
            <a:schemeClr val="lt1"/>
          </a:fontRef>
        </p:style>
        <p:txBody>
          <a:bodyPr rot="0" spcFirstLastPara="1" vertOverflow="overflow" horzOverflow="overflow" vert="horz" wrap="square" lIns="0" tIns="0" rIns="0" bIns="0" numCol="1" spcCol="38100" rtlCol="0" anchor="ctr">
            <a:spAutoFit/>
          </a:bodyPr>
          <a:lstStyle/>
          <a:p>
            <a:pPr algn="ctr" defTabSz="825514"/>
            <a:endParaRPr lang="zh-CN" altLang="en-US" sz="3200">
              <a:solidFill>
                <a:srgbClr val="FFFFFF"/>
              </a:solidFill>
              <a:latin typeface="Helvetica Neue Medium"/>
              <a:ea typeface="Helvetica Neue Medium"/>
              <a:cs typeface="Helvetica Neue Medium"/>
              <a:sym typeface="Helvetica Neue Medium"/>
            </a:endParaRPr>
          </a:p>
        </p:txBody>
      </p:sp>
      <p:sp>
        <p:nvSpPr>
          <p:cNvPr id="15" name="矩形 14">
            <a:extLst>
              <a:ext uri="{FF2B5EF4-FFF2-40B4-BE49-F238E27FC236}">
                <a16:creationId xmlns:a16="http://schemas.microsoft.com/office/drawing/2014/main" id="{AD1224BF-D630-8E71-4289-5ABF6D70CCF5}"/>
              </a:ext>
            </a:extLst>
          </p:cNvPr>
          <p:cNvSpPr/>
          <p:nvPr/>
        </p:nvSpPr>
        <p:spPr>
          <a:xfrm>
            <a:off x="4269751" y="3783876"/>
            <a:ext cx="6109212" cy="677108"/>
          </a:xfrm>
          <a:prstGeom prst="rect">
            <a:avLst/>
          </a:prstGeom>
          <a:noFill/>
          <a:ln>
            <a:solidFill>
              <a:srgbClr val="C00000"/>
            </a:solidFill>
          </a:ln>
        </p:spPr>
        <p:style>
          <a:lnRef idx="3">
            <a:schemeClr val="lt1"/>
          </a:lnRef>
          <a:fillRef idx="1">
            <a:schemeClr val="dk1"/>
          </a:fillRef>
          <a:effectRef idx="1">
            <a:schemeClr val="dk1"/>
          </a:effectRef>
          <a:fontRef idx="minor">
            <a:schemeClr val="lt1"/>
          </a:fontRef>
        </p:style>
        <p:txBody>
          <a:bodyPr rot="0" spcFirstLastPara="1" vertOverflow="overflow" horzOverflow="overflow" vert="horz" wrap="square" lIns="0" tIns="0" rIns="0" bIns="0" numCol="1" spcCol="38100" rtlCol="0" anchor="ctr">
            <a:spAutoFit/>
          </a:bodyPr>
          <a:lstStyle/>
          <a:p>
            <a:pPr algn="ctr" defTabSz="825514"/>
            <a:endParaRPr lang="zh-CN" altLang="en-US" sz="4400">
              <a:solidFill>
                <a:srgbClr val="FFFFFF"/>
              </a:solidFill>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0543553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22" presetClass="entr" presetSubtype="1"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0"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A537DD-78FA-B792-7E15-56A394BBE783}"/>
              </a:ext>
            </a:extLst>
          </p:cNvPr>
          <p:cNvSpPr>
            <a:spLocks noGrp="1"/>
          </p:cNvSpPr>
          <p:nvPr>
            <p:ph type="title"/>
          </p:nvPr>
        </p:nvSpPr>
        <p:spPr/>
        <p:txBody>
          <a:bodyPr/>
          <a:lstStyle/>
          <a:p>
            <a:r>
              <a:rPr kumimoji="1" lang="en-US" altLang="zh-CN" dirty="0"/>
              <a:t>Research</a:t>
            </a:r>
            <a:r>
              <a:rPr kumimoji="1" lang="zh-CN" altLang="en-US" dirty="0"/>
              <a:t> </a:t>
            </a:r>
            <a:r>
              <a:rPr kumimoji="1" lang="en-US" altLang="zh-CN" dirty="0"/>
              <a:t>Question</a:t>
            </a:r>
            <a:endParaRPr kumimoji="1" lang="zh-CN" altLang="en-US" dirty="0"/>
          </a:p>
        </p:txBody>
      </p:sp>
      <p:sp>
        <p:nvSpPr>
          <p:cNvPr id="3" name="文本占位符 2">
            <a:extLst>
              <a:ext uri="{FF2B5EF4-FFF2-40B4-BE49-F238E27FC236}">
                <a16:creationId xmlns:a16="http://schemas.microsoft.com/office/drawing/2014/main" id="{5D37E807-3588-2A2D-BD60-F4F893B28D3F}"/>
              </a:ext>
            </a:extLst>
          </p:cNvPr>
          <p:cNvSpPr>
            <a:spLocks noGrp="1"/>
          </p:cNvSpPr>
          <p:nvPr>
            <p:ph type="body" sz="quarter" idx="1"/>
          </p:nvPr>
        </p:nvSpPr>
        <p:spPr>
          <a:xfrm>
            <a:off x="482600" y="1318214"/>
            <a:ext cx="11302999" cy="4784412"/>
          </a:xfrm>
        </p:spPr>
        <p:txBody>
          <a:bodyPr/>
          <a:lstStyle/>
          <a:p>
            <a:r>
              <a:rPr kumimoji="1" lang="en-US" altLang="zh-CN" sz="2800" i="1" dirty="0"/>
              <a:t>Why</a:t>
            </a:r>
            <a:r>
              <a:rPr kumimoji="1" lang="zh-CN" altLang="en-US" sz="2800" i="1" dirty="0"/>
              <a:t> </a:t>
            </a:r>
            <a:r>
              <a:rPr kumimoji="1" lang="en-US" altLang="zh-CN" sz="2800" i="1" dirty="0"/>
              <a:t>haven't MPUs</a:t>
            </a:r>
            <a:r>
              <a:rPr kumimoji="1" lang="zh-CN" altLang="en-US" sz="2800" i="1" dirty="0"/>
              <a:t> </a:t>
            </a:r>
            <a:r>
              <a:rPr kumimoji="1" lang="en-US" altLang="zh-CN" sz="2800" i="1" dirty="0"/>
              <a:t>been widely</a:t>
            </a:r>
            <a:r>
              <a:rPr kumimoji="1" lang="zh-CN" altLang="en-US" sz="2800" i="1" dirty="0"/>
              <a:t> </a:t>
            </a:r>
            <a:r>
              <a:rPr kumimoji="1" lang="en-US" altLang="zh-CN" sz="2800" i="1" dirty="0"/>
              <a:t>used</a:t>
            </a:r>
            <a:r>
              <a:rPr kumimoji="1" lang="zh-CN" altLang="en-US" sz="2800" i="1" dirty="0"/>
              <a:t> </a:t>
            </a:r>
            <a:r>
              <a:rPr kumimoji="1" lang="en-US" altLang="zh-CN" sz="2800" i="1" dirty="0"/>
              <a:t>in</a:t>
            </a:r>
            <a:r>
              <a:rPr kumimoji="1" lang="zh-CN" altLang="en-US" sz="2800" i="1" dirty="0"/>
              <a:t> </a:t>
            </a:r>
            <a:r>
              <a:rPr kumimoji="1" lang="en-US" altLang="zh-CN" sz="2800" i="1" dirty="0"/>
              <a:t>IoT</a:t>
            </a:r>
            <a:r>
              <a:rPr kumimoji="1" lang="zh-CN" altLang="en-US" sz="2800" i="1" dirty="0"/>
              <a:t> </a:t>
            </a:r>
            <a:r>
              <a:rPr kumimoji="1" lang="en-US" altLang="zh-CN" sz="2800" i="1" dirty="0"/>
              <a:t>operating</a:t>
            </a:r>
            <a:r>
              <a:rPr kumimoji="1" lang="zh-CN" altLang="en-US" sz="2800" i="1" dirty="0"/>
              <a:t> </a:t>
            </a:r>
            <a:r>
              <a:rPr kumimoji="1" lang="en-US" altLang="zh-CN" sz="2800" i="1" dirty="0"/>
              <a:t>systems?</a:t>
            </a:r>
          </a:p>
          <a:p>
            <a:endParaRPr kumimoji="1" lang="en-US" altLang="zh-CN" sz="2800" i="1" dirty="0"/>
          </a:p>
          <a:p>
            <a:r>
              <a:rPr kumimoji="1" lang="en-US" altLang="zh-CN" sz="2800" i="1" dirty="0"/>
              <a:t>Why</a:t>
            </a:r>
            <a:r>
              <a:rPr kumimoji="1" lang="zh-CN" altLang="en-US" sz="2800" i="1" dirty="0"/>
              <a:t> </a:t>
            </a:r>
            <a:r>
              <a:rPr kumimoji="1" lang="en-US" altLang="zh-CN" sz="2800" i="1" dirty="0"/>
              <a:t>do only a few OSs</a:t>
            </a:r>
            <a:r>
              <a:rPr kumimoji="1" lang="zh-CN" altLang="en-US" sz="2800" i="1" dirty="0"/>
              <a:t> </a:t>
            </a:r>
            <a:r>
              <a:rPr kumimoji="1" lang="en-US" altLang="zh-CN" sz="2800" i="1" dirty="0"/>
              <a:t>enable full-blown</a:t>
            </a:r>
            <a:r>
              <a:rPr kumimoji="1" lang="zh-CN" altLang="en-US" sz="2800" i="1" dirty="0"/>
              <a:t> </a:t>
            </a:r>
            <a:r>
              <a:rPr kumimoji="1" lang="en-US" altLang="zh-CN" sz="2800" i="1" dirty="0"/>
              <a:t>MPU-enable</a:t>
            </a:r>
            <a:r>
              <a:rPr kumimoji="1" lang="zh-CN" altLang="en-US" sz="2800" i="1" dirty="0"/>
              <a:t> </a:t>
            </a:r>
            <a:r>
              <a:rPr kumimoji="1" lang="en-US" altLang="zh-CN" sz="2800" i="1" dirty="0"/>
              <a:t>protection</a:t>
            </a:r>
            <a:r>
              <a:rPr kumimoji="1" lang="zh-CN" altLang="en-US" sz="2800" i="1" dirty="0"/>
              <a:t> </a:t>
            </a:r>
            <a:r>
              <a:rPr kumimoji="1" lang="en-US" altLang="zh-CN" sz="2800" i="1" dirty="0"/>
              <a:t>by</a:t>
            </a:r>
            <a:r>
              <a:rPr kumimoji="1" lang="zh-CN" altLang="en-US" sz="2800" i="1" dirty="0"/>
              <a:t> </a:t>
            </a:r>
            <a:r>
              <a:rPr kumimoji="1" lang="en-US" altLang="zh-CN" sz="2800" i="1" dirty="0"/>
              <a:t>default?</a:t>
            </a:r>
          </a:p>
          <a:p>
            <a:endParaRPr kumimoji="1" lang="en-US" altLang="zh-CN" sz="2800" i="1" dirty="0"/>
          </a:p>
          <a:p>
            <a:r>
              <a:rPr kumimoji="1" lang="en-US" altLang="zh-CN" sz="2800" i="1" dirty="0"/>
              <a:t>How</a:t>
            </a:r>
            <a:r>
              <a:rPr kumimoji="1" lang="zh-CN" altLang="en-US" sz="2800" i="1" dirty="0"/>
              <a:t> </a:t>
            </a:r>
            <a:r>
              <a:rPr kumimoji="1" lang="en-US" altLang="zh-CN" sz="2800" i="1" dirty="0"/>
              <a:t>do the</a:t>
            </a:r>
            <a:r>
              <a:rPr kumimoji="1" lang="zh-CN" altLang="en-US" sz="2800" i="1" dirty="0"/>
              <a:t> </a:t>
            </a:r>
            <a:r>
              <a:rPr kumimoji="1" lang="en-US" altLang="zh-CN" sz="2800" i="1" dirty="0"/>
              <a:t>OSs</a:t>
            </a:r>
            <a:r>
              <a:rPr kumimoji="1" lang="zh-CN" altLang="en-US" sz="2800" i="1" dirty="0"/>
              <a:t> </a:t>
            </a:r>
            <a:r>
              <a:rPr kumimoji="1" lang="en-US" altLang="zh-CN" sz="2800" i="1" dirty="0"/>
              <a:t>implement</a:t>
            </a:r>
            <a:r>
              <a:rPr kumimoji="1" lang="zh-CN" altLang="en-US" sz="2800" i="1" dirty="0"/>
              <a:t> </a:t>
            </a:r>
            <a:r>
              <a:rPr kumimoji="1" lang="en-US" altLang="zh-CN" sz="2800" i="1" dirty="0"/>
              <a:t>MPU-enable</a:t>
            </a:r>
            <a:r>
              <a:rPr kumimoji="1" lang="zh-CN" altLang="en-US" sz="2800" i="1" dirty="0"/>
              <a:t> </a:t>
            </a:r>
            <a:r>
              <a:rPr kumimoji="1" lang="en-US" altLang="zh-CN" sz="2800" i="1" dirty="0"/>
              <a:t>protections</a:t>
            </a:r>
            <a:r>
              <a:rPr kumimoji="1" lang="zh-CN" altLang="en-US" sz="2800" i="1" dirty="0"/>
              <a:t> </a:t>
            </a:r>
            <a:r>
              <a:rPr kumimoji="1" lang="en-US" altLang="zh-CN" sz="2800" i="1" dirty="0"/>
              <a:t>in</a:t>
            </a:r>
            <a:r>
              <a:rPr kumimoji="1" lang="zh-CN" altLang="en-US" sz="2800" i="1" dirty="0"/>
              <a:t> </a:t>
            </a:r>
            <a:r>
              <a:rPr kumimoji="1" lang="en-US" altLang="zh-CN" sz="2800" i="1" dirty="0"/>
              <a:t>detail?</a:t>
            </a:r>
          </a:p>
          <a:p>
            <a:endParaRPr kumimoji="1" lang="en-US" altLang="zh-CN" sz="2800" i="1" dirty="0"/>
          </a:p>
          <a:p>
            <a:r>
              <a:rPr kumimoji="1" lang="en-US" altLang="zh-CN" sz="2800" i="1" dirty="0"/>
              <a:t>Are MPU-enable</a:t>
            </a:r>
            <a:r>
              <a:rPr kumimoji="1" lang="zh-CN" altLang="en-US" sz="2800" i="1" dirty="0"/>
              <a:t> </a:t>
            </a:r>
            <a:r>
              <a:rPr kumimoji="1" lang="en-US" altLang="zh-CN" sz="2800" i="1" dirty="0"/>
              <a:t>protections</a:t>
            </a:r>
            <a:r>
              <a:rPr kumimoji="1" lang="zh-CN" altLang="en-US" sz="2800" i="1" dirty="0"/>
              <a:t> </a:t>
            </a:r>
            <a:r>
              <a:rPr kumimoji="1" lang="en-US" altLang="zh-CN" sz="2800" i="1" dirty="0"/>
              <a:t>effective? </a:t>
            </a:r>
            <a:endParaRPr kumimoji="1" lang="zh-CN" altLang="en-US" sz="2800" i="1" dirty="0"/>
          </a:p>
        </p:txBody>
      </p:sp>
    </p:spTree>
    <p:extLst>
      <p:ext uri="{BB962C8B-B14F-4D97-AF65-F5344CB8AC3E}">
        <p14:creationId xmlns:p14="http://schemas.microsoft.com/office/powerpoint/2010/main" val="169626850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1D310E-8A12-45B2-DCF9-90B0CE89A800}"/>
              </a:ext>
            </a:extLst>
          </p:cNvPr>
          <p:cNvSpPr>
            <a:spLocks noGrp="1"/>
          </p:cNvSpPr>
          <p:nvPr>
            <p:ph type="title"/>
          </p:nvPr>
        </p:nvSpPr>
        <p:spPr>
          <a:xfrm>
            <a:off x="254764" y="31386"/>
            <a:ext cx="10435696" cy="648928"/>
          </a:xfrm>
        </p:spPr>
        <p:txBody>
          <a:bodyPr>
            <a:normAutofit/>
          </a:bodyPr>
          <a:lstStyle/>
          <a:p>
            <a:r>
              <a:rPr lang="en-US" altLang="zh-CN" dirty="0"/>
              <a:t>Case Study :  MPU-enabled RIoT</a:t>
            </a:r>
            <a:endParaRPr lang="zh-CN" altLang="en-US" dirty="0"/>
          </a:p>
        </p:txBody>
      </p:sp>
      <p:sp>
        <p:nvSpPr>
          <p:cNvPr id="3" name="文本占位符 2">
            <a:extLst>
              <a:ext uri="{FF2B5EF4-FFF2-40B4-BE49-F238E27FC236}">
                <a16:creationId xmlns:a16="http://schemas.microsoft.com/office/drawing/2014/main" id="{5AF38D02-6B49-B208-A95F-E1020EFDF458}"/>
              </a:ext>
            </a:extLst>
          </p:cNvPr>
          <p:cNvSpPr>
            <a:spLocks noGrp="1"/>
          </p:cNvSpPr>
          <p:nvPr>
            <p:ph type="body" sz="quarter" idx="1"/>
          </p:nvPr>
        </p:nvSpPr>
        <p:spPr>
          <a:xfrm>
            <a:off x="126532" y="784794"/>
            <a:ext cx="8532609" cy="1473538"/>
          </a:xfrm>
        </p:spPr>
        <p:txBody>
          <a:bodyPr/>
          <a:lstStyle/>
          <a:p>
            <a:r>
              <a:rPr lang="en-US" altLang="zh-CN" sz="2200" dirty="0" err="1"/>
              <a:t>RIoT</a:t>
            </a:r>
            <a:r>
              <a:rPr lang="en-US" altLang="zh-CN" sz="2200" dirty="0"/>
              <a:t> runs all the code under privileged level,</a:t>
            </a:r>
            <a:r>
              <a:rPr lang="zh-CN" altLang="en-US" sz="2200" dirty="0"/>
              <a:t> </a:t>
            </a:r>
            <a:r>
              <a:rPr lang="en-US" altLang="zh-CN" sz="2200" dirty="0"/>
              <a:t>thus</a:t>
            </a:r>
            <a:r>
              <a:rPr lang="zh-CN" altLang="en-US" sz="2200" dirty="0"/>
              <a:t> </a:t>
            </a:r>
            <a:r>
              <a:rPr lang="en-US" altLang="zh-CN" sz="2200" dirty="0"/>
              <a:t>it</a:t>
            </a:r>
            <a:r>
              <a:rPr lang="zh-CN" altLang="en-US" sz="2200" dirty="0"/>
              <a:t> </a:t>
            </a:r>
            <a:r>
              <a:rPr lang="en-US" altLang="zh-CN" sz="2200" dirty="0"/>
              <a:t>can only provide some basic protections such as DEP, and stack guard (SG) with MPU</a:t>
            </a:r>
          </a:p>
          <a:p>
            <a:pPr lvl="1"/>
            <a:endParaRPr lang="en-US" altLang="zh-CN" sz="2200" dirty="0"/>
          </a:p>
        </p:txBody>
      </p:sp>
      <p:sp>
        <p:nvSpPr>
          <p:cNvPr id="4" name="矩形 3">
            <a:extLst>
              <a:ext uri="{FF2B5EF4-FFF2-40B4-BE49-F238E27FC236}">
                <a16:creationId xmlns:a16="http://schemas.microsoft.com/office/drawing/2014/main" id="{C5F08507-8D0A-1DF2-5D29-3ADDC4C2C93F}"/>
              </a:ext>
            </a:extLst>
          </p:cNvPr>
          <p:cNvSpPr/>
          <p:nvPr/>
        </p:nvSpPr>
        <p:spPr>
          <a:xfrm>
            <a:off x="8649468" y="1012585"/>
            <a:ext cx="857045" cy="5671464"/>
          </a:xfrm>
          <a:prstGeom prst="rect">
            <a:avLst/>
          </a:prstGeom>
          <a:solidFill>
            <a:srgbClr val="414444"/>
          </a:solidFill>
          <a:ln>
            <a:solidFill>
              <a:srgbClr val="4144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5" name="文本框 4">
            <a:extLst>
              <a:ext uri="{FF2B5EF4-FFF2-40B4-BE49-F238E27FC236}">
                <a16:creationId xmlns:a16="http://schemas.microsoft.com/office/drawing/2014/main" id="{DADF4EEB-57FF-3B00-21D0-CF5D9AC0E957}"/>
              </a:ext>
            </a:extLst>
          </p:cNvPr>
          <p:cNvSpPr txBox="1"/>
          <p:nvPr/>
        </p:nvSpPr>
        <p:spPr>
          <a:xfrm>
            <a:off x="8762399" y="1095662"/>
            <a:ext cx="850759" cy="339004"/>
          </a:xfrm>
          <a:prstGeom prst="rect">
            <a:avLst/>
          </a:prstGeom>
          <a:noFill/>
        </p:spPr>
        <p:txBody>
          <a:bodyPr wrap="square" rtlCol="0">
            <a:spAutoFit/>
          </a:bodyPr>
          <a:lstStyle/>
          <a:p>
            <a:r>
              <a:rPr lang="en-US" altLang="zh-CN" sz="1603" b="1" dirty="0">
                <a:solidFill>
                  <a:schemeClr val="bg1"/>
                </a:solidFill>
              </a:rPr>
              <a:t>MPU</a:t>
            </a:r>
            <a:endParaRPr lang="zh-CN" altLang="en-US" sz="1603" b="1" dirty="0">
              <a:solidFill>
                <a:schemeClr val="bg1"/>
              </a:solidFill>
            </a:endParaRPr>
          </a:p>
        </p:txBody>
      </p:sp>
      <p:pic>
        <p:nvPicPr>
          <p:cNvPr id="6" name="图片 5">
            <a:extLst>
              <a:ext uri="{FF2B5EF4-FFF2-40B4-BE49-F238E27FC236}">
                <a16:creationId xmlns:a16="http://schemas.microsoft.com/office/drawing/2014/main" id="{6C747D97-A799-D25F-4855-41BDC63A33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4757" y="6159003"/>
            <a:ext cx="662264" cy="638797"/>
          </a:xfrm>
          <a:prstGeom prst="rect">
            <a:avLst/>
          </a:prstGeom>
        </p:spPr>
      </p:pic>
      <p:sp>
        <p:nvSpPr>
          <p:cNvPr id="7" name="矩形 6">
            <a:extLst>
              <a:ext uri="{FF2B5EF4-FFF2-40B4-BE49-F238E27FC236}">
                <a16:creationId xmlns:a16="http://schemas.microsoft.com/office/drawing/2014/main" id="{89072575-AB98-8A2D-34E3-FEF45E773062}"/>
              </a:ext>
            </a:extLst>
          </p:cNvPr>
          <p:cNvSpPr/>
          <p:nvPr/>
        </p:nvSpPr>
        <p:spPr>
          <a:xfrm>
            <a:off x="6547428" y="2977901"/>
            <a:ext cx="1711105" cy="2557175"/>
          </a:xfrm>
          <a:prstGeom prst="rect">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BCF98AAC-9274-7858-0B8C-F7450C07B3FA}"/>
              </a:ext>
            </a:extLst>
          </p:cNvPr>
          <p:cNvSpPr txBox="1"/>
          <p:nvPr/>
        </p:nvSpPr>
        <p:spPr>
          <a:xfrm>
            <a:off x="6559649" y="2937654"/>
            <a:ext cx="648635" cy="307777"/>
          </a:xfrm>
          <a:prstGeom prst="rect">
            <a:avLst/>
          </a:prstGeom>
          <a:noFill/>
        </p:spPr>
        <p:txBody>
          <a:bodyPr wrap="square" rtlCol="0">
            <a:spAutoFit/>
          </a:bodyPr>
          <a:lstStyle/>
          <a:p>
            <a:r>
              <a:rPr lang="en-US" altLang="zh-CN" sz="1400" b="1" dirty="0">
                <a:solidFill>
                  <a:srgbClr val="002060"/>
                </a:solidFill>
                <a:latin typeface="Arial" panose="020B0604020202020204" pitchFamily="34" charset="0"/>
                <a:cs typeface="Arial" panose="020B0604020202020204" pitchFamily="34" charset="0"/>
              </a:rPr>
              <a:t>ARM</a:t>
            </a:r>
            <a:endParaRPr lang="zh-CN" altLang="en-US" sz="1400" b="1" dirty="0">
              <a:solidFill>
                <a:srgbClr val="002060"/>
              </a:solidFill>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BF8A3196-8311-10B9-C75E-62E75455151C}"/>
              </a:ext>
            </a:extLst>
          </p:cNvPr>
          <p:cNvSpPr txBox="1"/>
          <p:nvPr/>
        </p:nvSpPr>
        <p:spPr>
          <a:xfrm>
            <a:off x="6791615" y="3289662"/>
            <a:ext cx="1364545" cy="369332"/>
          </a:xfrm>
          <a:prstGeom prst="rect">
            <a:avLst/>
          </a:prstGeom>
          <a:noFill/>
        </p:spPr>
        <p:txBody>
          <a:bodyPr wrap="square" rtlCol="0">
            <a:spAutoFit/>
          </a:bodyPr>
          <a:lstStyle/>
          <a:p>
            <a:r>
              <a:rPr lang="en-US" altLang="zh-CN" sz="1800" dirty="0">
                <a:solidFill>
                  <a:srgbClr val="002060"/>
                </a:solidFill>
                <a:latin typeface="Arial" panose="020B0604020202020204" pitchFamily="34" charset="0"/>
                <a:cs typeface="Arial" panose="020B0604020202020204" pitchFamily="34" charset="0"/>
              </a:rPr>
              <a:t>Cortex-M</a:t>
            </a:r>
            <a:endParaRPr lang="zh-CN" altLang="en-US" sz="1800" dirty="0">
              <a:solidFill>
                <a:srgbClr val="002060"/>
              </a:solidFill>
              <a:latin typeface="Arial" panose="020B0604020202020204" pitchFamily="34" charset="0"/>
              <a:cs typeface="Arial" panose="020B0604020202020204" pitchFamily="34" charset="0"/>
            </a:endParaRPr>
          </a:p>
        </p:txBody>
      </p:sp>
      <p:sp>
        <p:nvSpPr>
          <p:cNvPr id="10" name="椭圆 9">
            <a:extLst>
              <a:ext uri="{FF2B5EF4-FFF2-40B4-BE49-F238E27FC236}">
                <a16:creationId xmlns:a16="http://schemas.microsoft.com/office/drawing/2014/main" id="{B0B04E48-B1FD-9AE1-4B1B-86BAEF8C5153}"/>
              </a:ext>
            </a:extLst>
          </p:cNvPr>
          <p:cNvSpPr/>
          <p:nvPr/>
        </p:nvSpPr>
        <p:spPr>
          <a:xfrm>
            <a:off x="7591628" y="3819150"/>
            <a:ext cx="571281" cy="476652"/>
          </a:xfrm>
          <a:prstGeom prst="ellipse">
            <a:avLst/>
          </a:prstGeom>
          <a:solidFill>
            <a:srgbClr val="009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11" name="椭圆 10">
            <a:extLst>
              <a:ext uri="{FF2B5EF4-FFF2-40B4-BE49-F238E27FC236}">
                <a16:creationId xmlns:a16="http://schemas.microsoft.com/office/drawing/2014/main" id="{906B8463-88D6-3381-BCF1-7BF1069B69A6}"/>
              </a:ext>
            </a:extLst>
          </p:cNvPr>
          <p:cNvSpPr/>
          <p:nvPr/>
        </p:nvSpPr>
        <p:spPr>
          <a:xfrm>
            <a:off x="7584881" y="4445816"/>
            <a:ext cx="571281" cy="476652"/>
          </a:xfrm>
          <a:prstGeom prst="ellipse">
            <a:avLst/>
          </a:prstGeom>
          <a:solidFill>
            <a:srgbClr val="00C3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12" name="文本框 11">
            <a:extLst>
              <a:ext uri="{FF2B5EF4-FFF2-40B4-BE49-F238E27FC236}">
                <a16:creationId xmlns:a16="http://schemas.microsoft.com/office/drawing/2014/main" id="{5CFF740D-EFE1-DDDF-DD86-2CF53C2ED878}"/>
              </a:ext>
            </a:extLst>
          </p:cNvPr>
          <p:cNvSpPr txBox="1"/>
          <p:nvPr/>
        </p:nvSpPr>
        <p:spPr>
          <a:xfrm>
            <a:off x="7491911" y="4467346"/>
            <a:ext cx="787228"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Task B</a:t>
            </a:r>
            <a:endParaRPr lang="zh-CN" altLang="en-US" sz="1400" b="1" dirty="0">
              <a:solidFill>
                <a:schemeClr val="bg1"/>
              </a:solidFill>
              <a:latin typeface="Arial" panose="020B0604020202020204" pitchFamily="34" charset="0"/>
              <a:cs typeface="Arial" panose="020B0604020202020204" pitchFamily="34" charset="0"/>
            </a:endParaRPr>
          </a:p>
        </p:txBody>
      </p:sp>
      <p:pic>
        <p:nvPicPr>
          <p:cNvPr id="13" name="图片 12">
            <a:extLst>
              <a:ext uri="{FF2B5EF4-FFF2-40B4-BE49-F238E27FC236}">
                <a16:creationId xmlns:a16="http://schemas.microsoft.com/office/drawing/2014/main" id="{B6DBBD2F-D0F1-FB65-35F0-901B6E7A3F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437993">
            <a:off x="6685578" y="5171432"/>
            <a:ext cx="964425" cy="669886"/>
          </a:xfrm>
          <a:prstGeom prst="rect">
            <a:avLst/>
          </a:prstGeom>
        </p:spPr>
      </p:pic>
      <p:sp>
        <p:nvSpPr>
          <p:cNvPr id="14" name="椭圆 13">
            <a:extLst>
              <a:ext uri="{FF2B5EF4-FFF2-40B4-BE49-F238E27FC236}">
                <a16:creationId xmlns:a16="http://schemas.microsoft.com/office/drawing/2014/main" id="{C2DA84C2-950D-003E-B743-36953AA99944}"/>
              </a:ext>
            </a:extLst>
          </p:cNvPr>
          <p:cNvSpPr/>
          <p:nvPr/>
        </p:nvSpPr>
        <p:spPr>
          <a:xfrm>
            <a:off x="6546215" y="4558902"/>
            <a:ext cx="1003368" cy="852657"/>
          </a:xfrm>
          <a:prstGeom prst="ellipse">
            <a:avLst/>
          </a:prstGeom>
          <a:solidFill>
            <a:srgbClr val="765F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15" name="文本框 14">
            <a:extLst>
              <a:ext uri="{FF2B5EF4-FFF2-40B4-BE49-F238E27FC236}">
                <a16:creationId xmlns:a16="http://schemas.microsoft.com/office/drawing/2014/main" id="{63BF5BE9-8C2A-DA9B-DDB6-F0CA0F47B62E}"/>
              </a:ext>
            </a:extLst>
          </p:cNvPr>
          <p:cNvSpPr txBox="1"/>
          <p:nvPr/>
        </p:nvSpPr>
        <p:spPr>
          <a:xfrm>
            <a:off x="6549189" y="4759501"/>
            <a:ext cx="1042439" cy="469359"/>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OS kernel </a:t>
            </a:r>
          </a:p>
          <a:p>
            <a:pPr algn="ctr"/>
            <a:r>
              <a:rPr lang="en-US" altLang="zh-CN" sz="1050" b="1" dirty="0">
                <a:solidFill>
                  <a:schemeClr val="bg1"/>
                </a:solidFill>
                <a:latin typeface="Arial" panose="020B0604020202020204" pitchFamily="34" charset="0"/>
                <a:cs typeface="Arial" panose="020B0604020202020204" pitchFamily="34" charset="0"/>
              </a:rPr>
              <a:t>(privileged)</a:t>
            </a:r>
          </a:p>
        </p:txBody>
      </p:sp>
      <p:sp>
        <p:nvSpPr>
          <p:cNvPr id="16" name="文本框 15">
            <a:extLst>
              <a:ext uri="{FF2B5EF4-FFF2-40B4-BE49-F238E27FC236}">
                <a16:creationId xmlns:a16="http://schemas.microsoft.com/office/drawing/2014/main" id="{A56B72C2-074F-6F11-C016-98852ED45462}"/>
              </a:ext>
            </a:extLst>
          </p:cNvPr>
          <p:cNvSpPr txBox="1"/>
          <p:nvPr/>
        </p:nvSpPr>
        <p:spPr>
          <a:xfrm>
            <a:off x="7430779" y="3822233"/>
            <a:ext cx="849131"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Task A</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17" name="矩形 16">
            <a:extLst>
              <a:ext uri="{FF2B5EF4-FFF2-40B4-BE49-F238E27FC236}">
                <a16:creationId xmlns:a16="http://schemas.microsoft.com/office/drawing/2014/main" id="{BFB5B029-8ACE-E628-618F-994D011B1CBB}"/>
              </a:ext>
            </a:extLst>
          </p:cNvPr>
          <p:cNvSpPr/>
          <p:nvPr/>
        </p:nvSpPr>
        <p:spPr>
          <a:xfrm>
            <a:off x="9743454" y="1030877"/>
            <a:ext cx="2254027" cy="5626816"/>
          </a:xfrm>
          <a:prstGeom prst="rect">
            <a:avLst/>
          </a:prstGeom>
          <a:solidFill>
            <a:srgbClr val="BFBFBF"/>
          </a:solidFill>
          <a:ln>
            <a:solidFill>
              <a:srgbClr val="BFBFB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id="{25680529-89A0-528A-C62D-D2A2EA7B227C}"/>
              </a:ext>
            </a:extLst>
          </p:cNvPr>
          <p:cNvSpPr/>
          <p:nvPr/>
        </p:nvSpPr>
        <p:spPr>
          <a:xfrm>
            <a:off x="9899296" y="2468450"/>
            <a:ext cx="1904085" cy="497028"/>
          </a:xfrm>
          <a:prstGeom prst="rect">
            <a:avLst/>
          </a:prstGeom>
          <a:solidFill>
            <a:srgbClr val="0092A5"/>
          </a:solidFill>
          <a:ln>
            <a:solidFill>
              <a:srgbClr val="0092A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834A1BA2-4113-0E1E-5A6A-99E28C2001D3}"/>
              </a:ext>
            </a:extLst>
          </p:cNvPr>
          <p:cNvSpPr/>
          <p:nvPr/>
        </p:nvSpPr>
        <p:spPr>
          <a:xfrm>
            <a:off x="9897452" y="1666239"/>
            <a:ext cx="1834279" cy="293063"/>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dirty="0">
              <a:latin typeface="Arial" panose="020B0604020202020204" pitchFamily="34" charset="0"/>
              <a:cs typeface="Arial" panose="020B0604020202020204" pitchFamily="34" charset="0"/>
            </a:endParaRPr>
          </a:p>
        </p:txBody>
      </p:sp>
      <p:sp>
        <p:nvSpPr>
          <p:cNvPr id="22" name="矩形 21">
            <a:extLst>
              <a:ext uri="{FF2B5EF4-FFF2-40B4-BE49-F238E27FC236}">
                <a16:creationId xmlns:a16="http://schemas.microsoft.com/office/drawing/2014/main" id="{8655B888-55AF-E24A-21BF-5D70D4A78E11}"/>
              </a:ext>
            </a:extLst>
          </p:cNvPr>
          <p:cNvSpPr/>
          <p:nvPr/>
        </p:nvSpPr>
        <p:spPr>
          <a:xfrm>
            <a:off x="9899291" y="2971843"/>
            <a:ext cx="1900170" cy="327215"/>
          </a:xfrm>
          <a:prstGeom prst="rect">
            <a:avLst/>
          </a:prstGeom>
          <a:solidFill>
            <a:srgbClr val="414444"/>
          </a:solidFill>
          <a:ln>
            <a:solidFill>
              <a:srgbClr val="41444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23" name="矩形 22">
            <a:extLst>
              <a:ext uri="{FF2B5EF4-FFF2-40B4-BE49-F238E27FC236}">
                <a16:creationId xmlns:a16="http://schemas.microsoft.com/office/drawing/2014/main" id="{6D1676D6-FBC1-B732-440B-EE38E7107D2E}"/>
              </a:ext>
            </a:extLst>
          </p:cNvPr>
          <p:cNvSpPr/>
          <p:nvPr/>
        </p:nvSpPr>
        <p:spPr>
          <a:xfrm>
            <a:off x="9899296" y="3297250"/>
            <a:ext cx="1904085" cy="521730"/>
          </a:xfrm>
          <a:prstGeom prst="rect">
            <a:avLst/>
          </a:prstGeom>
          <a:solidFill>
            <a:srgbClr val="00C3DC"/>
          </a:solidFill>
          <a:ln>
            <a:solidFill>
              <a:srgbClr val="00C3DC"/>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24" name="文本框 23">
            <a:extLst>
              <a:ext uri="{FF2B5EF4-FFF2-40B4-BE49-F238E27FC236}">
                <a16:creationId xmlns:a16="http://schemas.microsoft.com/office/drawing/2014/main" id="{257CDD85-68B1-5041-8C25-87F38EFC21FC}"/>
              </a:ext>
            </a:extLst>
          </p:cNvPr>
          <p:cNvSpPr txBox="1"/>
          <p:nvPr/>
        </p:nvSpPr>
        <p:spPr>
          <a:xfrm>
            <a:off x="10213980" y="1035179"/>
            <a:ext cx="1543050" cy="339004"/>
          </a:xfrm>
          <a:prstGeom prst="rect">
            <a:avLst/>
          </a:prstGeom>
          <a:noFill/>
        </p:spPr>
        <p:txBody>
          <a:bodyPr wrap="square" rtlCol="0">
            <a:spAutoFit/>
          </a:bodyPr>
          <a:lstStyle/>
          <a:p>
            <a:r>
              <a:rPr lang="en-US" altLang="zh-CN" sz="1603" b="1" dirty="0">
                <a:solidFill>
                  <a:srgbClr val="002060"/>
                </a:solidFill>
                <a:latin typeface="Arial" panose="020B0604020202020204" pitchFamily="34" charset="0"/>
                <a:cs typeface="Arial" panose="020B0604020202020204" pitchFamily="34" charset="0"/>
              </a:rPr>
              <a:t>MEMORY</a:t>
            </a:r>
            <a:endParaRPr lang="zh-CN" altLang="en-US" sz="1603" b="1" dirty="0">
              <a:solidFill>
                <a:srgbClr val="002060"/>
              </a:solidFill>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1543E822-F1A1-EC1D-9CC8-C5C72CB9E1EF}"/>
              </a:ext>
            </a:extLst>
          </p:cNvPr>
          <p:cNvSpPr txBox="1"/>
          <p:nvPr/>
        </p:nvSpPr>
        <p:spPr>
          <a:xfrm>
            <a:off x="10230702" y="2483347"/>
            <a:ext cx="1159881" cy="530915"/>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Stack for</a:t>
            </a:r>
          </a:p>
          <a:p>
            <a:r>
              <a:rPr lang="en-US" altLang="zh-CN" sz="1450" dirty="0">
                <a:solidFill>
                  <a:schemeClr val="bg1"/>
                </a:solidFill>
                <a:latin typeface="Arial" panose="020B0604020202020204" pitchFamily="34" charset="0"/>
                <a:cs typeface="Arial" panose="020B0604020202020204" pitchFamily="34" charset="0"/>
              </a:rPr>
              <a:t>    task  A</a:t>
            </a:r>
            <a:endParaRPr lang="zh-CN" altLang="en-US" sz="1450" dirty="0">
              <a:solidFill>
                <a:schemeClr val="bg1"/>
              </a:solidFill>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614B9713-3E8F-8EBB-6101-D7380170D71C}"/>
              </a:ext>
            </a:extLst>
          </p:cNvPr>
          <p:cNvSpPr txBox="1"/>
          <p:nvPr/>
        </p:nvSpPr>
        <p:spPr>
          <a:xfrm>
            <a:off x="10290526" y="3302032"/>
            <a:ext cx="1159881" cy="530915"/>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Stack for</a:t>
            </a:r>
          </a:p>
          <a:p>
            <a:r>
              <a:rPr lang="en-US" altLang="zh-CN" sz="1450" dirty="0">
                <a:solidFill>
                  <a:schemeClr val="bg1"/>
                </a:solidFill>
                <a:latin typeface="Arial" panose="020B0604020202020204" pitchFamily="34" charset="0"/>
                <a:cs typeface="Arial" panose="020B0604020202020204" pitchFamily="34" charset="0"/>
              </a:rPr>
              <a:t>    task  B</a:t>
            </a:r>
            <a:endParaRPr lang="zh-CN" altLang="en-US" sz="1450" dirty="0">
              <a:solidFill>
                <a:schemeClr val="bg1"/>
              </a:solidFill>
              <a:latin typeface="Arial" panose="020B0604020202020204" pitchFamily="34" charset="0"/>
              <a:cs typeface="Arial" panose="020B0604020202020204" pitchFamily="34" charset="0"/>
            </a:endParaRPr>
          </a:p>
        </p:txBody>
      </p:sp>
      <p:grpSp>
        <p:nvGrpSpPr>
          <p:cNvPr id="32" name="组合 31">
            <a:extLst>
              <a:ext uri="{FF2B5EF4-FFF2-40B4-BE49-F238E27FC236}">
                <a16:creationId xmlns:a16="http://schemas.microsoft.com/office/drawing/2014/main" id="{1B5631C7-53F4-2B00-5E3E-321CA1D7DD01}"/>
              </a:ext>
            </a:extLst>
          </p:cNvPr>
          <p:cNvGrpSpPr/>
          <p:nvPr/>
        </p:nvGrpSpPr>
        <p:grpSpPr>
          <a:xfrm>
            <a:off x="9899291" y="5554684"/>
            <a:ext cx="1908000" cy="523220"/>
            <a:chOff x="11258430" y="7070627"/>
            <a:chExt cx="1943100" cy="519995"/>
          </a:xfrm>
        </p:grpSpPr>
        <p:sp>
          <p:nvSpPr>
            <p:cNvPr id="33" name="矩形 32">
              <a:extLst>
                <a:ext uri="{FF2B5EF4-FFF2-40B4-BE49-F238E27FC236}">
                  <a16:creationId xmlns:a16="http://schemas.microsoft.com/office/drawing/2014/main" id="{36368BC6-3903-4983-8FFF-40D3C9DCB2EB}"/>
                </a:ext>
              </a:extLst>
            </p:cNvPr>
            <p:cNvSpPr/>
            <p:nvPr/>
          </p:nvSpPr>
          <p:spPr>
            <a:xfrm>
              <a:off x="11258430" y="7070627"/>
              <a:ext cx="1943100" cy="500492"/>
            </a:xfrm>
            <a:prstGeom prst="rect">
              <a:avLst/>
            </a:prstGeom>
            <a:solidFill>
              <a:srgbClr val="765F97"/>
            </a:solidFill>
            <a:ln>
              <a:solidFill>
                <a:srgbClr val="765F9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02274B11-9316-1DEC-DEAF-2FEA38890CD1}"/>
                </a:ext>
              </a:extLst>
            </p:cNvPr>
            <p:cNvSpPr txBox="1"/>
            <p:nvPr/>
          </p:nvSpPr>
          <p:spPr>
            <a:xfrm>
              <a:off x="11621538" y="7070627"/>
              <a:ext cx="1159882" cy="519995"/>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code for</a:t>
              </a:r>
            </a:p>
            <a:p>
              <a:r>
                <a:rPr lang="en-US" altLang="zh-CN" sz="1400" dirty="0">
                  <a:solidFill>
                    <a:schemeClr val="bg1"/>
                  </a:solidFill>
                  <a:latin typeface="Arial" panose="020B0604020202020204" pitchFamily="34" charset="0"/>
                  <a:cs typeface="Arial" panose="020B0604020202020204" pitchFamily="34" charset="0"/>
                </a:rPr>
                <a:t>  OS kernel</a:t>
              </a:r>
              <a:endParaRPr lang="zh-CN" altLang="en-US" sz="1400" dirty="0">
                <a:solidFill>
                  <a:schemeClr val="bg1"/>
                </a:solidFill>
                <a:latin typeface="Arial" panose="020B0604020202020204" pitchFamily="34" charset="0"/>
                <a:cs typeface="Arial" panose="020B0604020202020204" pitchFamily="34" charset="0"/>
              </a:endParaRPr>
            </a:p>
          </p:txBody>
        </p:sp>
      </p:grpSp>
      <p:sp>
        <p:nvSpPr>
          <p:cNvPr id="36" name="文本框 35">
            <a:extLst>
              <a:ext uri="{FF2B5EF4-FFF2-40B4-BE49-F238E27FC236}">
                <a16:creationId xmlns:a16="http://schemas.microsoft.com/office/drawing/2014/main" id="{93451F36-6751-4848-ABD2-A9E416DE6E82}"/>
              </a:ext>
            </a:extLst>
          </p:cNvPr>
          <p:cNvSpPr txBox="1"/>
          <p:nvPr/>
        </p:nvSpPr>
        <p:spPr>
          <a:xfrm>
            <a:off x="9929259" y="1675561"/>
            <a:ext cx="1834279"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N</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37" name="矩形 36">
            <a:extLst>
              <a:ext uri="{FF2B5EF4-FFF2-40B4-BE49-F238E27FC236}">
                <a16:creationId xmlns:a16="http://schemas.microsoft.com/office/drawing/2014/main" id="{2C0C122A-D1CB-752B-449F-3638D1032531}"/>
              </a:ext>
            </a:extLst>
          </p:cNvPr>
          <p:cNvSpPr/>
          <p:nvPr/>
        </p:nvSpPr>
        <p:spPr>
          <a:xfrm>
            <a:off x="9895377" y="4143902"/>
            <a:ext cx="1911916" cy="500492"/>
          </a:xfrm>
          <a:prstGeom prst="rect">
            <a:avLst/>
          </a:prstGeom>
          <a:solidFill>
            <a:srgbClr val="765F97"/>
          </a:solidFill>
          <a:ln>
            <a:solidFill>
              <a:srgbClr val="765F9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38" name="文本框 37">
            <a:extLst>
              <a:ext uri="{FF2B5EF4-FFF2-40B4-BE49-F238E27FC236}">
                <a16:creationId xmlns:a16="http://schemas.microsoft.com/office/drawing/2014/main" id="{BD277203-ADC5-5AE7-FDC2-A26D239C9CFE}"/>
              </a:ext>
            </a:extLst>
          </p:cNvPr>
          <p:cNvSpPr txBox="1"/>
          <p:nvPr/>
        </p:nvSpPr>
        <p:spPr>
          <a:xfrm>
            <a:off x="9726325" y="4152730"/>
            <a:ext cx="2254027" cy="523220"/>
          </a:xfrm>
          <a:prstGeom prst="rect">
            <a:avLst/>
          </a:prstGeom>
          <a:noFill/>
          <a:ln>
            <a:noFill/>
          </a:ln>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stack for</a:t>
            </a:r>
          </a:p>
          <a:p>
            <a:r>
              <a:rPr lang="en-US" altLang="zh-CN" sz="1400" dirty="0">
                <a:solidFill>
                  <a:schemeClr val="bg1"/>
                </a:solidFill>
                <a:latin typeface="Arial" panose="020B0604020202020204" pitchFamily="34" charset="0"/>
                <a:cs typeface="Arial" panose="020B0604020202020204" pitchFamily="34" charset="0"/>
              </a:rPr>
              <a:t>  OS </a:t>
            </a:r>
            <a:r>
              <a:rPr lang="en-US" altLang="zh-CN" sz="1400" dirty="0" err="1">
                <a:solidFill>
                  <a:schemeClr val="bg1"/>
                </a:solidFill>
                <a:latin typeface="Arial" panose="020B0604020202020204" pitchFamily="34" charset="0"/>
                <a:cs typeface="Arial" panose="020B0604020202020204" pitchFamily="34" charset="0"/>
              </a:rPr>
              <a:t>kernel&amp;IRQ</a:t>
            </a:r>
            <a:r>
              <a:rPr lang="en-US" altLang="zh-CN" sz="1400" dirty="0">
                <a:solidFill>
                  <a:schemeClr val="bg1"/>
                </a:solidFill>
                <a:latin typeface="Arial" panose="020B0604020202020204" pitchFamily="34" charset="0"/>
                <a:cs typeface="Arial" panose="020B0604020202020204" pitchFamily="34" charset="0"/>
              </a:rPr>
              <a:t> handler</a:t>
            </a:r>
            <a:endParaRPr lang="zh-CN" altLang="en-US" sz="1400" dirty="0">
              <a:solidFill>
                <a:schemeClr val="bg1"/>
              </a:solidFill>
              <a:latin typeface="Arial" panose="020B0604020202020204" pitchFamily="34" charset="0"/>
              <a:cs typeface="Arial" panose="020B0604020202020204" pitchFamily="34" charset="0"/>
            </a:endParaRPr>
          </a:p>
        </p:txBody>
      </p:sp>
      <p:sp>
        <p:nvSpPr>
          <p:cNvPr id="39" name="矩形 38">
            <a:extLst>
              <a:ext uri="{FF2B5EF4-FFF2-40B4-BE49-F238E27FC236}">
                <a16:creationId xmlns:a16="http://schemas.microsoft.com/office/drawing/2014/main" id="{6298399B-F07F-83D1-2CEF-2E623807E045}"/>
              </a:ext>
            </a:extLst>
          </p:cNvPr>
          <p:cNvSpPr/>
          <p:nvPr/>
        </p:nvSpPr>
        <p:spPr>
          <a:xfrm>
            <a:off x="9899291" y="6070151"/>
            <a:ext cx="1908000" cy="523361"/>
          </a:xfrm>
          <a:prstGeom prst="rect">
            <a:avLst/>
          </a:prstGeom>
          <a:solidFill>
            <a:schemeClr val="accent4">
              <a:lumMod val="60000"/>
              <a:lumOff val="40000"/>
            </a:schemeClr>
          </a:solidFill>
          <a:ln>
            <a:solidFill>
              <a:srgbClr val="C97BBC"/>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dirty="0">
              <a:latin typeface="Arial" panose="020B0604020202020204" pitchFamily="34" charset="0"/>
              <a:cs typeface="Arial" panose="020B0604020202020204" pitchFamily="34" charset="0"/>
            </a:endParaRPr>
          </a:p>
        </p:txBody>
      </p:sp>
      <p:sp>
        <p:nvSpPr>
          <p:cNvPr id="40" name="文本框 39">
            <a:extLst>
              <a:ext uri="{FF2B5EF4-FFF2-40B4-BE49-F238E27FC236}">
                <a16:creationId xmlns:a16="http://schemas.microsoft.com/office/drawing/2014/main" id="{439350D4-33DE-276C-BFAA-213BE614904F}"/>
              </a:ext>
            </a:extLst>
          </p:cNvPr>
          <p:cNvSpPr txBox="1"/>
          <p:nvPr/>
        </p:nvSpPr>
        <p:spPr>
          <a:xfrm>
            <a:off x="10213980" y="6108772"/>
            <a:ext cx="1264257" cy="523220"/>
          </a:xfrm>
          <a:prstGeom prst="rect">
            <a:avLst/>
          </a:prstGeom>
          <a:noFill/>
          <a:ln>
            <a:noFill/>
          </a:ln>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code for</a:t>
            </a:r>
          </a:p>
          <a:p>
            <a:pPr algn="ctr"/>
            <a:r>
              <a:rPr lang="en-US" altLang="zh-CN" sz="1400" dirty="0">
                <a:solidFill>
                  <a:schemeClr val="bg1"/>
                </a:solidFill>
                <a:latin typeface="Arial" panose="020B0604020202020204" pitchFamily="34" charset="0"/>
                <a:cs typeface="Arial" panose="020B0604020202020204" pitchFamily="34" charset="0"/>
              </a:rPr>
              <a:t>Tasks</a:t>
            </a:r>
            <a:endParaRPr lang="zh-CN" altLang="en-US" sz="1400" dirty="0">
              <a:solidFill>
                <a:schemeClr val="bg1"/>
              </a:solidFill>
              <a:latin typeface="Arial" panose="020B0604020202020204" pitchFamily="34" charset="0"/>
              <a:cs typeface="Arial" panose="020B0604020202020204" pitchFamily="34" charset="0"/>
            </a:endParaRPr>
          </a:p>
        </p:txBody>
      </p:sp>
      <p:cxnSp>
        <p:nvCxnSpPr>
          <p:cNvPr id="42" name="连接符: 肘形 41">
            <a:extLst>
              <a:ext uri="{FF2B5EF4-FFF2-40B4-BE49-F238E27FC236}">
                <a16:creationId xmlns:a16="http://schemas.microsoft.com/office/drawing/2014/main" id="{83DE3244-A82A-B26C-40AD-4AA2C5FB9A7A}"/>
              </a:ext>
            </a:extLst>
          </p:cNvPr>
          <p:cNvCxnSpPr>
            <a:stCxn id="13" idx="2"/>
            <a:endCxn id="6" idx="1"/>
          </p:cNvCxnSpPr>
          <p:nvPr/>
        </p:nvCxnSpPr>
        <p:spPr>
          <a:xfrm rot="16200000" flipH="1">
            <a:off x="7410439" y="5614075"/>
            <a:ext cx="637453" cy="1091190"/>
          </a:xfrm>
          <a:prstGeom prst="bentConnector2">
            <a:avLst/>
          </a:prstGeom>
          <a:ln w="57150">
            <a:solidFill>
              <a:srgbClr val="765F97"/>
            </a:solidFill>
            <a:tailEnd type="triangle"/>
          </a:ln>
        </p:spPr>
        <p:style>
          <a:lnRef idx="1">
            <a:schemeClr val="accent4"/>
          </a:lnRef>
          <a:fillRef idx="0">
            <a:schemeClr val="accent4"/>
          </a:fillRef>
          <a:effectRef idx="0">
            <a:schemeClr val="accent4"/>
          </a:effectRef>
          <a:fontRef idx="minor">
            <a:schemeClr val="tx1"/>
          </a:fontRef>
        </p:style>
      </p:cxnSp>
      <p:pic>
        <p:nvPicPr>
          <p:cNvPr id="55" name="图片 54">
            <a:extLst>
              <a:ext uri="{FF2B5EF4-FFF2-40B4-BE49-F238E27FC236}">
                <a16:creationId xmlns:a16="http://schemas.microsoft.com/office/drawing/2014/main" id="{D0F6D7CD-3D24-2047-FA8B-5B1C413074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5281" y="2705014"/>
            <a:ext cx="584799" cy="629783"/>
          </a:xfrm>
          <a:prstGeom prst="rect">
            <a:avLst/>
          </a:prstGeom>
        </p:spPr>
      </p:pic>
      <p:sp>
        <p:nvSpPr>
          <p:cNvPr id="58" name="文本框 57">
            <a:extLst>
              <a:ext uri="{FF2B5EF4-FFF2-40B4-BE49-F238E27FC236}">
                <a16:creationId xmlns:a16="http://schemas.microsoft.com/office/drawing/2014/main" id="{0CF03EE7-406E-3070-7345-CB3B149E72E3}"/>
              </a:ext>
            </a:extLst>
          </p:cNvPr>
          <p:cNvSpPr txBox="1"/>
          <p:nvPr/>
        </p:nvSpPr>
        <p:spPr>
          <a:xfrm>
            <a:off x="8905826" y="2806193"/>
            <a:ext cx="458697"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#0  </a:t>
            </a:r>
            <a:endParaRPr lang="zh-CN" altLang="en-US" sz="2400" dirty="0">
              <a:solidFill>
                <a:schemeClr val="bg1"/>
              </a:solidFill>
            </a:endParaRPr>
          </a:p>
        </p:txBody>
      </p:sp>
      <p:grpSp>
        <p:nvGrpSpPr>
          <p:cNvPr id="151" name="组合 150">
            <a:extLst>
              <a:ext uri="{FF2B5EF4-FFF2-40B4-BE49-F238E27FC236}">
                <a16:creationId xmlns:a16="http://schemas.microsoft.com/office/drawing/2014/main" id="{686EB278-79D1-C9B3-4E20-11F43FC270EF}"/>
              </a:ext>
            </a:extLst>
          </p:cNvPr>
          <p:cNvGrpSpPr/>
          <p:nvPr/>
        </p:nvGrpSpPr>
        <p:grpSpPr>
          <a:xfrm>
            <a:off x="10697565" y="2928657"/>
            <a:ext cx="360000" cy="379593"/>
            <a:chOff x="13108068" y="4025376"/>
            <a:chExt cx="360000" cy="379593"/>
          </a:xfrm>
        </p:grpSpPr>
        <p:pic>
          <p:nvPicPr>
            <p:cNvPr id="52" name="图片 51">
              <a:extLst>
                <a:ext uri="{FF2B5EF4-FFF2-40B4-BE49-F238E27FC236}">
                  <a16:creationId xmlns:a16="http://schemas.microsoft.com/office/drawing/2014/main" id="{D7251197-5042-5C4D-F80E-0D026455F1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17593" y="4054275"/>
              <a:ext cx="292400" cy="314892"/>
            </a:xfrm>
            <a:prstGeom prst="rect">
              <a:avLst/>
            </a:prstGeom>
          </p:spPr>
        </p:pic>
        <p:sp>
          <p:nvSpPr>
            <p:cNvPr id="63" name="文本框 62">
              <a:extLst>
                <a:ext uri="{FF2B5EF4-FFF2-40B4-BE49-F238E27FC236}">
                  <a16:creationId xmlns:a16="http://schemas.microsoft.com/office/drawing/2014/main" id="{A4B6EDD4-5929-9879-AC6E-66AC09422A2A}"/>
                </a:ext>
              </a:extLst>
            </p:cNvPr>
            <p:cNvSpPr txBox="1"/>
            <p:nvPr/>
          </p:nvSpPr>
          <p:spPr>
            <a:xfrm>
              <a:off x="13108068" y="4025376"/>
              <a:ext cx="360000" cy="379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1800" dirty="0">
                  <a:solidFill>
                    <a:schemeClr val="bg1"/>
                  </a:solidFill>
                </a:rPr>
                <a:t>#1  </a:t>
              </a:r>
              <a:endParaRPr lang="zh-CN" altLang="en-US" sz="1800" dirty="0">
                <a:solidFill>
                  <a:schemeClr val="bg1"/>
                </a:solidFill>
              </a:endParaRPr>
            </a:p>
          </p:txBody>
        </p:sp>
      </p:grpSp>
      <p:sp>
        <p:nvSpPr>
          <p:cNvPr id="68" name="文本框 67">
            <a:extLst>
              <a:ext uri="{FF2B5EF4-FFF2-40B4-BE49-F238E27FC236}">
                <a16:creationId xmlns:a16="http://schemas.microsoft.com/office/drawing/2014/main" id="{2C02D317-0C91-28C7-D705-D783B9B5D4A5}"/>
              </a:ext>
            </a:extLst>
          </p:cNvPr>
          <p:cNvSpPr txBox="1"/>
          <p:nvPr/>
        </p:nvSpPr>
        <p:spPr>
          <a:xfrm>
            <a:off x="7402977" y="4018935"/>
            <a:ext cx="1076907"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1100" b="1" dirty="0">
                <a:solidFill>
                  <a:schemeClr val="bg1"/>
                </a:solidFill>
                <a:latin typeface="Arial" panose="020B0604020202020204" pitchFamily="34" charset="0"/>
                <a:cs typeface="Arial" panose="020B0604020202020204" pitchFamily="34" charset="0"/>
              </a:rPr>
              <a:t> privileged</a:t>
            </a:r>
            <a:endParaRPr lang="zh-CN" altLang="en-US" sz="1100" dirty="0"/>
          </a:p>
        </p:txBody>
      </p:sp>
      <p:sp>
        <p:nvSpPr>
          <p:cNvPr id="69" name="文本框 68">
            <a:extLst>
              <a:ext uri="{FF2B5EF4-FFF2-40B4-BE49-F238E27FC236}">
                <a16:creationId xmlns:a16="http://schemas.microsoft.com/office/drawing/2014/main" id="{C26F171D-3FCA-FB3F-91F2-48A01ABCE621}"/>
              </a:ext>
            </a:extLst>
          </p:cNvPr>
          <p:cNvSpPr txBox="1"/>
          <p:nvPr/>
        </p:nvSpPr>
        <p:spPr>
          <a:xfrm>
            <a:off x="7480816" y="4639679"/>
            <a:ext cx="1137840"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1100" b="1" dirty="0">
                <a:solidFill>
                  <a:schemeClr val="bg1"/>
                </a:solidFill>
                <a:latin typeface="Arial" panose="020B0604020202020204" pitchFamily="34" charset="0"/>
                <a:cs typeface="Arial" panose="020B0604020202020204" pitchFamily="34" charset="0"/>
              </a:rPr>
              <a:t>privileged</a:t>
            </a:r>
            <a:endParaRPr lang="zh-CN" altLang="en-US" sz="1100" dirty="0"/>
          </a:p>
        </p:txBody>
      </p:sp>
      <p:sp>
        <p:nvSpPr>
          <p:cNvPr id="70" name="矩形 69">
            <a:extLst>
              <a:ext uri="{FF2B5EF4-FFF2-40B4-BE49-F238E27FC236}">
                <a16:creationId xmlns:a16="http://schemas.microsoft.com/office/drawing/2014/main" id="{2F9A4C5D-9252-161A-3FF0-E5D5B4085E8F}"/>
              </a:ext>
            </a:extLst>
          </p:cNvPr>
          <p:cNvSpPr/>
          <p:nvPr/>
        </p:nvSpPr>
        <p:spPr>
          <a:xfrm>
            <a:off x="9899291" y="3812754"/>
            <a:ext cx="1908000" cy="327215"/>
          </a:xfrm>
          <a:prstGeom prst="rect">
            <a:avLst/>
          </a:prstGeom>
          <a:solidFill>
            <a:srgbClr val="414444"/>
          </a:solidFill>
          <a:ln>
            <a:solidFill>
              <a:srgbClr val="41444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71" name="矩形 70">
            <a:extLst>
              <a:ext uri="{FF2B5EF4-FFF2-40B4-BE49-F238E27FC236}">
                <a16:creationId xmlns:a16="http://schemas.microsoft.com/office/drawing/2014/main" id="{E1184A62-D875-EC90-090E-B78730A22598}"/>
              </a:ext>
            </a:extLst>
          </p:cNvPr>
          <p:cNvSpPr/>
          <p:nvPr/>
        </p:nvSpPr>
        <p:spPr>
          <a:xfrm>
            <a:off x="9899291" y="4654645"/>
            <a:ext cx="1908000" cy="327215"/>
          </a:xfrm>
          <a:prstGeom prst="rect">
            <a:avLst/>
          </a:prstGeom>
          <a:solidFill>
            <a:srgbClr val="414444"/>
          </a:solidFill>
          <a:ln>
            <a:solidFill>
              <a:srgbClr val="41444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80" name="文本框 79">
            <a:extLst>
              <a:ext uri="{FF2B5EF4-FFF2-40B4-BE49-F238E27FC236}">
                <a16:creationId xmlns:a16="http://schemas.microsoft.com/office/drawing/2014/main" id="{3C0C57A2-12C4-D423-8FED-548E8C2BFCE2}"/>
              </a:ext>
            </a:extLst>
          </p:cNvPr>
          <p:cNvSpPr txBox="1"/>
          <p:nvPr/>
        </p:nvSpPr>
        <p:spPr>
          <a:xfrm>
            <a:off x="128249" y="2126109"/>
            <a:ext cx="6510579"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5" indent="-342905" hangingPunct="1">
              <a:spcBef>
                <a:spcPts val="600"/>
              </a:spcBef>
              <a:spcAft>
                <a:spcPts val="600"/>
              </a:spcAft>
              <a:buFont typeface="Wingdings" panose="05000000000000000000" pitchFamily="2" charset="2"/>
              <a:buChar char="l"/>
              <a:defRPr/>
            </a:pPr>
            <a:r>
              <a:rPr lang="en-US" altLang="zh-CN" sz="2200" b="1" dirty="0">
                <a:solidFill>
                  <a:srgbClr val="243746"/>
                </a:solidFill>
                <a:latin typeface="Arial" panose="020B0604020202020204" pitchFamily="34" charset="0"/>
                <a:sym typeface="Helvetica Neue"/>
              </a:rPr>
              <a:t>Data Execution Prevention (DEP): </a:t>
            </a:r>
            <a:r>
              <a:rPr lang="en-US" altLang="zh-CN" sz="2200" dirty="0">
                <a:solidFill>
                  <a:srgbClr val="243746"/>
                </a:solidFill>
                <a:latin typeface="Arial" panose="020B0604020202020204" pitchFamily="34" charset="0"/>
                <a:sym typeface="Helvetica Neue"/>
              </a:rPr>
              <a:t>RIoT enables the MPU region number 0 to cover the whole RAM region as non-executable</a:t>
            </a:r>
          </a:p>
          <a:p>
            <a:pPr marL="342905" indent="-342905" hangingPunct="1">
              <a:spcBef>
                <a:spcPts val="600"/>
              </a:spcBef>
              <a:spcAft>
                <a:spcPts val="600"/>
              </a:spcAft>
              <a:buFont typeface="Wingdings" panose="05000000000000000000" pitchFamily="2" charset="2"/>
              <a:buChar char="l"/>
              <a:defRPr/>
            </a:pPr>
            <a:endParaRPr lang="en-US" altLang="zh-CN" sz="2200" dirty="0">
              <a:solidFill>
                <a:srgbClr val="243746"/>
              </a:solidFill>
              <a:latin typeface="Arial" panose="020B0604020202020204" pitchFamily="34" charset="0"/>
              <a:sym typeface="Helvetica Neue"/>
            </a:endParaRPr>
          </a:p>
          <a:p>
            <a:pPr marL="342905" indent="-342905" hangingPunct="1">
              <a:spcBef>
                <a:spcPts val="600"/>
              </a:spcBef>
              <a:spcAft>
                <a:spcPts val="600"/>
              </a:spcAft>
              <a:buFont typeface="Wingdings" panose="05000000000000000000" pitchFamily="2" charset="2"/>
              <a:buChar char="l"/>
              <a:defRPr/>
            </a:pPr>
            <a:r>
              <a:rPr lang="en-US" altLang="zh-CN" sz="2200" b="1" dirty="0">
                <a:solidFill>
                  <a:srgbClr val="243746"/>
                </a:solidFill>
                <a:latin typeface="Arial" panose="020B0604020202020204" pitchFamily="34" charset="0"/>
                <a:sym typeface="Helvetica Neue"/>
              </a:rPr>
              <a:t>Stack Guard (SG): </a:t>
            </a:r>
            <a:r>
              <a:rPr lang="en-US" altLang="zh-CN" sz="2200" dirty="0" err="1">
                <a:solidFill>
                  <a:srgbClr val="243746"/>
                </a:solidFill>
                <a:latin typeface="Arial" panose="020B0604020202020204" pitchFamily="34" charset="0"/>
                <a:sym typeface="Helvetica Neue"/>
              </a:rPr>
              <a:t>RIoT</a:t>
            </a:r>
            <a:r>
              <a:rPr lang="en-US" altLang="zh-CN" sz="2200" dirty="0">
                <a:solidFill>
                  <a:srgbClr val="243746"/>
                </a:solidFill>
                <a:latin typeface="Arial" panose="020B0604020202020204" pitchFamily="34" charset="0"/>
                <a:sym typeface="Helvetica Neue"/>
              </a:rPr>
              <a:t> sets</a:t>
            </a:r>
            <a:r>
              <a:rPr lang="zh-CN" altLang="en-US" sz="2200" dirty="0">
                <a:solidFill>
                  <a:srgbClr val="243746"/>
                </a:solidFill>
                <a:latin typeface="Arial" panose="020B0604020202020204" pitchFamily="34" charset="0"/>
                <a:sym typeface="Helvetica Neue"/>
              </a:rPr>
              <a:t> </a:t>
            </a:r>
            <a:r>
              <a:rPr lang="en-US" altLang="zh-CN" sz="2200" dirty="0">
                <a:solidFill>
                  <a:srgbClr val="243746"/>
                </a:solidFill>
                <a:latin typeface="Arial" panose="020B0604020202020204" pitchFamily="34" charset="0"/>
                <a:sym typeface="Helvetica Neue"/>
              </a:rPr>
              <a:t>last 32 bytes (the smallest MPU region) on the main stack as </a:t>
            </a:r>
            <a:r>
              <a:rPr lang="en-US" altLang="zh-CN" sz="2200" b="1" dirty="0">
                <a:solidFill>
                  <a:srgbClr val="243746"/>
                </a:solidFill>
                <a:latin typeface="Arial" panose="020B0604020202020204" pitchFamily="34" charset="0"/>
                <a:sym typeface="Helvetica Neue"/>
              </a:rPr>
              <a:t>read-only</a:t>
            </a:r>
            <a:r>
              <a:rPr lang="en-US" altLang="zh-CN" sz="2200" dirty="0">
                <a:solidFill>
                  <a:srgbClr val="243746"/>
                </a:solidFill>
                <a:latin typeface="Arial" panose="020B0604020202020204" pitchFamily="34" charset="0"/>
                <a:sym typeface="Helvetica Neue"/>
              </a:rPr>
              <a:t> via the MPU region number 1. Similarly, when switching to another task, RIoT configures the last 32 bytes of the target task stack as</a:t>
            </a:r>
            <a:r>
              <a:rPr lang="zh-CN" altLang="en-US" sz="2200" dirty="0">
                <a:solidFill>
                  <a:srgbClr val="243746"/>
                </a:solidFill>
                <a:latin typeface="Arial" panose="020B0604020202020204" pitchFamily="34" charset="0"/>
                <a:sym typeface="Helvetica Neue"/>
              </a:rPr>
              <a:t> </a:t>
            </a:r>
            <a:r>
              <a:rPr lang="en-US" altLang="zh-CN" sz="2200" dirty="0">
                <a:solidFill>
                  <a:srgbClr val="243746"/>
                </a:solidFill>
                <a:latin typeface="Arial" panose="020B0604020202020204" pitchFamily="34" charset="0"/>
                <a:sym typeface="Helvetica Neue"/>
              </a:rPr>
              <a:t>read-only.</a:t>
            </a:r>
          </a:p>
        </p:txBody>
      </p:sp>
      <p:sp>
        <p:nvSpPr>
          <p:cNvPr id="81" name="右大括号 80">
            <a:extLst>
              <a:ext uri="{FF2B5EF4-FFF2-40B4-BE49-F238E27FC236}">
                <a16:creationId xmlns:a16="http://schemas.microsoft.com/office/drawing/2014/main" id="{A9B4D78F-5BC3-1D27-C738-BE364F7504E9}"/>
              </a:ext>
            </a:extLst>
          </p:cNvPr>
          <p:cNvSpPr/>
          <p:nvPr/>
        </p:nvSpPr>
        <p:spPr>
          <a:xfrm flipH="1">
            <a:off x="9461701" y="2468453"/>
            <a:ext cx="354763" cy="2469113"/>
          </a:xfrm>
          <a:prstGeom prst="rightBrace">
            <a:avLst>
              <a:gd name="adj1" fmla="val 8333"/>
              <a:gd name="adj2" fmla="val 21082"/>
            </a:avLst>
          </a:prstGeom>
          <a:noFill/>
          <a:ln w="25400" cap="flat">
            <a:solidFill>
              <a:schemeClr val="tx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415" latinLnBrk="1"/>
            <a:endParaRPr lang="zh-CN" altLang="en-US" sz="1800">
              <a:solidFill>
                <a:srgbClr val="000000"/>
              </a:solidFill>
            </a:endParaRPr>
          </a:p>
        </p:txBody>
      </p:sp>
      <p:cxnSp>
        <p:nvCxnSpPr>
          <p:cNvPr id="107" name="连接符: 肘形 106">
            <a:extLst>
              <a:ext uri="{FF2B5EF4-FFF2-40B4-BE49-F238E27FC236}">
                <a16:creationId xmlns:a16="http://schemas.microsoft.com/office/drawing/2014/main" id="{275AE7AA-A140-8AB3-4855-73CA9FBECD01}"/>
              </a:ext>
            </a:extLst>
          </p:cNvPr>
          <p:cNvCxnSpPr>
            <a:cxnSpLocks/>
            <a:stCxn id="10" idx="6"/>
            <a:endCxn id="39" idx="1"/>
          </p:cNvCxnSpPr>
          <p:nvPr/>
        </p:nvCxnSpPr>
        <p:spPr>
          <a:xfrm>
            <a:off x="8162909" y="4057475"/>
            <a:ext cx="1736387" cy="2274354"/>
          </a:xfrm>
          <a:prstGeom prst="bentConnector3">
            <a:avLst>
              <a:gd name="adj1" fmla="val 17087"/>
            </a:avLst>
          </a:prstGeom>
          <a:ln w="57150">
            <a:solidFill>
              <a:srgbClr val="0092A5"/>
            </a:solidFill>
            <a:tailEnd type="triangle"/>
          </a:ln>
        </p:spPr>
        <p:style>
          <a:lnRef idx="1">
            <a:schemeClr val="accent4"/>
          </a:lnRef>
          <a:fillRef idx="0">
            <a:schemeClr val="accent4"/>
          </a:fillRef>
          <a:effectRef idx="0">
            <a:schemeClr val="accent4"/>
          </a:effectRef>
          <a:fontRef idx="minor">
            <a:schemeClr val="tx1"/>
          </a:fontRef>
        </p:style>
      </p:cxnSp>
      <p:cxnSp>
        <p:nvCxnSpPr>
          <p:cNvPr id="117" name="连接符: 肘形 116">
            <a:extLst>
              <a:ext uri="{FF2B5EF4-FFF2-40B4-BE49-F238E27FC236}">
                <a16:creationId xmlns:a16="http://schemas.microsoft.com/office/drawing/2014/main" id="{BB8A3C1E-226A-F95A-7F23-FD8DDA3CFF97}"/>
              </a:ext>
            </a:extLst>
          </p:cNvPr>
          <p:cNvCxnSpPr>
            <a:cxnSpLocks/>
            <a:endCxn id="39" idx="1"/>
          </p:cNvCxnSpPr>
          <p:nvPr/>
        </p:nvCxnSpPr>
        <p:spPr>
          <a:xfrm>
            <a:off x="8156157" y="4675951"/>
            <a:ext cx="1743134" cy="1655880"/>
          </a:xfrm>
          <a:prstGeom prst="bentConnector3">
            <a:avLst>
              <a:gd name="adj1" fmla="val 17761"/>
            </a:avLst>
          </a:prstGeom>
          <a:ln w="57150">
            <a:solidFill>
              <a:srgbClr val="00C3DC"/>
            </a:solidFill>
            <a:tailEnd type="triangle"/>
          </a:ln>
        </p:spPr>
        <p:style>
          <a:lnRef idx="1">
            <a:schemeClr val="accent4"/>
          </a:lnRef>
          <a:fillRef idx="0">
            <a:schemeClr val="accent4"/>
          </a:fillRef>
          <a:effectRef idx="0">
            <a:schemeClr val="accent4"/>
          </a:effectRef>
          <a:fontRef idx="minor">
            <a:schemeClr val="tx1"/>
          </a:fontRef>
        </p:style>
      </p:cxnSp>
      <p:grpSp>
        <p:nvGrpSpPr>
          <p:cNvPr id="152" name="组合 151">
            <a:extLst>
              <a:ext uri="{FF2B5EF4-FFF2-40B4-BE49-F238E27FC236}">
                <a16:creationId xmlns:a16="http://schemas.microsoft.com/office/drawing/2014/main" id="{5ED0CB15-96A1-ECB2-FA6D-5D66702148B4}"/>
              </a:ext>
            </a:extLst>
          </p:cNvPr>
          <p:cNvGrpSpPr/>
          <p:nvPr/>
        </p:nvGrpSpPr>
        <p:grpSpPr>
          <a:xfrm>
            <a:off x="10690460" y="3766634"/>
            <a:ext cx="360000" cy="379593"/>
            <a:chOff x="13108068" y="4025376"/>
            <a:chExt cx="360000" cy="379593"/>
          </a:xfrm>
        </p:grpSpPr>
        <p:pic>
          <p:nvPicPr>
            <p:cNvPr id="153" name="图片 152">
              <a:extLst>
                <a:ext uri="{FF2B5EF4-FFF2-40B4-BE49-F238E27FC236}">
                  <a16:creationId xmlns:a16="http://schemas.microsoft.com/office/drawing/2014/main" id="{E29FE86C-6CB4-8DF5-C377-278CA19B7B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17593" y="4054275"/>
              <a:ext cx="292400" cy="314892"/>
            </a:xfrm>
            <a:prstGeom prst="rect">
              <a:avLst/>
            </a:prstGeom>
          </p:spPr>
        </p:pic>
        <p:sp>
          <p:nvSpPr>
            <p:cNvPr id="154" name="文本框 153">
              <a:extLst>
                <a:ext uri="{FF2B5EF4-FFF2-40B4-BE49-F238E27FC236}">
                  <a16:creationId xmlns:a16="http://schemas.microsoft.com/office/drawing/2014/main" id="{6BE61F60-A087-E1F6-D381-A5F4F42D18E8}"/>
                </a:ext>
              </a:extLst>
            </p:cNvPr>
            <p:cNvSpPr txBox="1"/>
            <p:nvPr/>
          </p:nvSpPr>
          <p:spPr>
            <a:xfrm>
              <a:off x="13108068" y="4025376"/>
              <a:ext cx="360000" cy="379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1800" dirty="0">
                  <a:solidFill>
                    <a:schemeClr val="bg1"/>
                  </a:solidFill>
                </a:rPr>
                <a:t>#1  </a:t>
              </a:r>
              <a:endParaRPr lang="zh-CN" altLang="en-US" sz="1800" dirty="0">
                <a:solidFill>
                  <a:schemeClr val="bg1"/>
                </a:solidFill>
              </a:endParaRPr>
            </a:p>
          </p:txBody>
        </p:sp>
      </p:grpSp>
      <p:grpSp>
        <p:nvGrpSpPr>
          <p:cNvPr id="155" name="组合 154">
            <a:extLst>
              <a:ext uri="{FF2B5EF4-FFF2-40B4-BE49-F238E27FC236}">
                <a16:creationId xmlns:a16="http://schemas.microsoft.com/office/drawing/2014/main" id="{C74ECE58-D05C-5578-03F0-D26788605757}"/>
              </a:ext>
            </a:extLst>
          </p:cNvPr>
          <p:cNvGrpSpPr/>
          <p:nvPr/>
        </p:nvGrpSpPr>
        <p:grpSpPr>
          <a:xfrm>
            <a:off x="10733598" y="4614589"/>
            <a:ext cx="360000" cy="379593"/>
            <a:chOff x="13108068" y="4025376"/>
            <a:chExt cx="360000" cy="379593"/>
          </a:xfrm>
        </p:grpSpPr>
        <p:pic>
          <p:nvPicPr>
            <p:cNvPr id="156" name="图片 155">
              <a:extLst>
                <a:ext uri="{FF2B5EF4-FFF2-40B4-BE49-F238E27FC236}">
                  <a16:creationId xmlns:a16="http://schemas.microsoft.com/office/drawing/2014/main" id="{D6FDC5AE-5C41-BB1B-8C11-9C45E0CB05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17593" y="4054275"/>
              <a:ext cx="292400" cy="314892"/>
            </a:xfrm>
            <a:prstGeom prst="rect">
              <a:avLst/>
            </a:prstGeom>
          </p:spPr>
        </p:pic>
        <p:sp>
          <p:nvSpPr>
            <p:cNvPr id="157" name="文本框 156">
              <a:extLst>
                <a:ext uri="{FF2B5EF4-FFF2-40B4-BE49-F238E27FC236}">
                  <a16:creationId xmlns:a16="http://schemas.microsoft.com/office/drawing/2014/main" id="{9DB0F7E4-CB35-8816-B372-A77917BDBDAC}"/>
                </a:ext>
              </a:extLst>
            </p:cNvPr>
            <p:cNvSpPr txBox="1"/>
            <p:nvPr/>
          </p:nvSpPr>
          <p:spPr>
            <a:xfrm>
              <a:off x="13108068" y="4025376"/>
              <a:ext cx="360000" cy="379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1800" dirty="0">
                  <a:solidFill>
                    <a:schemeClr val="bg1"/>
                  </a:solidFill>
                </a:rPr>
                <a:t>#1  </a:t>
              </a:r>
              <a:endParaRPr lang="zh-CN" altLang="en-US" sz="1800" dirty="0">
                <a:solidFill>
                  <a:schemeClr val="bg1"/>
                </a:solidFill>
              </a:endParaRPr>
            </a:p>
          </p:txBody>
        </p:sp>
      </p:grpSp>
      <p:cxnSp>
        <p:nvCxnSpPr>
          <p:cNvPr id="165" name="连接符: 肘形 164">
            <a:extLst>
              <a:ext uri="{FF2B5EF4-FFF2-40B4-BE49-F238E27FC236}">
                <a16:creationId xmlns:a16="http://schemas.microsoft.com/office/drawing/2014/main" id="{5D3A8B3A-0561-FD0C-C880-4261A237CEAF}"/>
              </a:ext>
            </a:extLst>
          </p:cNvPr>
          <p:cNvCxnSpPr>
            <a:cxnSpLocks/>
            <a:stCxn id="39" idx="3"/>
            <a:endCxn id="20" idx="3"/>
          </p:cNvCxnSpPr>
          <p:nvPr/>
        </p:nvCxnSpPr>
        <p:spPr>
          <a:xfrm flipH="1" flipV="1">
            <a:off x="11785119" y="2716963"/>
            <a:ext cx="3915" cy="3614869"/>
          </a:xfrm>
          <a:prstGeom prst="bentConnector3">
            <a:avLst>
              <a:gd name="adj1" fmla="val -5839080"/>
            </a:avLst>
          </a:prstGeom>
          <a:ln w="57150">
            <a:solidFill>
              <a:srgbClr val="0092A5"/>
            </a:solidFill>
            <a:tailEnd type="triangle"/>
          </a:ln>
        </p:spPr>
        <p:style>
          <a:lnRef idx="1">
            <a:schemeClr val="accent4"/>
          </a:lnRef>
          <a:fillRef idx="0">
            <a:schemeClr val="accent4"/>
          </a:fillRef>
          <a:effectRef idx="0">
            <a:schemeClr val="accent4"/>
          </a:effectRef>
          <a:fontRef idx="minor">
            <a:schemeClr val="tx1"/>
          </a:fontRef>
        </p:style>
      </p:cxnSp>
      <p:cxnSp>
        <p:nvCxnSpPr>
          <p:cNvPr id="170" name="连接符: 肘形 169">
            <a:extLst>
              <a:ext uri="{FF2B5EF4-FFF2-40B4-BE49-F238E27FC236}">
                <a16:creationId xmlns:a16="http://schemas.microsoft.com/office/drawing/2014/main" id="{62E9B17A-369D-46B0-08E1-4597E7CBFFBC}"/>
              </a:ext>
            </a:extLst>
          </p:cNvPr>
          <p:cNvCxnSpPr>
            <a:cxnSpLocks/>
            <a:endCxn id="33" idx="1"/>
          </p:cNvCxnSpPr>
          <p:nvPr/>
        </p:nvCxnSpPr>
        <p:spPr>
          <a:xfrm>
            <a:off x="8114117" y="4047439"/>
            <a:ext cx="1785174" cy="1759055"/>
          </a:xfrm>
          <a:prstGeom prst="bentConnector3">
            <a:avLst>
              <a:gd name="adj1" fmla="val 20121"/>
            </a:avLst>
          </a:prstGeom>
          <a:ln w="57150">
            <a:solidFill>
              <a:srgbClr val="0092A5"/>
            </a:solidFill>
            <a:tailEnd type="triangle"/>
          </a:ln>
        </p:spPr>
        <p:style>
          <a:lnRef idx="1">
            <a:schemeClr val="accent4"/>
          </a:lnRef>
          <a:fillRef idx="0">
            <a:schemeClr val="accent4"/>
          </a:fillRef>
          <a:effectRef idx="0">
            <a:schemeClr val="accent4"/>
          </a:effectRef>
          <a:fontRef idx="minor">
            <a:schemeClr val="tx1"/>
          </a:fontRef>
        </p:style>
      </p:cxnSp>
      <p:cxnSp>
        <p:nvCxnSpPr>
          <p:cNvPr id="41" name="连接符: 肘形 40">
            <a:extLst>
              <a:ext uri="{FF2B5EF4-FFF2-40B4-BE49-F238E27FC236}">
                <a16:creationId xmlns:a16="http://schemas.microsoft.com/office/drawing/2014/main" id="{F7D0641D-9FC9-912B-EE85-83DD9B9F668E}"/>
              </a:ext>
            </a:extLst>
          </p:cNvPr>
          <p:cNvCxnSpPr>
            <a:cxnSpLocks/>
            <a:stCxn id="39" idx="3"/>
            <a:endCxn id="23" idx="3"/>
          </p:cNvCxnSpPr>
          <p:nvPr/>
        </p:nvCxnSpPr>
        <p:spPr>
          <a:xfrm flipH="1" flipV="1">
            <a:off x="11785119" y="3558115"/>
            <a:ext cx="3915" cy="2773714"/>
          </a:xfrm>
          <a:prstGeom prst="bentConnector3">
            <a:avLst>
              <a:gd name="adj1" fmla="val -5839080"/>
            </a:avLst>
          </a:prstGeom>
          <a:ln w="57150">
            <a:solidFill>
              <a:srgbClr val="00C3DC"/>
            </a:solidFill>
            <a:tailEnd type="triangle"/>
          </a:ln>
        </p:spPr>
        <p:style>
          <a:lnRef idx="1">
            <a:schemeClr val="accent4"/>
          </a:lnRef>
          <a:fillRef idx="0">
            <a:schemeClr val="accent4"/>
          </a:fillRef>
          <a:effectRef idx="0">
            <a:schemeClr val="accent4"/>
          </a:effectRef>
          <a:fontRef idx="minor">
            <a:schemeClr val="tx1"/>
          </a:fontRef>
        </p:style>
      </p:cxnSp>
      <p:cxnSp>
        <p:nvCxnSpPr>
          <p:cNvPr id="50" name="连接符: 肘形 49">
            <a:extLst>
              <a:ext uri="{FF2B5EF4-FFF2-40B4-BE49-F238E27FC236}">
                <a16:creationId xmlns:a16="http://schemas.microsoft.com/office/drawing/2014/main" id="{7CEC2FAD-1BBE-C916-2978-69122FC2BF86}"/>
              </a:ext>
            </a:extLst>
          </p:cNvPr>
          <p:cNvCxnSpPr>
            <a:cxnSpLocks/>
            <a:stCxn id="33" idx="3"/>
            <a:endCxn id="37" idx="3"/>
          </p:cNvCxnSpPr>
          <p:nvPr/>
        </p:nvCxnSpPr>
        <p:spPr>
          <a:xfrm flipH="1" flipV="1">
            <a:off x="11789035" y="4394149"/>
            <a:ext cx="1" cy="1412340"/>
          </a:xfrm>
          <a:prstGeom prst="bentConnector3">
            <a:avLst>
              <a:gd name="adj1" fmla="val -22860000000"/>
            </a:avLst>
          </a:prstGeom>
          <a:ln w="57150">
            <a:solidFill>
              <a:srgbClr val="0092A5"/>
            </a:solidFill>
            <a:tailEnd type="triangle"/>
          </a:ln>
        </p:spPr>
        <p:style>
          <a:lnRef idx="1">
            <a:schemeClr val="accent4"/>
          </a:lnRef>
          <a:fillRef idx="0">
            <a:schemeClr val="accent4"/>
          </a:fillRef>
          <a:effectRef idx="0">
            <a:schemeClr val="accent4"/>
          </a:effectRef>
          <a:fontRef idx="minor">
            <a:schemeClr val="tx1"/>
          </a:fontRef>
        </p:style>
      </p:cxnSp>
      <p:cxnSp>
        <p:nvCxnSpPr>
          <p:cNvPr id="138" name="连接符: 肘形 137">
            <a:extLst>
              <a:ext uri="{FF2B5EF4-FFF2-40B4-BE49-F238E27FC236}">
                <a16:creationId xmlns:a16="http://schemas.microsoft.com/office/drawing/2014/main" id="{F27F3B5C-EAEC-C51B-14E2-C7746A224DA8}"/>
              </a:ext>
            </a:extLst>
          </p:cNvPr>
          <p:cNvCxnSpPr>
            <a:cxnSpLocks/>
            <a:stCxn id="15" idx="3"/>
            <a:endCxn id="33" idx="1"/>
          </p:cNvCxnSpPr>
          <p:nvPr/>
        </p:nvCxnSpPr>
        <p:spPr>
          <a:xfrm>
            <a:off x="7591625" y="4994178"/>
            <a:ext cx="2307666" cy="812308"/>
          </a:xfrm>
          <a:prstGeom prst="bentConnector3">
            <a:avLst>
              <a:gd name="adj1" fmla="val 50000"/>
            </a:avLst>
          </a:prstGeom>
          <a:ln w="57150">
            <a:solidFill>
              <a:srgbClr val="765F97"/>
            </a:solidFill>
            <a:tailEnd type="triangle"/>
          </a:ln>
        </p:spPr>
        <p:style>
          <a:lnRef idx="1">
            <a:schemeClr val="accent4"/>
          </a:lnRef>
          <a:fillRef idx="0">
            <a:schemeClr val="accent4"/>
          </a:fillRef>
          <a:effectRef idx="0">
            <a:schemeClr val="accent4"/>
          </a:effectRef>
          <a:fontRef idx="minor">
            <a:schemeClr val="tx1"/>
          </a:fontRef>
        </p:style>
      </p:cxnSp>
      <p:cxnSp>
        <p:nvCxnSpPr>
          <p:cNvPr id="59" name="连接符: 肘形 58">
            <a:extLst>
              <a:ext uri="{FF2B5EF4-FFF2-40B4-BE49-F238E27FC236}">
                <a16:creationId xmlns:a16="http://schemas.microsoft.com/office/drawing/2014/main" id="{14D8DA3F-03B3-F0AC-1E19-8C97E6C4BCAD}"/>
              </a:ext>
            </a:extLst>
          </p:cNvPr>
          <p:cNvCxnSpPr>
            <a:cxnSpLocks/>
            <a:stCxn id="33" idx="3"/>
            <a:endCxn id="37" idx="3"/>
          </p:cNvCxnSpPr>
          <p:nvPr/>
        </p:nvCxnSpPr>
        <p:spPr>
          <a:xfrm flipH="1" flipV="1">
            <a:off x="11789035" y="4394149"/>
            <a:ext cx="1" cy="1412340"/>
          </a:xfrm>
          <a:prstGeom prst="bentConnector3">
            <a:avLst>
              <a:gd name="adj1" fmla="val -22860000000"/>
            </a:avLst>
          </a:prstGeom>
          <a:ln w="57150">
            <a:solidFill>
              <a:srgbClr val="765F97"/>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7389215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wipe(left)">
                                      <p:cBhvr>
                                        <p:cTn id="10" dur="500"/>
                                        <p:tgtEl>
                                          <p:spTgt spid="81"/>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5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5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8"/>
                                        </p:tgtEl>
                                        <p:attrNameLst>
                                          <p:attrName>style.visibility</p:attrName>
                                        </p:attrNameLst>
                                      </p:cBhvr>
                                      <p:to>
                                        <p:strVal val="visible"/>
                                      </p:to>
                                    </p:set>
                                    <p:animEffect transition="in" filter="wipe(left)">
                                      <p:cBhvr>
                                        <p:cTn id="22" dur="500"/>
                                        <p:tgtEl>
                                          <p:spTgt spid="1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10" presetClass="entr" presetSubtype="0" fill="hold" nodeType="withEffect">
                                  <p:stCondLst>
                                    <p:cond delay="0"/>
                                  </p:stCondLst>
                                  <p:childTnLst>
                                    <p:set>
                                      <p:cBhvr>
                                        <p:cTn id="29" dur="1" fill="hold">
                                          <p:stCondLst>
                                            <p:cond delay="0"/>
                                          </p:stCondLst>
                                        </p:cTn>
                                        <p:tgtEl>
                                          <p:spTgt spid="155"/>
                                        </p:tgtEl>
                                        <p:attrNameLst>
                                          <p:attrName>style.visibility</p:attrName>
                                        </p:attrNameLst>
                                      </p:cBhvr>
                                      <p:to>
                                        <p:strVal val="visible"/>
                                      </p:to>
                                    </p:set>
                                    <p:animEffect transition="in" filter="fade">
                                      <p:cBhvr>
                                        <p:cTn id="30" dur="500"/>
                                        <p:tgtEl>
                                          <p:spTgt spid="15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07"/>
                                        </p:tgtEl>
                                        <p:attrNameLst>
                                          <p:attrName>style.visibility</p:attrName>
                                        </p:attrNameLst>
                                      </p:cBhvr>
                                      <p:to>
                                        <p:strVal val="visible"/>
                                      </p:to>
                                    </p:set>
                                    <p:animEffect transition="in" filter="wipe(left)">
                                      <p:cBhvr>
                                        <p:cTn id="35" dur="500"/>
                                        <p:tgtEl>
                                          <p:spTgt spid="107"/>
                                        </p:tgtEl>
                                      </p:cBhvr>
                                    </p:animEffect>
                                  </p:childTnLst>
                                </p:cTn>
                              </p:par>
                              <p:par>
                                <p:cTn id="36" presetID="22" presetClass="entr" presetSubtype="8" fill="hold" nodeType="withEffect">
                                  <p:stCondLst>
                                    <p:cond delay="0"/>
                                  </p:stCondLst>
                                  <p:childTnLst>
                                    <p:set>
                                      <p:cBhvr>
                                        <p:cTn id="37" dur="1" fill="hold">
                                          <p:stCondLst>
                                            <p:cond delay="0"/>
                                          </p:stCondLst>
                                        </p:cTn>
                                        <p:tgtEl>
                                          <p:spTgt spid="117"/>
                                        </p:tgtEl>
                                        <p:attrNameLst>
                                          <p:attrName>style.visibility</p:attrName>
                                        </p:attrNameLst>
                                      </p:cBhvr>
                                      <p:to>
                                        <p:strVal val="visible"/>
                                      </p:to>
                                    </p:set>
                                    <p:animEffect transition="in" filter="wipe(left)">
                                      <p:cBhvr>
                                        <p:cTn id="38" dur="500"/>
                                        <p:tgtEl>
                                          <p:spTgt spid="1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fade">
                                      <p:cBhvr>
                                        <p:cTn id="43" dur="500"/>
                                        <p:tgtEl>
                                          <p:spTgt spid="1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fade">
                                      <p:cBhvr>
                                        <p:cTn id="46" dur="500"/>
                                        <p:tgtEl>
                                          <p:spTgt spid="70"/>
                                        </p:tgtEl>
                                      </p:cBhvr>
                                    </p:animEffect>
                                  </p:childTnLst>
                                </p:cTn>
                              </p:par>
                              <p:par>
                                <p:cTn id="47" presetID="10" presetClass="entr" presetSubtype="0" fill="hold" nodeType="withEffect">
                                  <p:stCondLst>
                                    <p:cond delay="0"/>
                                  </p:stCondLst>
                                  <p:childTnLst>
                                    <p:set>
                                      <p:cBhvr>
                                        <p:cTn id="48" dur="1" fill="hold">
                                          <p:stCondLst>
                                            <p:cond delay="0"/>
                                          </p:stCondLst>
                                        </p:cTn>
                                        <p:tgtEl>
                                          <p:spTgt spid="151"/>
                                        </p:tgtEl>
                                        <p:attrNameLst>
                                          <p:attrName>style.visibility</p:attrName>
                                        </p:attrNameLst>
                                      </p:cBhvr>
                                      <p:to>
                                        <p:strVal val="visible"/>
                                      </p:to>
                                    </p:set>
                                    <p:animEffect transition="in" filter="fade">
                                      <p:cBhvr>
                                        <p:cTn id="49" dur="500"/>
                                        <p:tgtEl>
                                          <p:spTgt spid="15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65"/>
                                        </p:tgtEl>
                                        <p:attrNameLst>
                                          <p:attrName>style.visibility</p:attrName>
                                        </p:attrNameLst>
                                      </p:cBhvr>
                                      <p:to>
                                        <p:strVal val="visible"/>
                                      </p:to>
                                    </p:set>
                                    <p:animEffect transition="in" filter="wipe(left)">
                                      <p:cBhvr>
                                        <p:cTn id="57" dur="500"/>
                                        <p:tgtEl>
                                          <p:spTgt spid="165"/>
                                        </p:tgtEl>
                                      </p:cBhvr>
                                    </p:animEffect>
                                  </p:childTnLst>
                                </p:cTn>
                              </p:par>
                              <p:par>
                                <p:cTn id="58" presetID="22" presetClass="entr" presetSubtype="8" fill="hold" nodeType="withEffect">
                                  <p:stCondLst>
                                    <p:cond delay="0"/>
                                  </p:stCondLst>
                                  <p:childTnLst>
                                    <p:set>
                                      <p:cBhvr>
                                        <p:cTn id="59" dur="1" fill="hold">
                                          <p:stCondLst>
                                            <p:cond delay="0"/>
                                          </p:stCondLst>
                                        </p:cTn>
                                        <p:tgtEl>
                                          <p:spTgt spid="170"/>
                                        </p:tgtEl>
                                        <p:attrNameLst>
                                          <p:attrName>style.visibility</p:attrName>
                                        </p:attrNameLst>
                                      </p:cBhvr>
                                      <p:to>
                                        <p:strVal val="visible"/>
                                      </p:to>
                                    </p:set>
                                    <p:animEffect transition="in" filter="wipe(left)">
                                      <p:cBhvr>
                                        <p:cTn id="60"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8" grpId="0"/>
      <p:bldP spid="70" grpId="0" animBg="1"/>
      <p:bldP spid="71" grpId="0" animBg="1"/>
      <p:bldP spid="8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1B85C-FF68-75AA-EEB2-638787858E31}"/>
              </a:ext>
            </a:extLst>
          </p:cNvPr>
          <p:cNvSpPr>
            <a:spLocks noGrp="1"/>
          </p:cNvSpPr>
          <p:nvPr>
            <p:ph type="title"/>
          </p:nvPr>
        </p:nvSpPr>
        <p:spPr/>
        <p:txBody>
          <a:bodyPr>
            <a:normAutofit/>
          </a:bodyPr>
          <a:lstStyle/>
          <a:p>
            <a:r>
              <a:rPr lang="en-US" altLang="zh-CN" dirty="0"/>
              <a:t>Case Study :  </a:t>
            </a:r>
            <a:r>
              <a:rPr lang="en-US" altLang="zh-CN" dirty="0" err="1"/>
              <a:t>FreeRTOS</a:t>
            </a:r>
            <a:r>
              <a:rPr lang="en-US" altLang="zh-CN" dirty="0"/>
              <a:t>-MPU</a:t>
            </a:r>
            <a:endParaRPr lang="zh-CN" altLang="en-US" dirty="0"/>
          </a:p>
        </p:txBody>
      </p:sp>
      <p:sp>
        <p:nvSpPr>
          <p:cNvPr id="67" name="文本占位符 2">
            <a:extLst>
              <a:ext uri="{FF2B5EF4-FFF2-40B4-BE49-F238E27FC236}">
                <a16:creationId xmlns:a16="http://schemas.microsoft.com/office/drawing/2014/main" id="{63EF4B6F-AFB9-14D7-B1F0-619EE7D1D15F}"/>
              </a:ext>
            </a:extLst>
          </p:cNvPr>
          <p:cNvSpPr>
            <a:spLocks noGrp="1"/>
          </p:cNvSpPr>
          <p:nvPr>
            <p:ph type="body" sz="quarter" idx="1"/>
          </p:nvPr>
        </p:nvSpPr>
        <p:spPr>
          <a:xfrm>
            <a:off x="181990" y="5185223"/>
            <a:ext cx="9631714" cy="589031"/>
          </a:xfrm>
        </p:spPr>
        <p:txBody>
          <a:bodyPr/>
          <a:lstStyle/>
          <a:p>
            <a:r>
              <a:rPr lang="en-US" altLang="zh-CN" dirty="0"/>
              <a:t>Background region in grey is enabled for privileged access only</a:t>
            </a:r>
            <a:endParaRPr lang="zh-CN" altLang="en-US" dirty="0"/>
          </a:p>
        </p:txBody>
      </p:sp>
      <p:sp>
        <p:nvSpPr>
          <p:cNvPr id="6" name="矩形 5">
            <a:extLst>
              <a:ext uri="{FF2B5EF4-FFF2-40B4-BE49-F238E27FC236}">
                <a16:creationId xmlns:a16="http://schemas.microsoft.com/office/drawing/2014/main" id="{C9222832-3583-109B-0193-BFF4BC905E53}"/>
              </a:ext>
            </a:extLst>
          </p:cNvPr>
          <p:cNvSpPr/>
          <p:nvPr/>
        </p:nvSpPr>
        <p:spPr>
          <a:xfrm>
            <a:off x="9420730" y="904025"/>
            <a:ext cx="2356982" cy="5626816"/>
          </a:xfrm>
          <a:prstGeom prst="rect">
            <a:avLst/>
          </a:prstGeom>
          <a:solidFill>
            <a:srgbClr val="BFBFBF"/>
          </a:solidFill>
          <a:ln>
            <a:solidFill>
              <a:srgbClr val="BFBFB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E79958DD-1D49-5AB2-AD97-5C384AAC7BEB}"/>
              </a:ext>
            </a:extLst>
          </p:cNvPr>
          <p:cNvSpPr/>
          <p:nvPr/>
        </p:nvSpPr>
        <p:spPr>
          <a:xfrm>
            <a:off x="9547718" y="2613570"/>
            <a:ext cx="1951718" cy="287420"/>
          </a:xfrm>
          <a:prstGeom prst="rect">
            <a:avLst/>
          </a:prstGeom>
          <a:solidFill>
            <a:srgbClr val="0092A5"/>
          </a:solidFill>
          <a:ln>
            <a:solidFill>
              <a:srgbClr val="0092A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897E3656-D221-360D-E752-6A9A51EF885E}"/>
              </a:ext>
            </a:extLst>
          </p:cNvPr>
          <p:cNvSpPr/>
          <p:nvPr/>
        </p:nvSpPr>
        <p:spPr>
          <a:xfrm>
            <a:off x="9547718" y="2236930"/>
            <a:ext cx="1943100" cy="290945"/>
          </a:xfrm>
          <a:prstGeom prst="rect">
            <a:avLst/>
          </a:prstGeom>
          <a:solidFill>
            <a:srgbClr val="0092A5"/>
          </a:solidFill>
          <a:ln>
            <a:solidFill>
              <a:srgbClr val="0092A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13B89921-8717-32CA-07C8-181A969B26B0}"/>
              </a:ext>
            </a:extLst>
          </p:cNvPr>
          <p:cNvSpPr/>
          <p:nvPr/>
        </p:nvSpPr>
        <p:spPr>
          <a:xfrm>
            <a:off x="9554339" y="3035118"/>
            <a:ext cx="1943100" cy="497028"/>
          </a:xfrm>
          <a:prstGeom prst="rect">
            <a:avLst/>
          </a:prstGeom>
          <a:solidFill>
            <a:srgbClr val="0092A5"/>
          </a:solidFill>
          <a:ln>
            <a:solidFill>
              <a:srgbClr val="0092A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D15A8CBC-F2BF-0A43-124C-523D9BF35EA6}"/>
              </a:ext>
            </a:extLst>
          </p:cNvPr>
          <p:cNvSpPr/>
          <p:nvPr/>
        </p:nvSpPr>
        <p:spPr>
          <a:xfrm>
            <a:off x="9547719" y="1514017"/>
            <a:ext cx="1943100" cy="290945"/>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0904AA1B-1287-B5BC-D366-1CE7CD65A2D5}"/>
              </a:ext>
            </a:extLst>
          </p:cNvPr>
          <p:cNvSpPr/>
          <p:nvPr/>
        </p:nvSpPr>
        <p:spPr>
          <a:xfrm>
            <a:off x="9547718" y="1887633"/>
            <a:ext cx="1943100" cy="290945"/>
          </a:xfrm>
          <a:prstGeom prst="rect">
            <a:avLst/>
          </a:prstGeom>
          <a:solidFill>
            <a:srgbClr val="00C3DC"/>
          </a:solidFill>
          <a:ln>
            <a:solidFill>
              <a:srgbClr val="00C3DC"/>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B76E6756-7692-4186-F87E-2D9B4973348A}"/>
              </a:ext>
            </a:extLst>
          </p:cNvPr>
          <p:cNvSpPr/>
          <p:nvPr/>
        </p:nvSpPr>
        <p:spPr>
          <a:xfrm>
            <a:off x="9554344" y="3629140"/>
            <a:ext cx="1945097" cy="500492"/>
          </a:xfrm>
          <a:prstGeom prst="rect">
            <a:avLst/>
          </a:prstGeom>
          <a:solidFill>
            <a:srgbClr val="00C3DC"/>
          </a:solidFill>
          <a:ln>
            <a:solidFill>
              <a:srgbClr val="00C3DC"/>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67A5B260-4D1A-1A9D-79AC-E1A3F10DFA9D}"/>
              </a:ext>
            </a:extLst>
          </p:cNvPr>
          <p:cNvSpPr txBox="1"/>
          <p:nvPr/>
        </p:nvSpPr>
        <p:spPr>
          <a:xfrm>
            <a:off x="9919267" y="900269"/>
            <a:ext cx="1543050" cy="339004"/>
          </a:xfrm>
          <a:prstGeom prst="rect">
            <a:avLst/>
          </a:prstGeom>
          <a:noFill/>
        </p:spPr>
        <p:txBody>
          <a:bodyPr wrap="square" rtlCol="0">
            <a:spAutoFit/>
          </a:bodyPr>
          <a:lstStyle/>
          <a:p>
            <a:r>
              <a:rPr lang="en-US" altLang="zh-CN" sz="1603" b="1" dirty="0">
                <a:solidFill>
                  <a:srgbClr val="002060"/>
                </a:solidFill>
                <a:latin typeface="Arial" panose="020B0604020202020204" pitchFamily="34" charset="0"/>
                <a:cs typeface="Arial" panose="020B0604020202020204" pitchFamily="34" charset="0"/>
              </a:rPr>
              <a:t>MEMORY</a:t>
            </a:r>
            <a:endParaRPr lang="zh-CN" altLang="en-US" sz="1603" b="1" dirty="0">
              <a:solidFill>
                <a:srgbClr val="002060"/>
              </a:solidFill>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6BCE45C0-DB89-603A-27A5-DB015BB14372}"/>
              </a:ext>
            </a:extLst>
          </p:cNvPr>
          <p:cNvSpPr txBox="1"/>
          <p:nvPr/>
        </p:nvSpPr>
        <p:spPr>
          <a:xfrm>
            <a:off x="9519217" y="2595351"/>
            <a:ext cx="1943100"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A</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DAAEEF44-E7E4-28D5-B40D-F980501487FE}"/>
              </a:ext>
            </a:extLst>
          </p:cNvPr>
          <p:cNvSpPr txBox="1"/>
          <p:nvPr/>
        </p:nvSpPr>
        <p:spPr>
          <a:xfrm>
            <a:off x="9520884" y="2244498"/>
            <a:ext cx="1947409"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B</a:t>
            </a:r>
            <a:endParaRPr lang="zh-CN" altLang="en-US" sz="1400" b="1" dirty="0">
              <a:solidFill>
                <a:schemeClr val="bg1"/>
              </a:solidFill>
              <a:latin typeface="Arial" panose="020B0604020202020204" pitchFamily="34" charset="0"/>
              <a:cs typeface="Arial" panose="020B0604020202020204" pitchFamily="34" charset="0"/>
            </a:endParaRPr>
          </a:p>
        </p:txBody>
      </p:sp>
      <p:grpSp>
        <p:nvGrpSpPr>
          <p:cNvPr id="24" name="组合 23">
            <a:extLst>
              <a:ext uri="{FF2B5EF4-FFF2-40B4-BE49-F238E27FC236}">
                <a16:creationId xmlns:a16="http://schemas.microsoft.com/office/drawing/2014/main" id="{DFEB6002-6139-B700-7508-07CEF54878F8}"/>
              </a:ext>
            </a:extLst>
          </p:cNvPr>
          <p:cNvGrpSpPr/>
          <p:nvPr/>
        </p:nvGrpSpPr>
        <p:grpSpPr>
          <a:xfrm>
            <a:off x="9554237" y="5416600"/>
            <a:ext cx="1943100" cy="523220"/>
            <a:chOff x="11059831" y="8357590"/>
            <a:chExt cx="1943100" cy="523219"/>
          </a:xfrm>
          <a:solidFill>
            <a:schemeClr val="accent4">
              <a:lumMod val="60000"/>
              <a:lumOff val="40000"/>
            </a:schemeClr>
          </a:solidFill>
        </p:grpSpPr>
        <p:sp>
          <p:nvSpPr>
            <p:cNvPr id="14" name="矩形 13">
              <a:extLst>
                <a:ext uri="{FF2B5EF4-FFF2-40B4-BE49-F238E27FC236}">
                  <a16:creationId xmlns:a16="http://schemas.microsoft.com/office/drawing/2014/main" id="{12BFBFD0-F97E-98BB-E0CB-44AF6264072B}"/>
                </a:ext>
              </a:extLst>
            </p:cNvPr>
            <p:cNvSpPr/>
            <p:nvPr/>
          </p:nvSpPr>
          <p:spPr>
            <a:xfrm>
              <a:off x="11059831" y="8357590"/>
              <a:ext cx="1943100" cy="500492"/>
            </a:xfrm>
            <a:prstGeom prst="rect">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470E7A84-B77D-1073-B38A-348EDE5A7F28}"/>
                </a:ext>
              </a:extLst>
            </p:cNvPr>
            <p:cNvSpPr txBox="1"/>
            <p:nvPr/>
          </p:nvSpPr>
          <p:spPr>
            <a:xfrm>
              <a:off x="11392732" y="8357590"/>
              <a:ext cx="1264257" cy="523219"/>
            </a:xfrm>
            <a:prstGeom prst="rect">
              <a:avLst/>
            </a:prstGeom>
            <a:noFill/>
            <a:ln>
              <a:noFill/>
            </a:ln>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code for</a:t>
              </a:r>
            </a:p>
            <a:p>
              <a:r>
                <a:rPr lang="en-US" altLang="zh-CN" sz="1400" dirty="0">
                  <a:solidFill>
                    <a:schemeClr val="bg1"/>
                  </a:solidFill>
                  <a:latin typeface="Arial" panose="020B0604020202020204" pitchFamily="34" charset="0"/>
                  <a:cs typeface="Arial" panose="020B0604020202020204" pitchFamily="34" charset="0"/>
                </a:rPr>
                <a:t>  system calls</a:t>
              </a:r>
              <a:endParaRPr lang="zh-CN" altLang="en-US" sz="1400" dirty="0">
                <a:solidFill>
                  <a:schemeClr val="bg1"/>
                </a:solidFill>
                <a:latin typeface="Arial" panose="020B0604020202020204" pitchFamily="34" charset="0"/>
                <a:cs typeface="Arial" panose="020B0604020202020204" pitchFamily="34" charset="0"/>
              </a:endParaRPr>
            </a:p>
          </p:txBody>
        </p:sp>
      </p:grpSp>
      <p:sp>
        <p:nvSpPr>
          <p:cNvPr id="21" name="文本框 20">
            <a:extLst>
              <a:ext uri="{FF2B5EF4-FFF2-40B4-BE49-F238E27FC236}">
                <a16:creationId xmlns:a16="http://schemas.microsoft.com/office/drawing/2014/main" id="{79B07D98-FBC0-3C54-53FD-324E1EBA146D}"/>
              </a:ext>
            </a:extLst>
          </p:cNvPr>
          <p:cNvSpPr txBox="1"/>
          <p:nvPr/>
        </p:nvSpPr>
        <p:spPr>
          <a:xfrm>
            <a:off x="9945953" y="3030694"/>
            <a:ext cx="1159881" cy="530915"/>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Stack for</a:t>
            </a:r>
          </a:p>
          <a:p>
            <a:r>
              <a:rPr lang="en-US" altLang="zh-CN" sz="1450" dirty="0">
                <a:solidFill>
                  <a:schemeClr val="bg1"/>
                </a:solidFill>
                <a:latin typeface="Arial" panose="020B0604020202020204" pitchFamily="34" charset="0"/>
                <a:cs typeface="Arial" panose="020B0604020202020204" pitchFamily="34" charset="0"/>
              </a:rPr>
              <a:t>    task  A</a:t>
            </a:r>
            <a:endParaRPr lang="zh-CN" altLang="en-US" sz="1450" dirty="0">
              <a:solidFill>
                <a:schemeClr val="bg1"/>
              </a:solidFill>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38A6A709-52EF-8A72-93D4-EF638B75B15F}"/>
              </a:ext>
            </a:extLst>
          </p:cNvPr>
          <p:cNvSpPr txBox="1"/>
          <p:nvPr/>
        </p:nvSpPr>
        <p:spPr>
          <a:xfrm>
            <a:off x="9961541" y="3598722"/>
            <a:ext cx="1159881" cy="530915"/>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Stack for</a:t>
            </a:r>
          </a:p>
          <a:p>
            <a:r>
              <a:rPr lang="en-US" altLang="zh-CN" sz="1450" dirty="0">
                <a:solidFill>
                  <a:schemeClr val="bg1"/>
                </a:solidFill>
                <a:latin typeface="Arial" panose="020B0604020202020204" pitchFamily="34" charset="0"/>
                <a:cs typeface="Arial" panose="020B0604020202020204" pitchFamily="34" charset="0"/>
              </a:rPr>
              <a:t>    task  B</a:t>
            </a:r>
            <a:endParaRPr lang="zh-CN" altLang="en-US" sz="1450" dirty="0">
              <a:solidFill>
                <a:schemeClr val="bg1"/>
              </a:solidFill>
              <a:latin typeface="Arial" panose="020B0604020202020204" pitchFamily="34" charset="0"/>
              <a:cs typeface="Arial" panose="020B0604020202020204" pitchFamily="34" charset="0"/>
            </a:endParaRPr>
          </a:p>
        </p:txBody>
      </p:sp>
      <p:grpSp>
        <p:nvGrpSpPr>
          <p:cNvPr id="25" name="组合 24">
            <a:extLst>
              <a:ext uri="{FF2B5EF4-FFF2-40B4-BE49-F238E27FC236}">
                <a16:creationId xmlns:a16="http://schemas.microsoft.com/office/drawing/2014/main" id="{BA9E6F03-838C-3414-AE29-9C3DF4D7DE7C}"/>
              </a:ext>
            </a:extLst>
          </p:cNvPr>
          <p:cNvGrpSpPr/>
          <p:nvPr/>
        </p:nvGrpSpPr>
        <p:grpSpPr>
          <a:xfrm>
            <a:off x="9547719" y="4819873"/>
            <a:ext cx="1943100" cy="523220"/>
            <a:chOff x="11258430" y="7070627"/>
            <a:chExt cx="1943100" cy="523219"/>
          </a:xfrm>
        </p:grpSpPr>
        <p:sp>
          <p:nvSpPr>
            <p:cNvPr id="26" name="矩形 25">
              <a:extLst>
                <a:ext uri="{FF2B5EF4-FFF2-40B4-BE49-F238E27FC236}">
                  <a16:creationId xmlns:a16="http://schemas.microsoft.com/office/drawing/2014/main" id="{C5A88A23-2292-83AD-50E7-06B092087F11}"/>
                </a:ext>
              </a:extLst>
            </p:cNvPr>
            <p:cNvSpPr/>
            <p:nvPr/>
          </p:nvSpPr>
          <p:spPr>
            <a:xfrm>
              <a:off x="11258430" y="7070627"/>
              <a:ext cx="1943100" cy="500492"/>
            </a:xfrm>
            <a:prstGeom prst="rect">
              <a:avLst/>
            </a:prstGeom>
            <a:solidFill>
              <a:srgbClr val="765F97"/>
            </a:solidFill>
            <a:ln>
              <a:solidFill>
                <a:srgbClr val="765F9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CD067F2D-A9C8-3846-2070-6CD0B765FCED}"/>
                </a:ext>
              </a:extLst>
            </p:cNvPr>
            <p:cNvSpPr txBox="1"/>
            <p:nvPr/>
          </p:nvSpPr>
          <p:spPr>
            <a:xfrm>
              <a:off x="11621539" y="7070627"/>
              <a:ext cx="1159881" cy="523219"/>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code for</a:t>
              </a:r>
            </a:p>
            <a:p>
              <a:r>
                <a:rPr lang="en-US" altLang="zh-CN" sz="1400" dirty="0">
                  <a:solidFill>
                    <a:schemeClr val="bg1"/>
                  </a:solidFill>
                  <a:latin typeface="Arial" panose="020B0604020202020204" pitchFamily="34" charset="0"/>
                  <a:cs typeface="Arial" panose="020B0604020202020204" pitchFamily="34" charset="0"/>
                </a:rPr>
                <a:t>  OS kernel</a:t>
              </a:r>
              <a:endParaRPr lang="zh-CN" altLang="en-US" sz="1400" dirty="0">
                <a:solidFill>
                  <a:schemeClr val="bg1"/>
                </a:solidFill>
                <a:latin typeface="Arial" panose="020B0604020202020204" pitchFamily="34" charset="0"/>
                <a:cs typeface="Arial" panose="020B0604020202020204" pitchFamily="34" charset="0"/>
              </a:endParaRPr>
            </a:p>
          </p:txBody>
        </p:sp>
      </p:grpSp>
      <p:sp>
        <p:nvSpPr>
          <p:cNvPr id="28" name="文本框 27">
            <a:extLst>
              <a:ext uri="{FF2B5EF4-FFF2-40B4-BE49-F238E27FC236}">
                <a16:creationId xmlns:a16="http://schemas.microsoft.com/office/drawing/2014/main" id="{F5E07B12-CDD3-FC67-41CA-53EDD73136DD}"/>
              </a:ext>
            </a:extLst>
          </p:cNvPr>
          <p:cNvSpPr txBox="1"/>
          <p:nvPr/>
        </p:nvSpPr>
        <p:spPr>
          <a:xfrm>
            <a:off x="9523091" y="1874607"/>
            <a:ext cx="1947409"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C</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6F79E239-BC03-1B64-5518-35ABC9E83158}"/>
              </a:ext>
            </a:extLst>
          </p:cNvPr>
          <p:cNvSpPr txBox="1"/>
          <p:nvPr/>
        </p:nvSpPr>
        <p:spPr>
          <a:xfrm>
            <a:off x="9544304" y="1505748"/>
            <a:ext cx="1955592"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N</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34" name="矩形 33">
            <a:extLst>
              <a:ext uri="{FF2B5EF4-FFF2-40B4-BE49-F238E27FC236}">
                <a16:creationId xmlns:a16="http://schemas.microsoft.com/office/drawing/2014/main" id="{DBD1A443-2127-60D6-7041-515A745A2142}"/>
              </a:ext>
            </a:extLst>
          </p:cNvPr>
          <p:cNvSpPr/>
          <p:nvPr/>
        </p:nvSpPr>
        <p:spPr>
          <a:xfrm>
            <a:off x="9554237" y="4232167"/>
            <a:ext cx="1943100" cy="500492"/>
          </a:xfrm>
          <a:prstGeom prst="rect">
            <a:avLst/>
          </a:prstGeom>
          <a:solidFill>
            <a:srgbClr val="765F97"/>
          </a:solidFill>
          <a:ln>
            <a:solidFill>
              <a:srgbClr val="765F9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3BB12D8F-B38A-B067-7541-9D88C018D239}"/>
              </a:ext>
            </a:extLst>
          </p:cNvPr>
          <p:cNvSpPr txBox="1"/>
          <p:nvPr/>
        </p:nvSpPr>
        <p:spPr>
          <a:xfrm>
            <a:off x="9945953" y="4190214"/>
            <a:ext cx="1159881" cy="523220"/>
          </a:xfrm>
          <a:prstGeom prst="rect">
            <a:avLst/>
          </a:prstGeom>
          <a:noFill/>
          <a:ln>
            <a:noFill/>
          </a:ln>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data for</a:t>
            </a:r>
          </a:p>
          <a:p>
            <a:r>
              <a:rPr lang="en-US" altLang="zh-CN" sz="1400" dirty="0">
                <a:solidFill>
                  <a:schemeClr val="bg1"/>
                </a:solidFill>
                <a:latin typeface="Arial" panose="020B0604020202020204" pitchFamily="34" charset="0"/>
                <a:cs typeface="Arial" panose="020B0604020202020204" pitchFamily="34" charset="0"/>
              </a:rPr>
              <a:t>  OS kernel</a:t>
            </a:r>
            <a:endParaRPr lang="zh-CN" altLang="en-US" sz="1400" dirty="0">
              <a:solidFill>
                <a:schemeClr val="bg1"/>
              </a:solidFill>
              <a:latin typeface="Arial" panose="020B0604020202020204" pitchFamily="34" charset="0"/>
              <a:cs typeface="Arial" panose="020B0604020202020204" pitchFamily="34" charset="0"/>
            </a:endParaRPr>
          </a:p>
        </p:txBody>
      </p:sp>
      <p:sp>
        <p:nvSpPr>
          <p:cNvPr id="37" name="矩形 36">
            <a:extLst>
              <a:ext uri="{FF2B5EF4-FFF2-40B4-BE49-F238E27FC236}">
                <a16:creationId xmlns:a16="http://schemas.microsoft.com/office/drawing/2014/main" id="{33B99699-670A-E374-587D-6C9728BFC853}"/>
              </a:ext>
            </a:extLst>
          </p:cNvPr>
          <p:cNvSpPr/>
          <p:nvPr/>
        </p:nvSpPr>
        <p:spPr>
          <a:xfrm>
            <a:off x="9556335" y="5978948"/>
            <a:ext cx="1943100" cy="500492"/>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dirty="0">
              <a:latin typeface="Arial" panose="020B0604020202020204" pitchFamily="34" charset="0"/>
              <a:cs typeface="Arial" panose="020B0604020202020204" pitchFamily="34" charset="0"/>
            </a:endParaRPr>
          </a:p>
        </p:txBody>
      </p:sp>
      <p:sp>
        <p:nvSpPr>
          <p:cNvPr id="38" name="文本框 37">
            <a:extLst>
              <a:ext uri="{FF2B5EF4-FFF2-40B4-BE49-F238E27FC236}">
                <a16:creationId xmlns:a16="http://schemas.microsoft.com/office/drawing/2014/main" id="{11591B13-E71B-9FCC-D442-21590CB2AB8C}"/>
              </a:ext>
            </a:extLst>
          </p:cNvPr>
          <p:cNvSpPr txBox="1"/>
          <p:nvPr/>
        </p:nvSpPr>
        <p:spPr>
          <a:xfrm>
            <a:off x="9927955" y="5994664"/>
            <a:ext cx="1264257" cy="523220"/>
          </a:xfrm>
          <a:prstGeom prst="rect">
            <a:avLst/>
          </a:prstGeom>
          <a:noFill/>
          <a:ln>
            <a:noFill/>
          </a:ln>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code for</a:t>
            </a:r>
          </a:p>
          <a:p>
            <a:pPr algn="ctr"/>
            <a:r>
              <a:rPr lang="en-US" altLang="zh-CN" sz="1400" dirty="0">
                <a:solidFill>
                  <a:schemeClr val="bg1"/>
                </a:solidFill>
                <a:latin typeface="Arial" panose="020B0604020202020204" pitchFamily="34" charset="0"/>
                <a:cs typeface="Arial" panose="020B0604020202020204" pitchFamily="34" charset="0"/>
              </a:rPr>
              <a:t>Tasks</a:t>
            </a:r>
            <a:endParaRPr lang="zh-CN" altLang="en-US" sz="1400" dirty="0">
              <a:solidFill>
                <a:schemeClr val="bg1"/>
              </a:solidFill>
              <a:latin typeface="Arial" panose="020B0604020202020204" pitchFamily="34" charset="0"/>
              <a:cs typeface="Arial" panose="020B0604020202020204" pitchFamily="34" charset="0"/>
            </a:endParaRPr>
          </a:p>
        </p:txBody>
      </p:sp>
      <p:sp>
        <p:nvSpPr>
          <p:cNvPr id="39" name="右大括号 38">
            <a:extLst>
              <a:ext uri="{FF2B5EF4-FFF2-40B4-BE49-F238E27FC236}">
                <a16:creationId xmlns:a16="http://schemas.microsoft.com/office/drawing/2014/main" id="{E8EAB3C6-E7BB-773F-D1AA-06A6375112DD}"/>
              </a:ext>
            </a:extLst>
          </p:cNvPr>
          <p:cNvSpPr/>
          <p:nvPr/>
        </p:nvSpPr>
        <p:spPr>
          <a:xfrm>
            <a:off x="11550854" y="5452278"/>
            <a:ext cx="204394" cy="951342"/>
          </a:xfrm>
          <a:prstGeom prst="rightBrace">
            <a:avLst/>
          </a:prstGeom>
          <a:noFill/>
          <a:ln w="25400" cap="flat">
            <a:solidFill>
              <a:schemeClr val="accent4">
                <a:lumMod val="60000"/>
                <a:lumOff val="4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415" latinLnBrk="1"/>
            <a:endParaRPr lang="zh-CN" altLang="en-US" sz="1800">
              <a:solidFill>
                <a:srgbClr val="000000"/>
              </a:solidFill>
            </a:endParaRPr>
          </a:p>
        </p:txBody>
      </p:sp>
      <p:sp>
        <p:nvSpPr>
          <p:cNvPr id="40" name="右大括号 39">
            <a:extLst>
              <a:ext uri="{FF2B5EF4-FFF2-40B4-BE49-F238E27FC236}">
                <a16:creationId xmlns:a16="http://schemas.microsoft.com/office/drawing/2014/main" id="{C352B895-3CAF-B15D-A1CD-6B87F5880FA1}"/>
              </a:ext>
            </a:extLst>
          </p:cNvPr>
          <p:cNvSpPr/>
          <p:nvPr/>
        </p:nvSpPr>
        <p:spPr>
          <a:xfrm>
            <a:off x="11543558" y="4819873"/>
            <a:ext cx="194630" cy="490237"/>
          </a:xfrm>
          <a:prstGeom prst="rightBrace">
            <a:avLst/>
          </a:prstGeom>
          <a:noFill/>
          <a:ln w="25400" cap="flat">
            <a:solidFill>
              <a:srgbClr val="765F97"/>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415" latinLnBrk="1"/>
            <a:endParaRPr lang="zh-CN" altLang="en-US" sz="1800">
              <a:solidFill>
                <a:srgbClr val="000000"/>
              </a:solidFill>
            </a:endParaRPr>
          </a:p>
        </p:txBody>
      </p:sp>
      <p:sp>
        <p:nvSpPr>
          <p:cNvPr id="41" name="右大括号 40">
            <a:extLst>
              <a:ext uri="{FF2B5EF4-FFF2-40B4-BE49-F238E27FC236}">
                <a16:creationId xmlns:a16="http://schemas.microsoft.com/office/drawing/2014/main" id="{46B57778-0AFD-9C7D-8E53-35E2B6E0528A}"/>
              </a:ext>
            </a:extLst>
          </p:cNvPr>
          <p:cNvSpPr/>
          <p:nvPr/>
        </p:nvSpPr>
        <p:spPr>
          <a:xfrm>
            <a:off x="11571280" y="3630554"/>
            <a:ext cx="168999" cy="490237"/>
          </a:xfrm>
          <a:prstGeom prst="rightBrace">
            <a:avLst/>
          </a:prstGeom>
          <a:noFill/>
          <a:ln w="25400" cap="flat">
            <a:solidFill>
              <a:srgbClr val="00C3DC"/>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415" latinLnBrk="1"/>
            <a:endParaRPr lang="zh-CN" altLang="en-US" sz="1800">
              <a:solidFill>
                <a:srgbClr val="000000"/>
              </a:solidFill>
            </a:endParaRPr>
          </a:p>
        </p:txBody>
      </p:sp>
      <p:sp>
        <p:nvSpPr>
          <p:cNvPr id="42" name="右大括号 41">
            <a:extLst>
              <a:ext uri="{FF2B5EF4-FFF2-40B4-BE49-F238E27FC236}">
                <a16:creationId xmlns:a16="http://schemas.microsoft.com/office/drawing/2014/main" id="{EC11D623-EF16-CFB2-4621-F8A5E1061D14}"/>
              </a:ext>
            </a:extLst>
          </p:cNvPr>
          <p:cNvSpPr/>
          <p:nvPr/>
        </p:nvSpPr>
        <p:spPr>
          <a:xfrm>
            <a:off x="11580031" y="3021938"/>
            <a:ext cx="168999" cy="490237"/>
          </a:xfrm>
          <a:prstGeom prst="rightBrace">
            <a:avLst/>
          </a:prstGeom>
          <a:noFill/>
          <a:ln w="25400" cap="flat">
            <a:solidFill>
              <a:srgbClr val="0092A5"/>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415" latinLnBrk="1"/>
            <a:endParaRPr lang="zh-CN" altLang="en-US" sz="1800">
              <a:solidFill>
                <a:srgbClr val="000000"/>
              </a:solidFill>
            </a:endParaRPr>
          </a:p>
        </p:txBody>
      </p:sp>
      <p:sp>
        <p:nvSpPr>
          <p:cNvPr id="43" name="右大括号 42">
            <a:extLst>
              <a:ext uri="{FF2B5EF4-FFF2-40B4-BE49-F238E27FC236}">
                <a16:creationId xmlns:a16="http://schemas.microsoft.com/office/drawing/2014/main" id="{45F4C6E8-62E3-9ED4-7920-211AE8E8DF9B}"/>
              </a:ext>
            </a:extLst>
          </p:cNvPr>
          <p:cNvSpPr/>
          <p:nvPr/>
        </p:nvSpPr>
        <p:spPr>
          <a:xfrm>
            <a:off x="11550858" y="1514016"/>
            <a:ext cx="225315" cy="1386979"/>
          </a:xfrm>
          <a:prstGeom prst="rightBrace">
            <a:avLst/>
          </a:prstGeom>
          <a:noFill/>
          <a:ln w="25400" cap="flat">
            <a:solidFill>
              <a:schemeClr val="tx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415" latinLnBrk="1"/>
            <a:endParaRPr lang="zh-CN" altLang="en-US" sz="1800">
              <a:solidFill>
                <a:srgbClr val="000000"/>
              </a:solidFill>
            </a:endParaRPr>
          </a:p>
        </p:txBody>
      </p:sp>
      <p:sp>
        <p:nvSpPr>
          <p:cNvPr id="48" name="文本框 47">
            <a:extLst>
              <a:ext uri="{FF2B5EF4-FFF2-40B4-BE49-F238E27FC236}">
                <a16:creationId xmlns:a16="http://schemas.microsoft.com/office/drawing/2014/main" id="{000228C3-0609-2899-4742-9F13D36E583B}"/>
              </a:ext>
            </a:extLst>
          </p:cNvPr>
          <p:cNvSpPr txBox="1"/>
          <p:nvPr/>
        </p:nvSpPr>
        <p:spPr>
          <a:xfrm>
            <a:off x="11788410" y="5703853"/>
            <a:ext cx="627104"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rgbClr val="C97BBC"/>
                </a:solidFill>
              </a:rPr>
              <a:t>#0  </a:t>
            </a:r>
            <a:endParaRPr lang="zh-CN" altLang="en-US" sz="2400" dirty="0">
              <a:solidFill>
                <a:srgbClr val="C97BBC"/>
              </a:solidFill>
            </a:endParaRPr>
          </a:p>
        </p:txBody>
      </p:sp>
      <p:sp>
        <p:nvSpPr>
          <p:cNvPr id="51" name="文本框 50">
            <a:extLst>
              <a:ext uri="{FF2B5EF4-FFF2-40B4-BE49-F238E27FC236}">
                <a16:creationId xmlns:a16="http://schemas.microsoft.com/office/drawing/2014/main" id="{8138F4FD-7A02-2D05-2247-F1EB1F9F7159}"/>
              </a:ext>
            </a:extLst>
          </p:cNvPr>
          <p:cNvSpPr txBox="1"/>
          <p:nvPr/>
        </p:nvSpPr>
        <p:spPr>
          <a:xfrm>
            <a:off x="11759455" y="4829026"/>
            <a:ext cx="627104"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rgbClr val="765F97"/>
                </a:solidFill>
              </a:rPr>
              <a:t>#1  </a:t>
            </a:r>
            <a:endParaRPr lang="zh-CN" altLang="en-US" sz="2400" dirty="0">
              <a:solidFill>
                <a:srgbClr val="765F97"/>
              </a:solidFill>
            </a:endParaRPr>
          </a:p>
        </p:txBody>
      </p:sp>
      <p:sp>
        <p:nvSpPr>
          <p:cNvPr id="52" name="文本框 51">
            <a:extLst>
              <a:ext uri="{FF2B5EF4-FFF2-40B4-BE49-F238E27FC236}">
                <a16:creationId xmlns:a16="http://schemas.microsoft.com/office/drawing/2014/main" id="{9C0EBDA2-7E61-0542-5F72-010D308A7FF1}"/>
              </a:ext>
            </a:extLst>
          </p:cNvPr>
          <p:cNvSpPr txBox="1"/>
          <p:nvPr/>
        </p:nvSpPr>
        <p:spPr>
          <a:xfrm>
            <a:off x="11822032" y="1910472"/>
            <a:ext cx="627104"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tx1"/>
                </a:solidFill>
              </a:rPr>
              <a:t>#3  </a:t>
            </a:r>
            <a:endParaRPr lang="zh-CN" altLang="en-US" sz="2400" dirty="0">
              <a:solidFill>
                <a:schemeClr val="tx1"/>
              </a:solidFill>
            </a:endParaRPr>
          </a:p>
        </p:txBody>
      </p:sp>
      <p:sp>
        <p:nvSpPr>
          <p:cNvPr id="54" name="右大括号 53">
            <a:extLst>
              <a:ext uri="{FF2B5EF4-FFF2-40B4-BE49-F238E27FC236}">
                <a16:creationId xmlns:a16="http://schemas.microsoft.com/office/drawing/2014/main" id="{00CE4218-B570-D37E-0E3A-2B9CE887699B}"/>
              </a:ext>
            </a:extLst>
          </p:cNvPr>
          <p:cNvSpPr/>
          <p:nvPr/>
        </p:nvSpPr>
        <p:spPr>
          <a:xfrm>
            <a:off x="11552584" y="4206497"/>
            <a:ext cx="194630" cy="490237"/>
          </a:xfrm>
          <a:prstGeom prst="rightBrace">
            <a:avLst/>
          </a:prstGeom>
          <a:noFill/>
          <a:ln w="25400" cap="flat">
            <a:solidFill>
              <a:srgbClr val="765F97"/>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415" latinLnBrk="1"/>
            <a:endParaRPr lang="zh-CN" altLang="en-US" sz="1800">
              <a:solidFill>
                <a:srgbClr val="000000"/>
              </a:solidFill>
            </a:endParaRPr>
          </a:p>
        </p:txBody>
      </p:sp>
      <p:sp>
        <p:nvSpPr>
          <p:cNvPr id="55" name="文本框 54">
            <a:extLst>
              <a:ext uri="{FF2B5EF4-FFF2-40B4-BE49-F238E27FC236}">
                <a16:creationId xmlns:a16="http://schemas.microsoft.com/office/drawing/2014/main" id="{5E713132-64DE-62DD-F5B4-A12295101AF7}"/>
              </a:ext>
            </a:extLst>
          </p:cNvPr>
          <p:cNvSpPr txBox="1"/>
          <p:nvPr/>
        </p:nvSpPr>
        <p:spPr>
          <a:xfrm>
            <a:off x="11767196" y="4215649"/>
            <a:ext cx="627104"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rgbClr val="765F97"/>
                </a:solidFill>
              </a:rPr>
              <a:t>#2  </a:t>
            </a:r>
            <a:endParaRPr lang="zh-CN" altLang="en-US" sz="2400" dirty="0">
              <a:solidFill>
                <a:srgbClr val="765F97"/>
              </a:solidFill>
            </a:endParaRPr>
          </a:p>
        </p:txBody>
      </p:sp>
      <p:sp>
        <p:nvSpPr>
          <p:cNvPr id="58" name="文本框 57">
            <a:extLst>
              <a:ext uri="{FF2B5EF4-FFF2-40B4-BE49-F238E27FC236}">
                <a16:creationId xmlns:a16="http://schemas.microsoft.com/office/drawing/2014/main" id="{97DF9411-E057-3749-A56D-F7F3068E1D38}"/>
              </a:ext>
            </a:extLst>
          </p:cNvPr>
          <p:cNvSpPr txBox="1"/>
          <p:nvPr/>
        </p:nvSpPr>
        <p:spPr>
          <a:xfrm>
            <a:off x="11822032" y="2968182"/>
            <a:ext cx="627104"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rgbClr val="0092A5"/>
                </a:solidFill>
              </a:rPr>
              <a:t>#4 </a:t>
            </a:r>
            <a:endParaRPr lang="zh-CN" altLang="en-US" sz="2400" dirty="0">
              <a:solidFill>
                <a:srgbClr val="0092A5"/>
              </a:solidFill>
            </a:endParaRPr>
          </a:p>
        </p:txBody>
      </p:sp>
      <p:sp>
        <p:nvSpPr>
          <p:cNvPr id="59" name="文本框 58">
            <a:extLst>
              <a:ext uri="{FF2B5EF4-FFF2-40B4-BE49-F238E27FC236}">
                <a16:creationId xmlns:a16="http://schemas.microsoft.com/office/drawing/2014/main" id="{5FC329B9-A077-AF57-255F-3DED24CC43E2}"/>
              </a:ext>
            </a:extLst>
          </p:cNvPr>
          <p:cNvSpPr txBox="1"/>
          <p:nvPr/>
        </p:nvSpPr>
        <p:spPr>
          <a:xfrm>
            <a:off x="11824674" y="3629140"/>
            <a:ext cx="627104"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rgbClr val="00C3DC"/>
                </a:solidFill>
              </a:rPr>
              <a:t>#4  </a:t>
            </a:r>
            <a:endParaRPr lang="zh-CN" altLang="en-US" sz="2400" dirty="0">
              <a:solidFill>
                <a:srgbClr val="00C3DC"/>
              </a:solidFill>
            </a:endParaRPr>
          </a:p>
        </p:txBody>
      </p:sp>
      <p:pic>
        <p:nvPicPr>
          <p:cNvPr id="3" name="图片 2">
            <a:extLst>
              <a:ext uri="{FF2B5EF4-FFF2-40B4-BE49-F238E27FC236}">
                <a16:creationId xmlns:a16="http://schemas.microsoft.com/office/drawing/2014/main" id="{1C26A2DE-FEFB-2FEF-1AD5-61898DECB44D}"/>
              </a:ext>
            </a:extLst>
          </p:cNvPr>
          <p:cNvPicPr>
            <a:picLocks noChangeAspect="1"/>
          </p:cNvPicPr>
          <p:nvPr/>
        </p:nvPicPr>
        <p:blipFill>
          <a:blip r:embed="rId3"/>
          <a:stretch>
            <a:fillRect/>
          </a:stretch>
        </p:blipFill>
        <p:spPr>
          <a:xfrm>
            <a:off x="355380" y="1496141"/>
            <a:ext cx="8918482" cy="3096967"/>
          </a:xfrm>
          <a:prstGeom prst="rect">
            <a:avLst/>
          </a:prstGeom>
        </p:spPr>
      </p:pic>
    </p:spTree>
    <p:extLst>
      <p:ext uri="{BB962C8B-B14F-4D97-AF65-F5344CB8AC3E}">
        <p14:creationId xmlns:p14="http://schemas.microsoft.com/office/powerpoint/2010/main" val="286666407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184F46FB-B277-AA85-E536-C92F7F44B08D}"/>
              </a:ext>
            </a:extLst>
          </p:cNvPr>
          <p:cNvSpPr/>
          <p:nvPr/>
        </p:nvSpPr>
        <p:spPr>
          <a:xfrm>
            <a:off x="8753876" y="915811"/>
            <a:ext cx="857045" cy="5671464"/>
          </a:xfrm>
          <a:prstGeom prst="rect">
            <a:avLst/>
          </a:prstGeom>
          <a:solidFill>
            <a:srgbClr val="414444"/>
          </a:solidFill>
          <a:ln>
            <a:solidFill>
              <a:srgbClr val="4144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7" name="文本框 6">
            <a:extLst>
              <a:ext uri="{FF2B5EF4-FFF2-40B4-BE49-F238E27FC236}">
                <a16:creationId xmlns:a16="http://schemas.microsoft.com/office/drawing/2014/main" id="{EDA6EF17-EBE3-47F2-2572-76CF0A25B391}"/>
              </a:ext>
            </a:extLst>
          </p:cNvPr>
          <p:cNvSpPr txBox="1"/>
          <p:nvPr/>
        </p:nvSpPr>
        <p:spPr>
          <a:xfrm>
            <a:off x="8866807" y="998888"/>
            <a:ext cx="850759" cy="339004"/>
          </a:xfrm>
          <a:prstGeom prst="rect">
            <a:avLst/>
          </a:prstGeom>
          <a:noFill/>
        </p:spPr>
        <p:txBody>
          <a:bodyPr wrap="square" rtlCol="0">
            <a:spAutoFit/>
          </a:bodyPr>
          <a:lstStyle/>
          <a:p>
            <a:r>
              <a:rPr lang="en-US" altLang="zh-CN" sz="1603" b="1" dirty="0">
                <a:solidFill>
                  <a:schemeClr val="bg1"/>
                </a:solidFill>
              </a:rPr>
              <a:t>MPU</a:t>
            </a:r>
            <a:endParaRPr lang="zh-CN" altLang="en-US" sz="1603" b="1" dirty="0">
              <a:solidFill>
                <a:schemeClr val="bg1"/>
              </a:solidFill>
            </a:endParaRPr>
          </a:p>
        </p:txBody>
      </p:sp>
      <p:pic>
        <p:nvPicPr>
          <p:cNvPr id="12" name="图片 11">
            <a:extLst>
              <a:ext uri="{FF2B5EF4-FFF2-40B4-BE49-F238E27FC236}">
                <a16:creationId xmlns:a16="http://schemas.microsoft.com/office/drawing/2014/main" id="{E2D90187-3B15-6419-2917-7757FAC628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79165" y="6062229"/>
            <a:ext cx="662264" cy="638797"/>
          </a:xfrm>
          <a:prstGeom prst="rect">
            <a:avLst/>
          </a:prstGeom>
        </p:spPr>
      </p:pic>
      <p:sp>
        <p:nvSpPr>
          <p:cNvPr id="13" name="矩形 12">
            <a:extLst>
              <a:ext uri="{FF2B5EF4-FFF2-40B4-BE49-F238E27FC236}">
                <a16:creationId xmlns:a16="http://schemas.microsoft.com/office/drawing/2014/main" id="{EF1EAA94-A7CF-A8AE-65A2-9595F5E9E454}"/>
              </a:ext>
            </a:extLst>
          </p:cNvPr>
          <p:cNvSpPr/>
          <p:nvPr/>
        </p:nvSpPr>
        <p:spPr>
          <a:xfrm>
            <a:off x="6651836" y="2881127"/>
            <a:ext cx="1711105" cy="2557175"/>
          </a:xfrm>
          <a:prstGeom prst="rect">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2F6076AE-022B-2210-3586-9875D86B20DD}"/>
              </a:ext>
            </a:extLst>
          </p:cNvPr>
          <p:cNvSpPr txBox="1"/>
          <p:nvPr/>
        </p:nvSpPr>
        <p:spPr>
          <a:xfrm>
            <a:off x="6664057" y="2840880"/>
            <a:ext cx="648635" cy="307777"/>
          </a:xfrm>
          <a:prstGeom prst="rect">
            <a:avLst/>
          </a:prstGeom>
          <a:noFill/>
        </p:spPr>
        <p:txBody>
          <a:bodyPr wrap="square" rtlCol="0">
            <a:spAutoFit/>
          </a:bodyPr>
          <a:lstStyle/>
          <a:p>
            <a:r>
              <a:rPr lang="en-US" altLang="zh-CN" sz="1400" b="1" dirty="0">
                <a:solidFill>
                  <a:srgbClr val="002060"/>
                </a:solidFill>
                <a:latin typeface="Arial" panose="020B0604020202020204" pitchFamily="34" charset="0"/>
                <a:cs typeface="Arial" panose="020B0604020202020204" pitchFamily="34" charset="0"/>
              </a:rPr>
              <a:t>ARM</a:t>
            </a:r>
            <a:endParaRPr lang="zh-CN" altLang="en-US" sz="1400" b="1" dirty="0">
              <a:solidFill>
                <a:srgbClr val="002060"/>
              </a:solidFill>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21910307-EE3B-F51C-3494-11C9EA84C900}"/>
              </a:ext>
            </a:extLst>
          </p:cNvPr>
          <p:cNvSpPr txBox="1"/>
          <p:nvPr/>
        </p:nvSpPr>
        <p:spPr>
          <a:xfrm>
            <a:off x="6896023" y="3192888"/>
            <a:ext cx="1364545" cy="369332"/>
          </a:xfrm>
          <a:prstGeom prst="rect">
            <a:avLst/>
          </a:prstGeom>
          <a:noFill/>
        </p:spPr>
        <p:txBody>
          <a:bodyPr wrap="square" rtlCol="0">
            <a:spAutoFit/>
          </a:bodyPr>
          <a:lstStyle/>
          <a:p>
            <a:r>
              <a:rPr lang="en-US" altLang="zh-CN" sz="1800" dirty="0">
                <a:solidFill>
                  <a:schemeClr val="bg1"/>
                </a:solidFill>
                <a:latin typeface="Arial" panose="020B0604020202020204" pitchFamily="34" charset="0"/>
                <a:cs typeface="Arial" panose="020B0604020202020204" pitchFamily="34" charset="0"/>
              </a:rPr>
              <a:t>Cortex-M</a:t>
            </a:r>
            <a:endParaRPr lang="zh-CN" altLang="en-US" sz="1800" dirty="0">
              <a:solidFill>
                <a:schemeClr val="bg1"/>
              </a:solidFill>
              <a:latin typeface="Arial" panose="020B0604020202020204" pitchFamily="34" charset="0"/>
              <a:cs typeface="Arial" panose="020B0604020202020204" pitchFamily="34" charset="0"/>
            </a:endParaRPr>
          </a:p>
        </p:txBody>
      </p:sp>
      <p:sp>
        <p:nvSpPr>
          <p:cNvPr id="16" name="椭圆 15">
            <a:extLst>
              <a:ext uri="{FF2B5EF4-FFF2-40B4-BE49-F238E27FC236}">
                <a16:creationId xmlns:a16="http://schemas.microsoft.com/office/drawing/2014/main" id="{BC26F4CC-E413-FDA7-9CA5-132331FF2866}"/>
              </a:ext>
            </a:extLst>
          </p:cNvPr>
          <p:cNvSpPr/>
          <p:nvPr/>
        </p:nvSpPr>
        <p:spPr>
          <a:xfrm>
            <a:off x="7636302" y="3758952"/>
            <a:ext cx="571281" cy="476652"/>
          </a:xfrm>
          <a:prstGeom prst="ellipse">
            <a:avLst/>
          </a:prstGeom>
          <a:solidFill>
            <a:srgbClr val="009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17" name="椭圆 16">
            <a:extLst>
              <a:ext uri="{FF2B5EF4-FFF2-40B4-BE49-F238E27FC236}">
                <a16:creationId xmlns:a16="http://schemas.microsoft.com/office/drawing/2014/main" id="{73B683C2-EDFB-0546-5368-03DD8321A9F5}"/>
              </a:ext>
            </a:extLst>
          </p:cNvPr>
          <p:cNvSpPr/>
          <p:nvPr/>
        </p:nvSpPr>
        <p:spPr>
          <a:xfrm>
            <a:off x="7689289" y="4349042"/>
            <a:ext cx="571281" cy="476652"/>
          </a:xfrm>
          <a:prstGeom prst="ellipse">
            <a:avLst/>
          </a:prstGeom>
          <a:solidFill>
            <a:srgbClr val="00C3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18" name="文本框 17">
            <a:extLst>
              <a:ext uri="{FF2B5EF4-FFF2-40B4-BE49-F238E27FC236}">
                <a16:creationId xmlns:a16="http://schemas.microsoft.com/office/drawing/2014/main" id="{48803068-6DF5-A845-B487-3C3F1D3FDDDA}"/>
              </a:ext>
            </a:extLst>
          </p:cNvPr>
          <p:cNvSpPr txBox="1"/>
          <p:nvPr/>
        </p:nvSpPr>
        <p:spPr>
          <a:xfrm>
            <a:off x="7557171" y="4372369"/>
            <a:ext cx="787228"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Task B</a:t>
            </a:r>
            <a:endParaRPr lang="zh-CN" altLang="en-US" sz="1400" b="1" dirty="0">
              <a:solidFill>
                <a:schemeClr val="bg1"/>
              </a:solidFill>
              <a:latin typeface="Arial" panose="020B0604020202020204" pitchFamily="34" charset="0"/>
              <a:cs typeface="Arial" panose="020B0604020202020204" pitchFamily="34" charset="0"/>
            </a:endParaRPr>
          </a:p>
        </p:txBody>
      </p:sp>
      <p:pic>
        <p:nvPicPr>
          <p:cNvPr id="19" name="图片 18">
            <a:extLst>
              <a:ext uri="{FF2B5EF4-FFF2-40B4-BE49-F238E27FC236}">
                <a16:creationId xmlns:a16="http://schemas.microsoft.com/office/drawing/2014/main" id="{0C266F50-55C7-1081-1438-26158ED56F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437993">
            <a:off x="6789986" y="5074658"/>
            <a:ext cx="964425" cy="669886"/>
          </a:xfrm>
          <a:prstGeom prst="rect">
            <a:avLst/>
          </a:prstGeom>
        </p:spPr>
      </p:pic>
      <p:sp>
        <p:nvSpPr>
          <p:cNvPr id="20" name="椭圆 19">
            <a:extLst>
              <a:ext uri="{FF2B5EF4-FFF2-40B4-BE49-F238E27FC236}">
                <a16:creationId xmlns:a16="http://schemas.microsoft.com/office/drawing/2014/main" id="{D1343DCA-7659-E97B-CDD7-E5E7CAC7B62E}"/>
              </a:ext>
            </a:extLst>
          </p:cNvPr>
          <p:cNvSpPr/>
          <p:nvPr/>
        </p:nvSpPr>
        <p:spPr>
          <a:xfrm>
            <a:off x="6650623" y="4462128"/>
            <a:ext cx="1003368" cy="852657"/>
          </a:xfrm>
          <a:prstGeom prst="ellipse">
            <a:avLst/>
          </a:prstGeom>
          <a:solidFill>
            <a:srgbClr val="765F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21" name="文本框 20">
            <a:extLst>
              <a:ext uri="{FF2B5EF4-FFF2-40B4-BE49-F238E27FC236}">
                <a16:creationId xmlns:a16="http://schemas.microsoft.com/office/drawing/2014/main" id="{D606A988-EA7E-4579-7D4B-D74F767E802B}"/>
              </a:ext>
            </a:extLst>
          </p:cNvPr>
          <p:cNvSpPr txBox="1"/>
          <p:nvPr/>
        </p:nvSpPr>
        <p:spPr>
          <a:xfrm>
            <a:off x="6679605" y="4662727"/>
            <a:ext cx="1042439" cy="469359"/>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OS kernel </a:t>
            </a:r>
          </a:p>
          <a:p>
            <a:pPr algn="ctr"/>
            <a:r>
              <a:rPr lang="en-US" altLang="zh-CN" sz="1050" b="1" dirty="0">
                <a:solidFill>
                  <a:schemeClr val="bg1"/>
                </a:solidFill>
                <a:latin typeface="Arial" panose="020B0604020202020204" pitchFamily="34" charset="0"/>
                <a:cs typeface="Arial" panose="020B0604020202020204" pitchFamily="34" charset="0"/>
              </a:rPr>
              <a:t>(privileged)</a:t>
            </a:r>
          </a:p>
        </p:txBody>
      </p:sp>
      <p:sp>
        <p:nvSpPr>
          <p:cNvPr id="22" name="文本框 21">
            <a:extLst>
              <a:ext uri="{FF2B5EF4-FFF2-40B4-BE49-F238E27FC236}">
                <a16:creationId xmlns:a16="http://schemas.microsoft.com/office/drawing/2014/main" id="{BDD3E902-D1BB-78FE-E985-F0EAFD1A6C89}"/>
              </a:ext>
            </a:extLst>
          </p:cNvPr>
          <p:cNvSpPr txBox="1"/>
          <p:nvPr/>
        </p:nvSpPr>
        <p:spPr>
          <a:xfrm>
            <a:off x="7490670" y="3761893"/>
            <a:ext cx="849131"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Task A</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60" name="矩形 59">
            <a:extLst>
              <a:ext uri="{FF2B5EF4-FFF2-40B4-BE49-F238E27FC236}">
                <a16:creationId xmlns:a16="http://schemas.microsoft.com/office/drawing/2014/main" id="{7C427CF6-F008-1069-B6D4-C1E2553A330A}"/>
              </a:ext>
            </a:extLst>
          </p:cNvPr>
          <p:cNvSpPr/>
          <p:nvPr/>
        </p:nvSpPr>
        <p:spPr>
          <a:xfrm>
            <a:off x="9847862" y="934103"/>
            <a:ext cx="2254027" cy="5626816"/>
          </a:xfrm>
          <a:prstGeom prst="rect">
            <a:avLst/>
          </a:prstGeom>
          <a:solidFill>
            <a:srgbClr val="BFBFBF"/>
          </a:solidFill>
          <a:ln>
            <a:solidFill>
              <a:srgbClr val="BFBFB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61" name="矩形 60">
            <a:extLst>
              <a:ext uri="{FF2B5EF4-FFF2-40B4-BE49-F238E27FC236}">
                <a16:creationId xmlns:a16="http://schemas.microsoft.com/office/drawing/2014/main" id="{343B09AB-9408-8FC0-B1BA-8B903AC52F6C}"/>
              </a:ext>
            </a:extLst>
          </p:cNvPr>
          <p:cNvSpPr/>
          <p:nvPr/>
        </p:nvSpPr>
        <p:spPr>
          <a:xfrm>
            <a:off x="9974844" y="2643649"/>
            <a:ext cx="1951718" cy="287420"/>
          </a:xfrm>
          <a:prstGeom prst="rect">
            <a:avLst/>
          </a:prstGeom>
          <a:solidFill>
            <a:srgbClr val="0092A5"/>
          </a:solidFill>
          <a:ln>
            <a:solidFill>
              <a:srgbClr val="0092A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62" name="矩形 61">
            <a:extLst>
              <a:ext uri="{FF2B5EF4-FFF2-40B4-BE49-F238E27FC236}">
                <a16:creationId xmlns:a16="http://schemas.microsoft.com/office/drawing/2014/main" id="{22CF31B3-777B-B6CB-C2A3-35F73FA30DF9}"/>
              </a:ext>
            </a:extLst>
          </p:cNvPr>
          <p:cNvSpPr/>
          <p:nvPr/>
        </p:nvSpPr>
        <p:spPr>
          <a:xfrm>
            <a:off x="9974844" y="2180679"/>
            <a:ext cx="1965342" cy="320672"/>
          </a:xfrm>
          <a:prstGeom prst="rect">
            <a:avLst/>
          </a:prstGeom>
          <a:solidFill>
            <a:srgbClr val="0092A5"/>
          </a:solidFill>
          <a:ln>
            <a:solidFill>
              <a:srgbClr val="0092A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63" name="矩形 62">
            <a:extLst>
              <a:ext uri="{FF2B5EF4-FFF2-40B4-BE49-F238E27FC236}">
                <a16:creationId xmlns:a16="http://schemas.microsoft.com/office/drawing/2014/main" id="{BC43F8CC-B938-5040-891A-337EEC545080}"/>
              </a:ext>
            </a:extLst>
          </p:cNvPr>
          <p:cNvSpPr/>
          <p:nvPr/>
        </p:nvSpPr>
        <p:spPr>
          <a:xfrm>
            <a:off x="9981466" y="3065196"/>
            <a:ext cx="1951718" cy="497028"/>
          </a:xfrm>
          <a:prstGeom prst="rect">
            <a:avLst/>
          </a:prstGeom>
          <a:solidFill>
            <a:srgbClr val="0092A5"/>
          </a:solidFill>
          <a:ln>
            <a:solidFill>
              <a:srgbClr val="0092A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64" name="矩形 63">
            <a:extLst>
              <a:ext uri="{FF2B5EF4-FFF2-40B4-BE49-F238E27FC236}">
                <a16:creationId xmlns:a16="http://schemas.microsoft.com/office/drawing/2014/main" id="{B014D496-203E-6819-D9A8-2F1E7C4B28BA}"/>
              </a:ext>
            </a:extLst>
          </p:cNvPr>
          <p:cNvSpPr/>
          <p:nvPr/>
        </p:nvSpPr>
        <p:spPr>
          <a:xfrm>
            <a:off x="9974850" y="1419368"/>
            <a:ext cx="1965341" cy="293063"/>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65" name="矩形 64">
            <a:extLst>
              <a:ext uri="{FF2B5EF4-FFF2-40B4-BE49-F238E27FC236}">
                <a16:creationId xmlns:a16="http://schemas.microsoft.com/office/drawing/2014/main" id="{34262B09-1464-D63D-BF5F-51B7D5ED0A76}"/>
              </a:ext>
            </a:extLst>
          </p:cNvPr>
          <p:cNvSpPr/>
          <p:nvPr/>
        </p:nvSpPr>
        <p:spPr>
          <a:xfrm>
            <a:off x="9983462" y="1779966"/>
            <a:ext cx="1956724" cy="327215"/>
          </a:xfrm>
          <a:prstGeom prst="rect">
            <a:avLst/>
          </a:prstGeom>
          <a:solidFill>
            <a:srgbClr val="00C3DC"/>
          </a:solidFill>
          <a:ln>
            <a:solidFill>
              <a:srgbClr val="00C3DC"/>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66" name="矩形 65">
            <a:extLst>
              <a:ext uri="{FF2B5EF4-FFF2-40B4-BE49-F238E27FC236}">
                <a16:creationId xmlns:a16="http://schemas.microsoft.com/office/drawing/2014/main" id="{A740F4EE-5835-36F5-3B9E-7A2C49D74601}"/>
              </a:ext>
            </a:extLst>
          </p:cNvPr>
          <p:cNvSpPr/>
          <p:nvPr/>
        </p:nvSpPr>
        <p:spPr>
          <a:xfrm>
            <a:off x="9983466" y="3659218"/>
            <a:ext cx="1943101" cy="500492"/>
          </a:xfrm>
          <a:prstGeom prst="rect">
            <a:avLst/>
          </a:prstGeom>
          <a:solidFill>
            <a:srgbClr val="00C3DC"/>
          </a:solidFill>
          <a:ln>
            <a:solidFill>
              <a:srgbClr val="00C3DC"/>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67" name="文本框 66">
            <a:extLst>
              <a:ext uri="{FF2B5EF4-FFF2-40B4-BE49-F238E27FC236}">
                <a16:creationId xmlns:a16="http://schemas.microsoft.com/office/drawing/2014/main" id="{5A1327B3-78A0-D22D-5860-B8BD503368E2}"/>
              </a:ext>
            </a:extLst>
          </p:cNvPr>
          <p:cNvSpPr txBox="1"/>
          <p:nvPr/>
        </p:nvSpPr>
        <p:spPr>
          <a:xfrm>
            <a:off x="10396535" y="921055"/>
            <a:ext cx="1225464" cy="339004"/>
          </a:xfrm>
          <a:prstGeom prst="rect">
            <a:avLst/>
          </a:prstGeom>
          <a:noFill/>
        </p:spPr>
        <p:txBody>
          <a:bodyPr wrap="square" rtlCol="0">
            <a:spAutoFit/>
          </a:bodyPr>
          <a:lstStyle/>
          <a:p>
            <a:r>
              <a:rPr lang="en-US" altLang="zh-CN" sz="1603" b="1" dirty="0">
                <a:solidFill>
                  <a:srgbClr val="002060"/>
                </a:solidFill>
                <a:latin typeface="Arial" panose="020B0604020202020204" pitchFamily="34" charset="0"/>
                <a:cs typeface="Arial" panose="020B0604020202020204" pitchFamily="34" charset="0"/>
              </a:rPr>
              <a:t>MEMORY</a:t>
            </a:r>
            <a:endParaRPr lang="zh-CN" altLang="en-US" sz="1603" b="1" dirty="0">
              <a:solidFill>
                <a:srgbClr val="002060"/>
              </a:solidFill>
              <a:latin typeface="Arial" panose="020B0604020202020204" pitchFamily="34" charset="0"/>
              <a:cs typeface="Arial" panose="020B0604020202020204" pitchFamily="34" charset="0"/>
            </a:endParaRPr>
          </a:p>
        </p:txBody>
      </p:sp>
      <p:sp>
        <p:nvSpPr>
          <p:cNvPr id="68" name="文本框 67">
            <a:extLst>
              <a:ext uri="{FF2B5EF4-FFF2-40B4-BE49-F238E27FC236}">
                <a16:creationId xmlns:a16="http://schemas.microsoft.com/office/drawing/2014/main" id="{87BF7AAF-9DB4-9D49-C7B6-65CAB92A69B8}"/>
              </a:ext>
            </a:extLst>
          </p:cNvPr>
          <p:cNvSpPr txBox="1"/>
          <p:nvPr/>
        </p:nvSpPr>
        <p:spPr>
          <a:xfrm>
            <a:off x="9946344" y="2625428"/>
            <a:ext cx="1943100"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A</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69" name="文本框 68">
            <a:extLst>
              <a:ext uri="{FF2B5EF4-FFF2-40B4-BE49-F238E27FC236}">
                <a16:creationId xmlns:a16="http://schemas.microsoft.com/office/drawing/2014/main" id="{8767635A-4A7E-667F-F6EA-AF0DEAE62879}"/>
              </a:ext>
            </a:extLst>
          </p:cNvPr>
          <p:cNvSpPr txBox="1"/>
          <p:nvPr/>
        </p:nvSpPr>
        <p:spPr>
          <a:xfrm>
            <a:off x="10140724" y="2212924"/>
            <a:ext cx="1537449"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B</a:t>
            </a:r>
            <a:endParaRPr lang="zh-CN" altLang="en-US" sz="1400" b="1" dirty="0">
              <a:solidFill>
                <a:schemeClr val="bg1"/>
              </a:solidFill>
              <a:latin typeface="Arial" panose="020B0604020202020204" pitchFamily="34" charset="0"/>
              <a:cs typeface="Arial" panose="020B0604020202020204" pitchFamily="34" charset="0"/>
            </a:endParaRPr>
          </a:p>
        </p:txBody>
      </p:sp>
      <p:grpSp>
        <p:nvGrpSpPr>
          <p:cNvPr id="70" name="组合 69">
            <a:extLst>
              <a:ext uri="{FF2B5EF4-FFF2-40B4-BE49-F238E27FC236}">
                <a16:creationId xmlns:a16="http://schemas.microsoft.com/office/drawing/2014/main" id="{63989BE6-6C45-95B1-4292-0F69E0BEB999}"/>
              </a:ext>
            </a:extLst>
          </p:cNvPr>
          <p:cNvGrpSpPr/>
          <p:nvPr/>
        </p:nvGrpSpPr>
        <p:grpSpPr>
          <a:xfrm>
            <a:off x="9966126" y="5446677"/>
            <a:ext cx="1974061" cy="523220"/>
            <a:chOff x="11059830" y="8357590"/>
            <a:chExt cx="1956603" cy="523219"/>
          </a:xfrm>
          <a:solidFill>
            <a:schemeClr val="accent4">
              <a:lumMod val="60000"/>
              <a:lumOff val="40000"/>
            </a:schemeClr>
          </a:solidFill>
        </p:grpSpPr>
        <p:sp>
          <p:nvSpPr>
            <p:cNvPr id="71" name="矩形 70">
              <a:extLst>
                <a:ext uri="{FF2B5EF4-FFF2-40B4-BE49-F238E27FC236}">
                  <a16:creationId xmlns:a16="http://schemas.microsoft.com/office/drawing/2014/main" id="{013472E2-08B7-D02B-6E73-838BBEFE1F8E}"/>
                </a:ext>
              </a:extLst>
            </p:cNvPr>
            <p:cNvSpPr/>
            <p:nvPr/>
          </p:nvSpPr>
          <p:spPr>
            <a:xfrm>
              <a:off x="11059830" y="8357590"/>
              <a:ext cx="1956603" cy="500492"/>
            </a:xfrm>
            <a:prstGeom prst="rect">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2853878C-97CC-F3D0-B3E3-8E2AEA535168}"/>
                </a:ext>
              </a:extLst>
            </p:cNvPr>
            <p:cNvSpPr txBox="1"/>
            <p:nvPr/>
          </p:nvSpPr>
          <p:spPr>
            <a:xfrm>
              <a:off x="11392732" y="8357590"/>
              <a:ext cx="1264257" cy="523219"/>
            </a:xfrm>
            <a:prstGeom prst="rect">
              <a:avLst/>
            </a:prstGeom>
            <a:noFill/>
            <a:ln>
              <a:noFill/>
            </a:ln>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code for</a:t>
              </a:r>
            </a:p>
            <a:p>
              <a:r>
                <a:rPr lang="en-US" altLang="zh-CN" sz="1400" dirty="0">
                  <a:solidFill>
                    <a:schemeClr val="bg1"/>
                  </a:solidFill>
                  <a:latin typeface="Arial" panose="020B0604020202020204" pitchFamily="34" charset="0"/>
                  <a:cs typeface="Arial" panose="020B0604020202020204" pitchFamily="34" charset="0"/>
                </a:rPr>
                <a:t>  system calls</a:t>
              </a:r>
              <a:endParaRPr lang="zh-CN" altLang="en-US" sz="1400" dirty="0">
                <a:solidFill>
                  <a:schemeClr val="bg1"/>
                </a:solidFill>
                <a:latin typeface="Arial" panose="020B0604020202020204" pitchFamily="34" charset="0"/>
                <a:cs typeface="Arial" panose="020B0604020202020204" pitchFamily="34" charset="0"/>
              </a:endParaRPr>
            </a:p>
          </p:txBody>
        </p:sp>
      </p:grpSp>
      <p:sp>
        <p:nvSpPr>
          <p:cNvPr id="73" name="文本框 72">
            <a:extLst>
              <a:ext uri="{FF2B5EF4-FFF2-40B4-BE49-F238E27FC236}">
                <a16:creationId xmlns:a16="http://schemas.microsoft.com/office/drawing/2014/main" id="{40FA7D25-2E63-82F1-6BFF-A86E640FA4A8}"/>
              </a:ext>
            </a:extLst>
          </p:cNvPr>
          <p:cNvSpPr txBox="1"/>
          <p:nvPr/>
        </p:nvSpPr>
        <p:spPr>
          <a:xfrm>
            <a:off x="10373080" y="3060772"/>
            <a:ext cx="1159881" cy="530915"/>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Stack for</a:t>
            </a:r>
          </a:p>
          <a:p>
            <a:r>
              <a:rPr lang="en-US" altLang="zh-CN" sz="1450" dirty="0">
                <a:solidFill>
                  <a:schemeClr val="bg1"/>
                </a:solidFill>
                <a:latin typeface="Arial" panose="020B0604020202020204" pitchFamily="34" charset="0"/>
                <a:cs typeface="Arial" panose="020B0604020202020204" pitchFamily="34" charset="0"/>
              </a:rPr>
              <a:t>    task  A</a:t>
            </a:r>
            <a:endParaRPr lang="zh-CN" altLang="en-US" sz="1450" dirty="0">
              <a:solidFill>
                <a:schemeClr val="bg1"/>
              </a:solidFill>
              <a:latin typeface="Arial" panose="020B0604020202020204" pitchFamily="34" charset="0"/>
              <a:cs typeface="Arial" panose="020B0604020202020204" pitchFamily="34" charset="0"/>
            </a:endParaRPr>
          </a:p>
        </p:txBody>
      </p:sp>
      <p:sp>
        <p:nvSpPr>
          <p:cNvPr id="74" name="文本框 73">
            <a:extLst>
              <a:ext uri="{FF2B5EF4-FFF2-40B4-BE49-F238E27FC236}">
                <a16:creationId xmlns:a16="http://schemas.microsoft.com/office/drawing/2014/main" id="{9C3408B3-970D-A853-A3C0-2A0D331DDCE9}"/>
              </a:ext>
            </a:extLst>
          </p:cNvPr>
          <p:cNvSpPr txBox="1"/>
          <p:nvPr/>
        </p:nvSpPr>
        <p:spPr>
          <a:xfrm>
            <a:off x="10388667" y="3628800"/>
            <a:ext cx="1159881" cy="530915"/>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Stack for</a:t>
            </a:r>
          </a:p>
          <a:p>
            <a:r>
              <a:rPr lang="en-US" altLang="zh-CN" sz="1450" dirty="0">
                <a:solidFill>
                  <a:schemeClr val="bg1"/>
                </a:solidFill>
                <a:latin typeface="Arial" panose="020B0604020202020204" pitchFamily="34" charset="0"/>
                <a:cs typeface="Arial" panose="020B0604020202020204" pitchFamily="34" charset="0"/>
              </a:rPr>
              <a:t>    task  B</a:t>
            </a:r>
            <a:endParaRPr lang="zh-CN" altLang="en-US" sz="1450" dirty="0">
              <a:solidFill>
                <a:schemeClr val="bg1"/>
              </a:solidFill>
              <a:latin typeface="Arial" panose="020B0604020202020204" pitchFamily="34" charset="0"/>
              <a:cs typeface="Arial" panose="020B0604020202020204" pitchFamily="34" charset="0"/>
            </a:endParaRPr>
          </a:p>
        </p:txBody>
      </p:sp>
      <p:grpSp>
        <p:nvGrpSpPr>
          <p:cNvPr id="75" name="组合 74">
            <a:extLst>
              <a:ext uri="{FF2B5EF4-FFF2-40B4-BE49-F238E27FC236}">
                <a16:creationId xmlns:a16="http://schemas.microsoft.com/office/drawing/2014/main" id="{DC42A3D7-EDE7-4185-82C7-6D0CC6FF5767}"/>
              </a:ext>
            </a:extLst>
          </p:cNvPr>
          <p:cNvGrpSpPr/>
          <p:nvPr/>
        </p:nvGrpSpPr>
        <p:grpSpPr>
          <a:xfrm>
            <a:off x="9967846" y="4849951"/>
            <a:ext cx="1965341" cy="523220"/>
            <a:chOff x="11258430" y="7070627"/>
            <a:chExt cx="1943100" cy="523219"/>
          </a:xfrm>
        </p:grpSpPr>
        <p:sp>
          <p:nvSpPr>
            <p:cNvPr id="76" name="矩形 75">
              <a:extLst>
                <a:ext uri="{FF2B5EF4-FFF2-40B4-BE49-F238E27FC236}">
                  <a16:creationId xmlns:a16="http://schemas.microsoft.com/office/drawing/2014/main" id="{ECCB6987-6DB9-9991-3CD9-CCB2C78F997E}"/>
                </a:ext>
              </a:extLst>
            </p:cNvPr>
            <p:cNvSpPr/>
            <p:nvPr/>
          </p:nvSpPr>
          <p:spPr>
            <a:xfrm>
              <a:off x="11258430" y="7070627"/>
              <a:ext cx="1943100" cy="500492"/>
            </a:xfrm>
            <a:prstGeom prst="rect">
              <a:avLst/>
            </a:prstGeom>
            <a:solidFill>
              <a:srgbClr val="765F97"/>
            </a:solidFill>
            <a:ln>
              <a:solidFill>
                <a:srgbClr val="765F9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77" name="文本框 76">
              <a:extLst>
                <a:ext uri="{FF2B5EF4-FFF2-40B4-BE49-F238E27FC236}">
                  <a16:creationId xmlns:a16="http://schemas.microsoft.com/office/drawing/2014/main" id="{FE0ECF4C-99C9-6393-31F2-6EA10491E9D5}"/>
                </a:ext>
              </a:extLst>
            </p:cNvPr>
            <p:cNvSpPr txBox="1"/>
            <p:nvPr/>
          </p:nvSpPr>
          <p:spPr>
            <a:xfrm>
              <a:off x="11621538" y="7070627"/>
              <a:ext cx="1159881" cy="523219"/>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code for</a:t>
              </a:r>
            </a:p>
            <a:p>
              <a:r>
                <a:rPr lang="en-US" altLang="zh-CN" sz="1400" dirty="0">
                  <a:solidFill>
                    <a:schemeClr val="bg1"/>
                  </a:solidFill>
                  <a:latin typeface="Arial" panose="020B0604020202020204" pitchFamily="34" charset="0"/>
                  <a:cs typeface="Arial" panose="020B0604020202020204" pitchFamily="34" charset="0"/>
                </a:rPr>
                <a:t>  OS kernel</a:t>
              </a:r>
              <a:endParaRPr lang="zh-CN" altLang="en-US" sz="1400" dirty="0">
                <a:solidFill>
                  <a:schemeClr val="bg1"/>
                </a:solidFill>
                <a:latin typeface="Arial" panose="020B0604020202020204" pitchFamily="34" charset="0"/>
                <a:cs typeface="Arial" panose="020B0604020202020204" pitchFamily="34" charset="0"/>
              </a:endParaRPr>
            </a:p>
          </p:txBody>
        </p:sp>
      </p:grpSp>
      <p:sp>
        <p:nvSpPr>
          <p:cNvPr id="78" name="文本框 77">
            <a:extLst>
              <a:ext uri="{FF2B5EF4-FFF2-40B4-BE49-F238E27FC236}">
                <a16:creationId xmlns:a16="http://schemas.microsoft.com/office/drawing/2014/main" id="{F382E4E6-0255-54AA-2E89-0492EB578BAE}"/>
              </a:ext>
            </a:extLst>
          </p:cNvPr>
          <p:cNvSpPr txBox="1"/>
          <p:nvPr/>
        </p:nvSpPr>
        <p:spPr>
          <a:xfrm>
            <a:off x="10011094" y="1805437"/>
            <a:ext cx="1814760"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C</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79" name="文本框 78">
            <a:extLst>
              <a:ext uri="{FF2B5EF4-FFF2-40B4-BE49-F238E27FC236}">
                <a16:creationId xmlns:a16="http://schemas.microsoft.com/office/drawing/2014/main" id="{50365AE8-4952-84AA-460E-BE07C8451BE8}"/>
              </a:ext>
            </a:extLst>
          </p:cNvPr>
          <p:cNvSpPr txBox="1"/>
          <p:nvPr/>
        </p:nvSpPr>
        <p:spPr>
          <a:xfrm>
            <a:off x="10028334" y="1411323"/>
            <a:ext cx="1834279"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N</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80" name="矩形 79">
            <a:extLst>
              <a:ext uri="{FF2B5EF4-FFF2-40B4-BE49-F238E27FC236}">
                <a16:creationId xmlns:a16="http://schemas.microsoft.com/office/drawing/2014/main" id="{9FDAA2F5-7AF2-B3FD-E29C-A6A473BBBA19}"/>
              </a:ext>
            </a:extLst>
          </p:cNvPr>
          <p:cNvSpPr/>
          <p:nvPr/>
        </p:nvSpPr>
        <p:spPr>
          <a:xfrm>
            <a:off x="9974850" y="4262245"/>
            <a:ext cx="1958339" cy="500492"/>
          </a:xfrm>
          <a:prstGeom prst="rect">
            <a:avLst/>
          </a:prstGeom>
          <a:solidFill>
            <a:srgbClr val="765F97"/>
          </a:solidFill>
          <a:ln>
            <a:solidFill>
              <a:srgbClr val="765F9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41BE1024-0214-7440-8751-8C3915F7C396}"/>
              </a:ext>
            </a:extLst>
          </p:cNvPr>
          <p:cNvSpPr txBox="1"/>
          <p:nvPr/>
        </p:nvSpPr>
        <p:spPr>
          <a:xfrm>
            <a:off x="10348386" y="4269784"/>
            <a:ext cx="1159881" cy="523220"/>
          </a:xfrm>
          <a:prstGeom prst="rect">
            <a:avLst/>
          </a:prstGeom>
          <a:noFill/>
          <a:ln>
            <a:noFill/>
          </a:ln>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data for</a:t>
            </a:r>
          </a:p>
          <a:p>
            <a:r>
              <a:rPr lang="en-US" altLang="zh-CN" sz="1400" dirty="0">
                <a:solidFill>
                  <a:schemeClr val="bg1"/>
                </a:solidFill>
                <a:latin typeface="Arial" panose="020B0604020202020204" pitchFamily="34" charset="0"/>
                <a:cs typeface="Arial" panose="020B0604020202020204" pitchFamily="34" charset="0"/>
              </a:rPr>
              <a:t>  OS kernel</a:t>
            </a:r>
            <a:endParaRPr lang="zh-CN" altLang="en-US" sz="1400" dirty="0">
              <a:solidFill>
                <a:schemeClr val="bg1"/>
              </a:solidFill>
              <a:latin typeface="Arial" panose="020B0604020202020204" pitchFamily="34" charset="0"/>
              <a:cs typeface="Arial" panose="020B0604020202020204" pitchFamily="34" charset="0"/>
            </a:endParaRPr>
          </a:p>
        </p:txBody>
      </p:sp>
      <p:sp>
        <p:nvSpPr>
          <p:cNvPr id="82" name="矩形 81">
            <a:extLst>
              <a:ext uri="{FF2B5EF4-FFF2-40B4-BE49-F238E27FC236}">
                <a16:creationId xmlns:a16="http://schemas.microsoft.com/office/drawing/2014/main" id="{FB5980E4-06B2-A267-2B52-FEA9CA4542D6}"/>
              </a:ext>
            </a:extLst>
          </p:cNvPr>
          <p:cNvSpPr/>
          <p:nvPr/>
        </p:nvSpPr>
        <p:spPr>
          <a:xfrm>
            <a:off x="9974850" y="6009025"/>
            <a:ext cx="1965341" cy="500492"/>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dirty="0">
              <a:latin typeface="Arial" panose="020B0604020202020204" pitchFamily="34" charset="0"/>
              <a:cs typeface="Arial" panose="020B0604020202020204" pitchFamily="34" charset="0"/>
            </a:endParaRPr>
          </a:p>
        </p:txBody>
      </p:sp>
      <p:sp>
        <p:nvSpPr>
          <p:cNvPr id="83" name="文本框 82">
            <a:extLst>
              <a:ext uri="{FF2B5EF4-FFF2-40B4-BE49-F238E27FC236}">
                <a16:creationId xmlns:a16="http://schemas.microsoft.com/office/drawing/2014/main" id="{345672B1-0B9A-A7BA-2955-447B0A3FE11D}"/>
              </a:ext>
            </a:extLst>
          </p:cNvPr>
          <p:cNvSpPr txBox="1"/>
          <p:nvPr/>
        </p:nvSpPr>
        <p:spPr>
          <a:xfrm>
            <a:off x="10355081" y="6024741"/>
            <a:ext cx="1264257" cy="523220"/>
          </a:xfrm>
          <a:prstGeom prst="rect">
            <a:avLst/>
          </a:prstGeom>
          <a:noFill/>
          <a:ln>
            <a:noFill/>
          </a:ln>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code for</a:t>
            </a:r>
          </a:p>
          <a:p>
            <a:pPr algn="ctr"/>
            <a:r>
              <a:rPr lang="en-US" altLang="zh-CN" sz="1400" dirty="0">
                <a:solidFill>
                  <a:schemeClr val="bg1"/>
                </a:solidFill>
                <a:latin typeface="Arial" panose="020B0604020202020204" pitchFamily="34" charset="0"/>
                <a:cs typeface="Arial" panose="020B0604020202020204" pitchFamily="34" charset="0"/>
              </a:rPr>
              <a:t>Tasks</a:t>
            </a:r>
            <a:endParaRPr lang="zh-CN" altLang="en-US" sz="1400" dirty="0">
              <a:solidFill>
                <a:schemeClr val="bg1"/>
              </a:solidFill>
              <a:latin typeface="Arial" panose="020B0604020202020204" pitchFamily="34" charset="0"/>
              <a:cs typeface="Arial" panose="020B0604020202020204" pitchFamily="34" charset="0"/>
            </a:endParaRPr>
          </a:p>
        </p:txBody>
      </p:sp>
      <p:sp>
        <p:nvSpPr>
          <p:cNvPr id="88" name="右大括号 87">
            <a:extLst>
              <a:ext uri="{FF2B5EF4-FFF2-40B4-BE49-F238E27FC236}">
                <a16:creationId xmlns:a16="http://schemas.microsoft.com/office/drawing/2014/main" id="{96CB3BA1-5563-6CCD-C08E-E91C8E80598A}"/>
              </a:ext>
            </a:extLst>
          </p:cNvPr>
          <p:cNvSpPr/>
          <p:nvPr/>
        </p:nvSpPr>
        <p:spPr>
          <a:xfrm flipH="1">
            <a:off x="9613085" y="1492052"/>
            <a:ext cx="354763" cy="1362650"/>
          </a:xfrm>
          <a:prstGeom prst="rightBrace">
            <a:avLst/>
          </a:prstGeom>
          <a:noFill/>
          <a:ln w="25400" cap="flat">
            <a:solidFill>
              <a:schemeClr val="tx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415" latinLnBrk="1"/>
            <a:endParaRPr lang="zh-CN" altLang="en-US" sz="1800">
              <a:solidFill>
                <a:srgbClr val="000000"/>
              </a:solidFill>
            </a:endParaRPr>
          </a:p>
        </p:txBody>
      </p:sp>
      <p:cxnSp>
        <p:nvCxnSpPr>
          <p:cNvPr id="102" name="连接符: 肘形 101">
            <a:extLst>
              <a:ext uri="{FF2B5EF4-FFF2-40B4-BE49-F238E27FC236}">
                <a16:creationId xmlns:a16="http://schemas.microsoft.com/office/drawing/2014/main" id="{7E7C343C-62AC-CD9D-822B-E0A7BFE7876B}"/>
              </a:ext>
            </a:extLst>
          </p:cNvPr>
          <p:cNvCxnSpPr>
            <a:stCxn id="19" idx="2"/>
            <a:endCxn id="12" idx="1"/>
          </p:cNvCxnSpPr>
          <p:nvPr/>
        </p:nvCxnSpPr>
        <p:spPr>
          <a:xfrm rot="16200000" flipH="1">
            <a:off x="7514847" y="5517301"/>
            <a:ext cx="637453" cy="1091190"/>
          </a:xfrm>
          <a:prstGeom prst="bentConnector2">
            <a:avLst/>
          </a:prstGeom>
          <a:ln w="57150">
            <a:solidFill>
              <a:srgbClr val="765F97"/>
            </a:solidFill>
            <a:tailEnd type="triangle"/>
          </a:ln>
        </p:spPr>
        <p:style>
          <a:lnRef idx="1">
            <a:schemeClr val="accent4"/>
          </a:lnRef>
          <a:fillRef idx="0">
            <a:schemeClr val="accent4"/>
          </a:fillRef>
          <a:effectRef idx="0">
            <a:schemeClr val="accent4"/>
          </a:effectRef>
          <a:fontRef idx="minor">
            <a:schemeClr val="tx1"/>
          </a:fontRef>
        </p:style>
      </p:cxnSp>
      <p:sp>
        <p:nvSpPr>
          <p:cNvPr id="114" name="左大括号 113">
            <a:extLst>
              <a:ext uri="{FF2B5EF4-FFF2-40B4-BE49-F238E27FC236}">
                <a16:creationId xmlns:a16="http://schemas.microsoft.com/office/drawing/2014/main" id="{62EE42C0-5EB1-B845-2E02-F71E600F59AE}"/>
              </a:ext>
            </a:extLst>
          </p:cNvPr>
          <p:cNvSpPr/>
          <p:nvPr/>
        </p:nvSpPr>
        <p:spPr>
          <a:xfrm>
            <a:off x="9545848" y="4894558"/>
            <a:ext cx="383180" cy="434009"/>
          </a:xfrm>
          <a:prstGeom prst="leftBrace">
            <a:avLst/>
          </a:prstGeom>
          <a:ln w="28575">
            <a:solidFill>
              <a:srgbClr val="765F97"/>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sz="1603"/>
          </a:p>
        </p:txBody>
      </p:sp>
      <p:sp>
        <p:nvSpPr>
          <p:cNvPr id="115" name="左大括号 114">
            <a:extLst>
              <a:ext uri="{FF2B5EF4-FFF2-40B4-BE49-F238E27FC236}">
                <a16:creationId xmlns:a16="http://schemas.microsoft.com/office/drawing/2014/main" id="{1F88FF2D-6BCB-5899-58E9-2CAA580E36A0}"/>
              </a:ext>
            </a:extLst>
          </p:cNvPr>
          <p:cNvSpPr/>
          <p:nvPr/>
        </p:nvSpPr>
        <p:spPr>
          <a:xfrm>
            <a:off x="9610925" y="3701268"/>
            <a:ext cx="318107" cy="434009"/>
          </a:xfrm>
          <a:prstGeom prst="leftBrace">
            <a:avLst/>
          </a:prstGeom>
          <a:noFill/>
          <a:ln w="28575">
            <a:solidFill>
              <a:srgbClr val="00C3DC"/>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sz="1603"/>
          </a:p>
        </p:txBody>
      </p:sp>
      <p:sp>
        <p:nvSpPr>
          <p:cNvPr id="117" name="左大括号 116">
            <a:extLst>
              <a:ext uri="{FF2B5EF4-FFF2-40B4-BE49-F238E27FC236}">
                <a16:creationId xmlns:a16="http://schemas.microsoft.com/office/drawing/2014/main" id="{BBBC69CF-E2A2-0196-D2EC-B786EB741EAE}"/>
              </a:ext>
            </a:extLst>
          </p:cNvPr>
          <p:cNvSpPr/>
          <p:nvPr/>
        </p:nvSpPr>
        <p:spPr>
          <a:xfrm>
            <a:off x="9596084" y="3115857"/>
            <a:ext cx="341847" cy="434009"/>
          </a:xfrm>
          <a:prstGeom prst="leftBrace">
            <a:avLst/>
          </a:prstGeom>
          <a:ln w="28575">
            <a:solidFill>
              <a:srgbClr val="0092A5"/>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sz="1603"/>
          </a:p>
        </p:txBody>
      </p:sp>
      <p:sp>
        <p:nvSpPr>
          <p:cNvPr id="118" name="左大括号 117">
            <a:extLst>
              <a:ext uri="{FF2B5EF4-FFF2-40B4-BE49-F238E27FC236}">
                <a16:creationId xmlns:a16="http://schemas.microsoft.com/office/drawing/2014/main" id="{E49B0707-4792-43F1-B3EF-379956575931}"/>
              </a:ext>
            </a:extLst>
          </p:cNvPr>
          <p:cNvSpPr/>
          <p:nvPr/>
        </p:nvSpPr>
        <p:spPr>
          <a:xfrm>
            <a:off x="9554747" y="5489632"/>
            <a:ext cx="383180" cy="891997"/>
          </a:xfrm>
          <a:prstGeom prst="leftBrace">
            <a:avLst/>
          </a:prstGeom>
          <a:ln w="28575">
            <a:solidFill>
              <a:srgbClr val="C97BBC"/>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sz="1603"/>
          </a:p>
        </p:txBody>
      </p:sp>
      <p:sp>
        <p:nvSpPr>
          <p:cNvPr id="120" name="左大括号 119">
            <a:extLst>
              <a:ext uri="{FF2B5EF4-FFF2-40B4-BE49-F238E27FC236}">
                <a16:creationId xmlns:a16="http://schemas.microsoft.com/office/drawing/2014/main" id="{C16C5DE7-5E4E-5268-983F-30EBB556DAEC}"/>
              </a:ext>
            </a:extLst>
          </p:cNvPr>
          <p:cNvSpPr/>
          <p:nvPr/>
        </p:nvSpPr>
        <p:spPr>
          <a:xfrm>
            <a:off x="9549628" y="4291070"/>
            <a:ext cx="383180" cy="434009"/>
          </a:xfrm>
          <a:prstGeom prst="leftBrace">
            <a:avLst/>
          </a:prstGeom>
          <a:ln w="28575">
            <a:solidFill>
              <a:srgbClr val="765F97"/>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sz="1603"/>
          </a:p>
        </p:txBody>
      </p:sp>
      <p:cxnSp>
        <p:nvCxnSpPr>
          <p:cNvPr id="128" name="连接符: 肘形 127">
            <a:extLst>
              <a:ext uri="{FF2B5EF4-FFF2-40B4-BE49-F238E27FC236}">
                <a16:creationId xmlns:a16="http://schemas.microsoft.com/office/drawing/2014/main" id="{F2C37D37-2826-4536-2430-9C255CBE3FF2}"/>
              </a:ext>
            </a:extLst>
          </p:cNvPr>
          <p:cNvCxnSpPr>
            <a:cxnSpLocks/>
            <a:stCxn id="13" idx="3"/>
            <a:endCxn id="9" idx="1"/>
          </p:cNvCxnSpPr>
          <p:nvPr/>
        </p:nvCxnSpPr>
        <p:spPr>
          <a:xfrm>
            <a:off x="8362941" y="4159712"/>
            <a:ext cx="603743" cy="1754096"/>
          </a:xfrm>
          <a:prstGeom prst="bentConnector3">
            <a:avLst>
              <a:gd name="adj1" fmla="val 33846"/>
            </a:avLst>
          </a:prstGeom>
          <a:ln w="57150">
            <a:solidFill>
              <a:schemeClr val="tx1">
                <a:lumMod val="50000"/>
                <a:lumOff val="50000"/>
              </a:schemeClr>
            </a:solidFill>
            <a:tailEnd type="triangle"/>
          </a:ln>
        </p:spPr>
        <p:style>
          <a:lnRef idx="1">
            <a:schemeClr val="accent4"/>
          </a:lnRef>
          <a:fillRef idx="0">
            <a:schemeClr val="accent4"/>
          </a:fillRef>
          <a:effectRef idx="0">
            <a:schemeClr val="accent4"/>
          </a:effectRef>
          <a:fontRef idx="minor">
            <a:schemeClr val="tx1"/>
          </a:fontRef>
        </p:style>
      </p:cxnSp>
      <p:pic>
        <p:nvPicPr>
          <p:cNvPr id="131" name="图片 130">
            <a:extLst>
              <a:ext uri="{FF2B5EF4-FFF2-40B4-BE49-F238E27FC236}">
                <a16:creationId xmlns:a16="http://schemas.microsoft.com/office/drawing/2014/main" id="{AF4D7CBA-8A73-8E44-F318-F3C41518F8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6681" y="4818196"/>
            <a:ext cx="584799" cy="629783"/>
          </a:xfrm>
          <a:prstGeom prst="rect">
            <a:avLst/>
          </a:prstGeom>
        </p:spPr>
      </p:pic>
      <p:pic>
        <p:nvPicPr>
          <p:cNvPr id="9" name="图片 8">
            <a:extLst>
              <a:ext uri="{FF2B5EF4-FFF2-40B4-BE49-F238E27FC236}">
                <a16:creationId xmlns:a16="http://schemas.microsoft.com/office/drawing/2014/main" id="{290FE975-7C66-3868-CA76-16295FAC82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6681" y="5598920"/>
            <a:ext cx="584799" cy="629783"/>
          </a:xfrm>
          <a:prstGeom prst="rect">
            <a:avLst/>
          </a:prstGeom>
        </p:spPr>
      </p:pic>
      <p:pic>
        <p:nvPicPr>
          <p:cNvPr id="141" name="图片 140">
            <a:extLst>
              <a:ext uri="{FF2B5EF4-FFF2-40B4-BE49-F238E27FC236}">
                <a16:creationId xmlns:a16="http://schemas.microsoft.com/office/drawing/2014/main" id="{7730E4C5-8DCF-206B-2346-5C3A818631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6681" y="4194656"/>
            <a:ext cx="584799" cy="629783"/>
          </a:xfrm>
          <a:prstGeom prst="rect">
            <a:avLst/>
          </a:prstGeom>
        </p:spPr>
      </p:pic>
      <p:pic>
        <p:nvPicPr>
          <p:cNvPr id="142" name="图片 141">
            <a:extLst>
              <a:ext uri="{FF2B5EF4-FFF2-40B4-BE49-F238E27FC236}">
                <a16:creationId xmlns:a16="http://schemas.microsoft.com/office/drawing/2014/main" id="{8D8FC278-3A15-1A17-6D77-1D37E41EFB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6681" y="2907367"/>
            <a:ext cx="584799" cy="629783"/>
          </a:xfrm>
          <a:prstGeom prst="rect">
            <a:avLst/>
          </a:prstGeom>
        </p:spPr>
      </p:pic>
      <p:pic>
        <p:nvPicPr>
          <p:cNvPr id="143" name="图片 142">
            <a:extLst>
              <a:ext uri="{FF2B5EF4-FFF2-40B4-BE49-F238E27FC236}">
                <a16:creationId xmlns:a16="http://schemas.microsoft.com/office/drawing/2014/main" id="{84F2A2C9-A7A8-CA34-0F87-95EC25FF95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79038" y="1830634"/>
            <a:ext cx="584799" cy="629783"/>
          </a:xfrm>
          <a:prstGeom prst="rect">
            <a:avLst/>
          </a:prstGeom>
        </p:spPr>
      </p:pic>
      <p:pic>
        <p:nvPicPr>
          <p:cNvPr id="144" name="图片 143">
            <a:extLst>
              <a:ext uri="{FF2B5EF4-FFF2-40B4-BE49-F238E27FC236}">
                <a16:creationId xmlns:a16="http://schemas.microsoft.com/office/drawing/2014/main" id="{2A59B461-3569-9D11-AA3B-9A43D05877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6681" y="3534770"/>
            <a:ext cx="584799" cy="629783"/>
          </a:xfrm>
          <a:prstGeom prst="rect">
            <a:avLst/>
          </a:prstGeom>
        </p:spPr>
      </p:pic>
      <p:sp>
        <p:nvSpPr>
          <p:cNvPr id="93" name="文本框 92">
            <a:extLst>
              <a:ext uri="{FF2B5EF4-FFF2-40B4-BE49-F238E27FC236}">
                <a16:creationId xmlns:a16="http://schemas.microsoft.com/office/drawing/2014/main" id="{83A3DDAA-F9C2-97CE-2971-917D23725A43}"/>
              </a:ext>
            </a:extLst>
          </p:cNvPr>
          <p:cNvSpPr txBox="1"/>
          <p:nvPr/>
        </p:nvSpPr>
        <p:spPr>
          <a:xfrm>
            <a:off x="9089927" y="4262537"/>
            <a:ext cx="627104"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#2  </a:t>
            </a:r>
            <a:endParaRPr lang="zh-CN" altLang="en-US" sz="2400" dirty="0">
              <a:solidFill>
                <a:schemeClr val="bg1"/>
              </a:solidFill>
            </a:endParaRPr>
          </a:p>
        </p:txBody>
      </p:sp>
      <p:sp>
        <p:nvSpPr>
          <p:cNvPr id="94" name="文本框 93">
            <a:extLst>
              <a:ext uri="{FF2B5EF4-FFF2-40B4-BE49-F238E27FC236}">
                <a16:creationId xmlns:a16="http://schemas.microsoft.com/office/drawing/2014/main" id="{BFEC1D38-A011-F92D-E811-ECB7FF0820F3}"/>
              </a:ext>
            </a:extLst>
          </p:cNvPr>
          <p:cNvSpPr txBox="1"/>
          <p:nvPr/>
        </p:nvSpPr>
        <p:spPr>
          <a:xfrm>
            <a:off x="9073535" y="3001562"/>
            <a:ext cx="627104"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#4 </a:t>
            </a:r>
            <a:endParaRPr lang="zh-CN" altLang="en-US" sz="2400" dirty="0">
              <a:solidFill>
                <a:schemeClr val="bg1"/>
              </a:solidFill>
            </a:endParaRPr>
          </a:p>
        </p:txBody>
      </p:sp>
      <p:sp>
        <p:nvSpPr>
          <p:cNvPr id="95" name="文本框 94">
            <a:extLst>
              <a:ext uri="{FF2B5EF4-FFF2-40B4-BE49-F238E27FC236}">
                <a16:creationId xmlns:a16="http://schemas.microsoft.com/office/drawing/2014/main" id="{69DA0ABB-7C1E-C3C0-D72C-DBFDD05CA741}"/>
              </a:ext>
            </a:extLst>
          </p:cNvPr>
          <p:cNvSpPr txBox="1"/>
          <p:nvPr/>
        </p:nvSpPr>
        <p:spPr>
          <a:xfrm>
            <a:off x="9085955" y="3648426"/>
            <a:ext cx="627104"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#4  </a:t>
            </a:r>
            <a:endParaRPr lang="zh-CN" altLang="en-US" sz="2400" dirty="0">
              <a:solidFill>
                <a:schemeClr val="bg1"/>
              </a:solidFill>
            </a:endParaRPr>
          </a:p>
        </p:txBody>
      </p:sp>
      <p:sp>
        <p:nvSpPr>
          <p:cNvPr id="89" name="文本框 88">
            <a:extLst>
              <a:ext uri="{FF2B5EF4-FFF2-40B4-BE49-F238E27FC236}">
                <a16:creationId xmlns:a16="http://schemas.microsoft.com/office/drawing/2014/main" id="{59467D7F-839A-41D1-ECA7-5686EAEC04DD}"/>
              </a:ext>
            </a:extLst>
          </p:cNvPr>
          <p:cNvSpPr txBox="1"/>
          <p:nvPr/>
        </p:nvSpPr>
        <p:spPr>
          <a:xfrm>
            <a:off x="9100865" y="5692206"/>
            <a:ext cx="428969"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#0  </a:t>
            </a:r>
            <a:endParaRPr lang="zh-CN" altLang="en-US" sz="2400" dirty="0">
              <a:solidFill>
                <a:schemeClr val="bg1"/>
              </a:solidFill>
            </a:endParaRPr>
          </a:p>
        </p:txBody>
      </p:sp>
      <p:cxnSp>
        <p:nvCxnSpPr>
          <p:cNvPr id="132" name="连接符: 肘形 131">
            <a:extLst>
              <a:ext uri="{FF2B5EF4-FFF2-40B4-BE49-F238E27FC236}">
                <a16:creationId xmlns:a16="http://schemas.microsoft.com/office/drawing/2014/main" id="{48515E3A-3036-B6F4-B4AE-ECA9D5653FF9}"/>
              </a:ext>
            </a:extLst>
          </p:cNvPr>
          <p:cNvCxnSpPr>
            <a:cxnSpLocks/>
            <a:stCxn id="13" idx="3"/>
            <a:endCxn id="131" idx="1"/>
          </p:cNvCxnSpPr>
          <p:nvPr/>
        </p:nvCxnSpPr>
        <p:spPr>
          <a:xfrm>
            <a:off x="8362941" y="4159715"/>
            <a:ext cx="603743" cy="973373"/>
          </a:xfrm>
          <a:prstGeom prst="bentConnector3">
            <a:avLst>
              <a:gd name="adj1" fmla="val 35864"/>
            </a:avLst>
          </a:prstGeom>
          <a:ln w="57150">
            <a:solidFill>
              <a:schemeClr val="tx1">
                <a:lumMod val="50000"/>
                <a:lumOff val="50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91" name="文本框 90">
            <a:extLst>
              <a:ext uri="{FF2B5EF4-FFF2-40B4-BE49-F238E27FC236}">
                <a16:creationId xmlns:a16="http://schemas.microsoft.com/office/drawing/2014/main" id="{5B4CF0A5-E11E-9091-4A93-D03DE7AB9FE4}"/>
              </a:ext>
            </a:extLst>
          </p:cNvPr>
          <p:cNvSpPr txBox="1"/>
          <p:nvPr/>
        </p:nvSpPr>
        <p:spPr>
          <a:xfrm>
            <a:off x="9052307" y="1901839"/>
            <a:ext cx="627104"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#3  </a:t>
            </a:r>
            <a:endParaRPr lang="zh-CN" altLang="en-US" sz="2400" dirty="0">
              <a:solidFill>
                <a:schemeClr val="bg1"/>
              </a:solidFill>
            </a:endParaRPr>
          </a:p>
        </p:txBody>
      </p:sp>
      <p:sp>
        <p:nvSpPr>
          <p:cNvPr id="90" name="文本框 89">
            <a:extLst>
              <a:ext uri="{FF2B5EF4-FFF2-40B4-BE49-F238E27FC236}">
                <a16:creationId xmlns:a16="http://schemas.microsoft.com/office/drawing/2014/main" id="{492893F4-8A60-F699-0F22-3BD7DC366EE9}"/>
              </a:ext>
            </a:extLst>
          </p:cNvPr>
          <p:cNvSpPr txBox="1"/>
          <p:nvPr/>
        </p:nvSpPr>
        <p:spPr>
          <a:xfrm>
            <a:off x="9081042" y="4901242"/>
            <a:ext cx="442360"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#1  </a:t>
            </a:r>
            <a:endParaRPr lang="zh-CN" altLang="en-US" sz="2400" dirty="0">
              <a:solidFill>
                <a:schemeClr val="bg1"/>
              </a:solidFill>
            </a:endParaRPr>
          </a:p>
        </p:txBody>
      </p:sp>
      <p:sp>
        <p:nvSpPr>
          <p:cNvPr id="212" name="文本框 211">
            <a:extLst>
              <a:ext uri="{FF2B5EF4-FFF2-40B4-BE49-F238E27FC236}">
                <a16:creationId xmlns:a16="http://schemas.microsoft.com/office/drawing/2014/main" id="{16A921AA-AF09-51E9-1700-5A40EE93034E}"/>
              </a:ext>
            </a:extLst>
          </p:cNvPr>
          <p:cNvSpPr txBox="1"/>
          <p:nvPr/>
        </p:nvSpPr>
        <p:spPr>
          <a:xfrm>
            <a:off x="7400595" y="3960887"/>
            <a:ext cx="1076907"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1100" b="1" dirty="0">
                <a:solidFill>
                  <a:schemeClr val="bg1"/>
                </a:solidFill>
                <a:latin typeface="Arial" panose="020B0604020202020204" pitchFamily="34" charset="0"/>
                <a:cs typeface="Arial" panose="020B0604020202020204" pitchFamily="34" charset="0"/>
              </a:rPr>
              <a:t>unprivileged</a:t>
            </a:r>
            <a:endParaRPr lang="zh-CN" altLang="en-US" sz="1100" dirty="0"/>
          </a:p>
        </p:txBody>
      </p:sp>
      <p:sp>
        <p:nvSpPr>
          <p:cNvPr id="350" name="文本框 349">
            <a:extLst>
              <a:ext uri="{FF2B5EF4-FFF2-40B4-BE49-F238E27FC236}">
                <a16:creationId xmlns:a16="http://schemas.microsoft.com/office/drawing/2014/main" id="{DC6B9825-C097-857D-C564-CB952FD9AFD6}"/>
              </a:ext>
            </a:extLst>
          </p:cNvPr>
          <p:cNvSpPr txBox="1"/>
          <p:nvPr/>
        </p:nvSpPr>
        <p:spPr>
          <a:xfrm>
            <a:off x="7432756" y="4557523"/>
            <a:ext cx="1137840"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1100" b="1" dirty="0">
                <a:solidFill>
                  <a:schemeClr val="bg1"/>
                </a:solidFill>
                <a:latin typeface="Arial" panose="020B0604020202020204" pitchFamily="34" charset="0"/>
                <a:cs typeface="Arial" panose="020B0604020202020204" pitchFamily="34" charset="0"/>
              </a:rPr>
              <a:t>unprivileged</a:t>
            </a:r>
            <a:endParaRPr lang="zh-CN" altLang="en-US" sz="1100" dirty="0"/>
          </a:p>
        </p:txBody>
      </p:sp>
      <p:sp>
        <p:nvSpPr>
          <p:cNvPr id="10" name="文本框 9">
            <a:extLst>
              <a:ext uri="{FF2B5EF4-FFF2-40B4-BE49-F238E27FC236}">
                <a16:creationId xmlns:a16="http://schemas.microsoft.com/office/drawing/2014/main" id="{3CB9FA08-4A0D-1BEC-16AC-A1EDAA5BDA23}"/>
              </a:ext>
            </a:extLst>
          </p:cNvPr>
          <p:cNvSpPr txBox="1"/>
          <p:nvPr/>
        </p:nvSpPr>
        <p:spPr>
          <a:xfrm>
            <a:off x="454009" y="1233576"/>
            <a:ext cx="5805679" cy="38779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5" indent="-342905" hangingPunct="1">
              <a:spcBef>
                <a:spcPts val="600"/>
              </a:spcBef>
              <a:spcAft>
                <a:spcPts val="600"/>
              </a:spcAft>
              <a:buFont typeface="Wingdings" panose="05000000000000000000" pitchFamily="2" charset="2"/>
              <a:buChar char="l"/>
              <a:defRPr/>
            </a:pPr>
            <a:r>
              <a:rPr lang="en-US" altLang="zh-CN" sz="2400" b="1" dirty="0">
                <a:solidFill>
                  <a:srgbClr val="243746"/>
                </a:solidFill>
                <a:latin typeface="Arial" panose="020B0604020202020204" pitchFamily="34" charset="0"/>
                <a:sym typeface="Helvetica Neue"/>
              </a:rPr>
              <a:t>Code Integrity Protection (CIP): </a:t>
            </a:r>
            <a:r>
              <a:rPr lang="en-US" altLang="zh-CN" sz="2400" dirty="0">
                <a:solidFill>
                  <a:srgbClr val="243746"/>
                </a:solidFill>
                <a:latin typeface="Arial" panose="020B0604020202020204" pitchFamily="34" charset="0"/>
                <a:sym typeface="Helvetica Neue"/>
              </a:rPr>
              <a:t>All code regions including</a:t>
            </a:r>
            <a:r>
              <a:rPr lang="zh-CN" altLang="en-US" sz="2400" dirty="0">
                <a:solidFill>
                  <a:srgbClr val="243746"/>
                </a:solidFill>
                <a:latin typeface="Arial" panose="020B0604020202020204" pitchFamily="34" charset="0"/>
                <a:sym typeface="Helvetica Neue"/>
              </a:rPr>
              <a:t> </a:t>
            </a:r>
            <a:r>
              <a:rPr lang="en-US" altLang="zh-CN" sz="2400" dirty="0">
                <a:solidFill>
                  <a:srgbClr val="243746"/>
                </a:solidFill>
                <a:latin typeface="Arial" panose="020B0604020202020204" pitchFamily="34" charset="0"/>
                <a:sym typeface="Helvetica Neue"/>
              </a:rPr>
              <a:t>tasks,</a:t>
            </a:r>
            <a:r>
              <a:rPr lang="zh-CN" altLang="en-US" sz="2400" dirty="0">
                <a:solidFill>
                  <a:srgbClr val="243746"/>
                </a:solidFill>
                <a:latin typeface="Arial" panose="020B0604020202020204" pitchFamily="34" charset="0"/>
                <a:sym typeface="Helvetica Neue"/>
              </a:rPr>
              <a:t> </a:t>
            </a:r>
            <a:r>
              <a:rPr lang="en-US" altLang="zh-CN" sz="2400" dirty="0">
                <a:solidFill>
                  <a:srgbClr val="243746"/>
                </a:solidFill>
                <a:latin typeface="Arial" panose="020B0604020202020204" pitchFamily="34" charset="0"/>
                <a:sym typeface="Helvetica Neue"/>
              </a:rPr>
              <a:t>system</a:t>
            </a:r>
            <a:r>
              <a:rPr lang="zh-CN" altLang="en-US" sz="2400" dirty="0">
                <a:solidFill>
                  <a:srgbClr val="243746"/>
                </a:solidFill>
                <a:latin typeface="Arial" panose="020B0604020202020204" pitchFamily="34" charset="0"/>
                <a:sym typeface="Helvetica Neue"/>
              </a:rPr>
              <a:t> </a:t>
            </a:r>
            <a:r>
              <a:rPr lang="en-US" altLang="zh-CN" sz="2400" dirty="0">
                <a:solidFill>
                  <a:srgbClr val="243746"/>
                </a:solidFill>
                <a:latin typeface="Arial" panose="020B0604020202020204" pitchFamily="34" charset="0"/>
                <a:sym typeface="Helvetica Neue"/>
              </a:rPr>
              <a:t>calls</a:t>
            </a:r>
            <a:r>
              <a:rPr lang="zh-CN" altLang="en-US" sz="2400" dirty="0">
                <a:solidFill>
                  <a:srgbClr val="243746"/>
                </a:solidFill>
                <a:latin typeface="Arial" panose="020B0604020202020204" pitchFamily="34" charset="0"/>
                <a:sym typeface="Helvetica Neue"/>
              </a:rPr>
              <a:t> </a:t>
            </a:r>
            <a:r>
              <a:rPr lang="en-US" altLang="zh-CN" sz="2400" dirty="0">
                <a:solidFill>
                  <a:srgbClr val="243746"/>
                </a:solidFill>
                <a:latin typeface="Arial" panose="020B0604020202020204" pitchFamily="34" charset="0"/>
                <a:sym typeface="Helvetica Neue"/>
              </a:rPr>
              <a:t>and</a:t>
            </a:r>
            <a:r>
              <a:rPr lang="zh-CN" altLang="en-US" sz="2400" dirty="0">
                <a:solidFill>
                  <a:srgbClr val="243746"/>
                </a:solidFill>
                <a:latin typeface="Arial" panose="020B0604020202020204" pitchFamily="34" charset="0"/>
                <a:sym typeface="Helvetica Neue"/>
              </a:rPr>
              <a:t> </a:t>
            </a:r>
            <a:r>
              <a:rPr lang="en-US" altLang="zh-CN" sz="2400" dirty="0">
                <a:solidFill>
                  <a:srgbClr val="243746"/>
                </a:solidFill>
                <a:latin typeface="Arial" panose="020B0604020202020204" pitchFamily="34" charset="0"/>
                <a:sym typeface="Helvetica Neue"/>
              </a:rPr>
              <a:t>kernel</a:t>
            </a:r>
            <a:r>
              <a:rPr lang="zh-CN" altLang="en-US" sz="2400" dirty="0">
                <a:solidFill>
                  <a:srgbClr val="243746"/>
                </a:solidFill>
                <a:latin typeface="Arial" panose="020B0604020202020204" pitchFamily="34" charset="0"/>
                <a:sym typeface="Helvetica Neue"/>
              </a:rPr>
              <a:t> </a:t>
            </a:r>
            <a:r>
              <a:rPr lang="en-US" altLang="zh-CN" sz="2400" dirty="0">
                <a:solidFill>
                  <a:srgbClr val="243746"/>
                </a:solidFill>
                <a:latin typeface="Arial" panose="020B0604020202020204" pitchFamily="34" charset="0"/>
                <a:sym typeface="Helvetica Neue"/>
              </a:rPr>
              <a:t>cannot be written.</a:t>
            </a:r>
          </a:p>
          <a:p>
            <a:pPr marL="342905" indent="-342905" hangingPunct="1">
              <a:spcBef>
                <a:spcPts val="600"/>
              </a:spcBef>
              <a:spcAft>
                <a:spcPts val="600"/>
              </a:spcAft>
              <a:buFont typeface="Wingdings" panose="05000000000000000000" pitchFamily="2" charset="2"/>
              <a:buChar char="l"/>
              <a:defRPr/>
            </a:pPr>
            <a:endParaRPr lang="en-US" altLang="zh-CN" sz="2400" dirty="0">
              <a:solidFill>
                <a:srgbClr val="243746"/>
              </a:solidFill>
              <a:latin typeface="Arial" panose="020B0604020202020204" pitchFamily="34" charset="0"/>
              <a:sym typeface="Helvetica Neue"/>
            </a:endParaRPr>
          </a:p>
          <a:p>
            <a:pPr marL="342905" indent="-342905" hangingPunct="1">
              <a:spcBef>
                <a:spcPts val="600"/>
              </a:spcBef>
              <a:spcAft>
                <a:spcPts val="600"/>
              </a:spcAft>
              <a:buFont typeface="Wingdings" panose="05000000000000000000" pitchFamily="2" charset="2"/>
              <a:buChar char="l"/>
              <a:defRPr/>
            </a:pPr>
            <a:endParaRPr lang="en-US" altLang="zh-CN" sz="2400" dirty="0">
              <a:solidFill>
                <a:srgbClr val="243746"/>
              </a:solidFill>
              <a:latin typeface="Arial" panose="020B0604020202020204" pitchFamily="34" charset="0"/>
              <a:sym typeface="Helvetica Neue"/>
            </a:endParaRPr>
          </a:p>
          <a:p>
            <a:pPr marL="342905" indent="-342905" hangingPunct="1">
              <a:spcBef>
                <a:spcPts val="600"/>
              </a:spcBef>
              <a:spcAft>
                <a:spcPts val="600"/>
              </a:spcAft>
              <a:buFont typeface="Wingdings" panose="05000000000000000000" pitchFamily="2" charset="2"/>
              <a:buChar char="l"/>
              <a:defRPr/>
            </a:pPr>
            <a:r>
              <a:rPr lang="en-US" altLang="zh-CN" sz="2400" b="1" dirty="0">
                <a:solidFill>
                  <a:srgbClr val="243746"/>
                </a:solidFill>
                <a:latin typeface="Arial" panose="020B0604020202020204" pitchFamily="34" charset="0"/>
                <a:sym typeface="Helvetica Neue"/>
              </a:rPr>
              <a:t>Data Execution Prevention (DEP): </a:t>
            </a:r>
            <a:r>
              <a:rPr lang="en-US" altLang="zh-CN" sz="2400" dirty="0">
                <a:solidFill>
                  <a:srgbClr val="243746"/>
                </a:solidFill>
                <a:latin typeface="Arial" panose="020B0604020202020204" pitchFamily="34" charset="0"/>
                <a:sym typeface="Helvetica Neue"/>
              </a:rPr>
              <a:t>All data regions including</a:t>
            </a:r>
            <a:r>
              <a:rPr lang="zh-CN" altLang="en-US" sz="2400" dirty="0">
                <a:solidFill>
                  <a:srgbClr val="243746"/>
                </a:solidFill>
                <a:latin typeface="Arial" panose="020B0604020202020204" pitchFamily="34" charset="0"/>
                <a:sym typeface="Helvetica Neue"/>
              </a:rPr>
              <a:t> </a:t>
            </a:r>
            <a:r>
              <a:rPr lang="en-US" altLang="zh-CN" sz="2400" dirty="0">
                <a:solidFill>
                  <a:srgbClr val="243746"/>
                </a:solidFill>
                <a:latin typeface="Arial" panose="020B0604020202020204" pitchFamily="34" charset="0"/>
                <a:sym typeface="Helvetica Neue"/>
              </a:rPr>
              <a:t>tasks, kernel,</a:t>
            </a:r>
            <a:r>
              <a:rPr lang="zh-CN" altLang="en-US" sz="2400" dirty="0">
                <a:solidFill>
                  <a:srgbClr val="243746"/>
                </a:solidFill>
                <a:latin typeface="Arial" panose="020B0604020202020204" pitchFamily="34" charset="0"/>
                <a:sym typeface="Helvetica Neue"/>
              </a:rPr>
              <a:t> </a:t>
            </a:r>
            <a:r>
              <a:rPr lang="en-US" altLang="zh-CN" sz="2400" dirty="0">
                <a:solidFill>
                  <a:srgbClr val="243746"/>
                </a:solidFill>
                <a:latin typeface="Arial" panose="020B0604020202020204" pitchFamily="34" charset="0"/>
                <a:sym typeface="Helvetica Neue"/>
              </a:rPr>
              <a:t>and peripheral regions are non-executable</a:t>
            </a:r>
          </a:p>
        </p:txBody>
      </p:sp>
      <p:sp>
        <p:nvSpPr>
          <p:cNvPr id="5" name="标题 1">
            <a:extLst>
              <a:ext uri="{FF2B5EF4-FFF2-40B4-BE49-F238E27FC236}">
                <a16:creationId xmlns:a16="http://schemas.microsoft.com/office/drawing/2014/main" id="{31A1E299-34C6-48D0-B8CC-780714A8F146}"/>
              </a:ext>
            </a:extLst>
          </p:cNvPr>
          <p:cNvSpPr txBox="1">
            <a:spLocks/>
          </p:cNvSpPr>
          <p:nvPr/>
        </p:nvSpPr>
        <p:spPr>
          <a:xfrm>
            <a:off x="444721" y="168424"/>
            <a:ext cx="10435696" cy="502601"/>
          </a:xfrm>
          <a:prstGeom prst="rect">
            <a:avLst/>
          </a:prstGeom>
        </p:spPr>
        <p:txBody>
          <a:bodyPr anchor="b">
            <a:normAutofit lnSpcReduction="10000"/>
          </a:bodyPr>
          <a:lstStyle>
            <a:lvl1pPr marL="0" marR="0" indent="0" algn="l" defTabSz="548650" rtl="0" latinLnBrk="0">
              <a:lnSpc>
                <a:spcPct val="85000"/>
              </a:lnSpc>
              <a:spcBef>
                <a:spcPts val="0"/>
              </a:spcBef>
              <a:spcAft>
                <a:spcPts val="0"/>
              </a:spcAft>
              <a:buClrTx/>
              <a:buSzTx/>
              <a:buFontTx/>
              <a:buNone/>
              <a:tabLst/>
              <a:defRPr sz="3200" b="1" i="0" u="none" strike="noStrike" cap="none" spc="-79" baseline="0">
                <a:solidFill>
                  <a:srgbClr val="002060"/>
                </a:solidFill>
                <a:uFillTx/>
                <a:latin typeface="Arial Black" panose="020B0604020202020204" pitchFamily="34" charset="0"/>
                <a:ea typeface="+mn-ea"/>
                <a:cs typeface="+mn-cs"/>
                <a:sym typeface="Spartan Bold"/>
              </a:defRPr>
            </a:lvl1pPr>
            <a:lvl2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2pPr>
            <a:lvl3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3pPr>
            <a:lvl4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4pPr>
            <a:lvl5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5pPr>
            <a:lvl6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6pPr>
            <a:lvl7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7pPr>
            <a:lvl8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8pPr>
            <a:lvl9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9pPr>
          </a:lstStyle>
          <a:p>
            <a:pPr hangingPunct="1"/>
            <a:r>
              <a:rPr lang="en-US" altLang="zh-CN" dirty="0"/>
              <a:t>Case Study :  </a:t>
            </a:r>
            <a:r>
              <a:rPr lang="en-US" altLang="zh-CN" dirty="0" err="1"/>
              <a:t>FreeRTOS</a:t>
            </a:r>
            <a:r>
              <a:rPr lang="en-US" altLang="zh-CN" dirty="0"/>
              <a:t>-MPU</a:t>
            </a:r>
            <a:endParaRPr lang="zh-CN" altLang="en-US" dirty="0"/>
          </a:p>
        </p:txBody>
      </p:sp>
    </p:spTree>
    <p:extLst>
      <p:ext uri="{BB962C8B-B14F-4D97-AF65-F5344CB8AC3E}">
        <p14:creationId xmlns:p14="http://schemas.microsoft.com/office/powerpoint/2010/main" val="11083389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wipe(left)">
                                      <p:cBhvr>
                                        <p:cTn id="7" dur="500"/>
                                        <p:tgtEl>
                                          <p:spTgt spid="8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8"/>
                                        </p:tgtEl>
                                        <p:attrNameLst>
                                          <p:attrName>style.visibility</p:attrName>
                                        </p:attrNameLst>
                                      </p:cBhvr>
                                      <p:to>
                                        <p:strVal val="visible"/>
                                      </p:to>
                                    </p:set>
                                    <p:animEffect transition="in" filter="wipe(left)">
                                      <p:cBhvr>
                                        <p:cTn id="10" dur="500"/>
                                        <p:tgtEl>
                                          <p:spTgt spid="11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wipe(left)">
                                      <p:cBhvr>
                                        <p:cTn id="13" dur="500"/>
                                        <p:tgtEl>
                                          <p:spTgt spid="9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28"/>
                                        </p:tgtEl>
                                        <p:attrNameLst>
                                          <p:attrName>style.visibility</p:attrName>
                                        </p:attrNameLst>
                                      </p:cBhvr>
                                      <p:to>
                                        <p:strVal val="visible"/>
                                      </p:to>
                                    </p:set>
                                    <p:animEffect transition="in" filter="wipe(up)">
                                      <p:cBhvr>
                                        <p:cTn id="21" dur="500"/>
                                        <p:tgtEl>
                                          <p:spTgt spid="128"/>
                                        </p:tgtEl>
                                      </p:cBhvr>
                                    </p:animEffect>
                                  </p:childTnLst>
                                </p:cTn>
                              </p:par>
                              <p:par>
                                <p:cTn id="22" presetID="22" presetClass="entr" presetSubtype="1" fill="hold" nodeType="withEffect">
                                  <p:stCondLst>
                                    <p:cond delay="0"/>
                                  </p:stCondLst>
                                  <p:childTnLst>
                                    <p:set>
                                      <p:cBhvr>
                                        <p:cTn id="23" dur="1" fill="hold">
                                          <p:stCondLst>
                                            <p:cond delay="0"/>
                                          </p:stCondLst>
                                        </p:cTn>
                                        <p:tgtEl>
                                          <p:spTgt spid="132"/>
                                        </p:tgtEl>
                                        <p:attrNameLst>
                                          <p:attrName>style.visibility</p:attrName>
                                        </p:attrNameLst>
                                      </p:cBhvr>
                                      <p:to>
                                        <p:strVal val="visible"/>
                                      </p:to>
                                    </p:set>
                                    <p:animEffect transition="in" filter="wipe(up)">
                                      <p:cBhvr>
                                        <p:cTn id="24" dur="500"/>
                                        <p:tgtEl>
                                          <p:spTgt spid="132"/>
                                        </p:tgtEl>
                                      </p:cBhvr>
                                    </p:animEffec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131"/>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3"/>
                                        </p:tgtEl>
                                        <p:attrNameLst>
                                          <p:attrName>style.visibility</p:attrName>
                                        </p:attrNameLst>
                                      </p:cBhvr>
                                      <p:to>
                                        <p:strVal val="visible"/>
                                      </p:to>
                                    </p:set>
                                    <p:animEffect transition="in" filter="wipe(left)">
                                      <p:cBhvr>
                                        <p:cTn id="35" dur="500"/>
                                        <p:tgtEl>
                                          <p:spTgt spid="9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20"/>
                                        </p:tgtEl>
                                        <p:attrNameLst>
                                          <p:attrName>style.visibility</p:attrName>
                                        </p:attrNameLst>
                                      </p:cBhvr>
                                      <p:to>
                                        <p:strVal val="visible"/>
                                      </p:to>
                                    </p:set>
                                    <p:animEffect transition="in" filter="wipe(left)">
                                      <p:cBhvr>
                                        <p:cTn id="38" dur="500"/>
                                        <p:tgtEl>
                                          <p:spTgt spid="12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15"/>
                                        </p:tgtEl>
                                        <p:attrNameLst>
                                          <p:attrName>style.visibility</p:attrName>
                                        </p:attrNameLst>
                                      </p:cBhvr>
                                      <p:to>
                                        <p:strVal val="visible"/>
                                      </p:to>
                                    </p:set>
                                    <p:animEffect transition="in" filter="wipe(left)">
                                      <p:cBhvr>
                                        <p:cTn id="41" dur="500"/>
                                        <p:tgtEl>
                                          <p:spTgt spid="115"/>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95"/>
                                        </p:tgtEl>
                                        <p:attrNameLst>
                                          <p:attrName>style.visibility</p:attrName>
                                        </p:attrNameLst>
                                      </p:cBhvr>
                                      <p:to>
                                        <p:strVal val="visible"/>
                                      </p:to>
                                    </p:set>
                                    <p:animEffect transition="in" filter="wipe(left)">
                                      <p:cBhvr>
                                        <p:cTn id="44" dur="500"/>
                                        <p:tgtEl>
                                          <p:spTgt spid="95"/>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94"/>
                                        </p:tgtEl>
                                        <p:attrNameLst>
                                          <p:attrName>style.visibility</p:attrName>
                                        </p:attrNameLst>
                                      </p:cBhvr>
                                      <p:to>
                                        <p:strVal val="visible"/>
                                      </p:to>
                                    </p:set>
                                    <p:animEffect transition="in" filter="wipe(left)">
                                      <p:cBhvr>
                                        <p:cTn id="47" dur="500"/>
                                        <p:tgtEl>
                                          <p:spTgt spid="9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17"/>
                                        </p:tgtEl>
                                        <p:attrNameLst>
                                          <p:attrName>style.visibility</p:attrName>
                                        </p:attrNameLst>
                                      </p:cBhvr>
                                      <p:to>
                                        <p:strVal val="visible"/>
                                      </p:to>
                                    </p:set>
                                    <p:animEffect transition="in" filter="wipe(left)">
                                      <p:cBhvr>
                                        <p:cTn id="50" dur="500"/>
                                        <p:tgtEl>
                                          <p:spTgt spid="117"/>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91"/>
                                        </p:tgtEl>
                                        <p:attrNameLst>
                                          <p:attrName>style.visibility</p:attrName>
                                        </p:attrNameLst>
                                      </p:cBhvr>
                                      <p:to>
                                        <p:strVal val="visible"/>
                                      </p:to>
                                    </p:set>
                                    <p:animEffect transition="in" filter="wipe(left)">
                                      <p:cBhvr>
                                        <p:cTn id="53" dur="500"/>
                                        <p:tgtEl>
                                          <p:spTgt spid="91"/>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88"/>
                                        </p:tgtEl>
                                        <p:attrNameLst>
                                          <p:attrName>style.visibility</p:attrName>
                                        </p:attrNameLst>
                                      </p:cBhvr>
                                      <p:to>
                                        <p:strVal val="visible"/>
                                      </p:to>
                                    </p:set>
                                    <p:animEffect transition="in" filter="wipe(left)">
                                      <p:cBhvr>
                                        <p:cTn id="56" dur="500"/>
                                        <p:tgtEl>
                                          <p:spTgt spid="88"/>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2"/>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nodeType="afterEffect">
                                  <p:stCondLst>
                                    <p:cond delay="0"/>
                                  </p:stCondLst>
                                  <p:childTnLst>
                                    <p:set>
                                      <p:cBhvr>
                                        <p:cTn id="63" dur="1" fill="hold">
                                          <p:stCondLst>
                                            <p:cond delay="0"/>
                                          </p:stCondLst>
                                        </p:cTn>
                                        <p:tgtEl>
                                          <p:spTgt spid="143"/>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4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4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142"/>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143"/>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128"/>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132"/>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144"/>
                                        </p:tgtEl>
                                        <p:attrNameLst>
                                          <p:attrName>style.visibility</p:attrName>
                                        </p:attrNameLst>
                                      </p:cBhvr>
                                      <p:to>
                                        <p:strVal val="hidden"/>
                                      </p:to>
                                    </p:set>
                                  </p:childTnLst>
                                </p:cTn>
                              </p:par>
                              <p:par>
                                <p:cTn id="80" presetID="1" presetClass="exit" presetSubtype="0" fill="hold" nodeType="withEffect">
                                  <p:stCondLst>
                                    <p:cond delay="0"/>
                                  </p:stCondLst>
                                  <p:childTnLst>
                                    <p:set>
                                      <p:cBhvr>
                                        <p:cTn id="81" dur="1" fill="hold">
                                          <p:stCondLst>
                                            <p:cond delay="0"/>
                                          </p:stCondLst>
                                        </p:cTn>
                                        <p:tgtEl>
                                          <p:spTgt spid="141"/>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131"/>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9"/>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144"/>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41"/>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114" grpId="0" animBg="1"/>
      <p:bldP spid="115" grpId="0" animBg="1"/>
      <p:bldP spid="117" grpId="0" animBg="1"/>
      <p:bldP spid="118" grpId="0" animBg="1"/>
      <p:bldP spid="120" grpId="0" animBg="1"/>
      <p:bldP spid="93" grpId="0"/>
      <p:bldP spid="94" grpId="0"/>
      <p:bldP spid="95" grpId="0"/>
      <p:bldP spid="89" grpId="0"/>
      <p:bldP spid="91" grpId="0"/>
      <p:bldP spid="9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612FC93-592E-C40E-FFD7-FAC350A1E8CD}"/>
              </a:ext>
            </a:extLst>
          </p:cNvPr>
          <p:cNvSpPr>
            <a:spLocks noGrp="1"/>
          </p:cNvSpPr>
          <p:nvPr>
            <p:ph type="body" sz="quarter" idx="1"/>
          </p:nvPr>
        </p:nvSpPr>
        <p:spPr>
          <a:xfrm>
            <a:off x="465309" y="3052800"/>
            <a:ext cx="6591092" cy="3066837"/>
          </a:xfrm>
        </p:spPr>
        <p:txBody>
          <a:bodyPr/>
          <a:lstStyle/>
          <a:p>
            <a:r>
              <a:rPr lang="en-US" altLang="zh-CN" b="1" dirty="0">
                <a:solidFill>
                  <a:srgbClr val="243746"/>
                </a:solidFill>
              </a:rPr>
              <a:t>Kernel Memory Isolation (KMI): </a:t>
            </a:r>
            <a:r>
              <a:rPr lang="en-US" altLang="zh-CN" dirty="0">
                <a:solidFill>
                  <a:srgbClr val="243746"/>
                </a:solidFill>
              </a:rPr>
              <a:t>The </a:t>
            </a:r>
            <a:r>
              <a:rPr lang="en-US" altLang="zh-CN" dirty="0" err="1">
                <a:solidFill>
                  <a:srgbClr val="243746"/>
                </a:solidFill>
              </a:rPr>
              <a:t>FreeRTOS</a:t>
            </a:r>
            <a:r>
              <a:rPr lang="en-US" altLang="zh-CN" dirty="0">
                <a:solidFill>
                  <a:srgbClr val="243746"/>
                </a:solidFill>
              </a:rPr>
              <a:t> kernel API and data are located in a region of Flash that can only be accessed while the microcontroller is in privileged mode (calling a system call causes a temporary switch to privileged mode)</a:t>
            </a:r>
            <a:endParaRPr lang="zh-CN" altLang="en-US" dirty="0">
              <a:solidFill>
                <a:srgbClr val="243746"/>
              </a:solidFill>
            </a:endParaRPr>
          </a:p>
          <a:p>
            <a:pPr marL="0" indent="0">
              <a:buNone/>
            </a:pPr>
            <a:endParaRPr lang="en-US" altLang="zh-CN" dirty="0">
              <a:solidFill>
                <a:srgbClr val="243746"/>
              </a:solidFill>
            </a:endParaRPr>
          </a:p>
          <a:p>
            <a:endParaRPr lang="en-US" altLang="zh-CN" dirty="0"/>
          </a:p>
        </p:txBody>
      </p:sp>
      <p:sp>
        <p:nvSpPr>
          <p:cNvPr id="6" name="矩形 5">
            <a:extLst>
              <a:ext uri="{FF2B5EF4-FFF2-40B4-BE49-F238E27FC236}">
                <a16:creationId xmlns:a16="http://schemas.microsoft.com/office/drawing/2014/main" id="{184F46FB-B277-AA85-E536-C92F7F44B08D}"/>
              </a:ext>
            </a:extLst>
          </p:cNvPr>
          <p:cNvSpPr/>
          <p:nvPr/>
        </p:nvSpPr>
        <p:spPr>
          <a:xfrm>
            <a:off x="8832558" y="973220"/>
            <a:ext cx="857045" cy="5671464"/>
          </a:xfrm>
          <a:prstGeom prst="rect">
            <a:avLst/>
          </a:prstGeom>
          <a:solidFill>
            <a:srgbClr val="414444"/>
          </a:solidFill>
          <a:ln>
            <a:solidFill>
              <a:srgbClr val="4144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7" name="文本框 6">
            <a:extLst>
              <a:ext uri="{FF2B5EF4-FFF2-40B4-BE49-F238E27FC236}">
                <a16:creationId xmlns:a16="http://schemas.microsoft.com/office/drawing/2014/main" id="{EDA6EF17-EBE3-47F2-2572-76CF0A25B391}"/>
              </a:ext>
            </a:extLst>
          </p:cNvPr>
          <p:cNvSpPr txBox="1"/>
          <p:nvPr/>
        </p:nvSpPr>
        <p:spPr>
          <a:xfrm>
            <a:off x="8945489" y="1056297"/>
            <a:ext cx="850759" cy="339004"/>
          </a:xfrm>
          <a:prstGeom prst="rect">
            <a:avLst/>
          </a:prstGeom>
          <a:noFill/>
        </p:spPr>
        <p:txBody>
          <a:bodyPr wrap="square" rtlCol="0">
            <a:spAutoFit/>
          </a:bodyPr>
          <a:lstStyle/>
          <a:p>
            <a:r>
              <a:rPr lang="en-US" altLang="zh-CN" sz="1603" b="1" dirty="0">
                <a:solidFill>
                  <a:schemeClr val="bg1"/>
                </a:solidFill>
              </a:rPr>
              <a:t>MPU</a:t>
            </a:r>
            <a:endParaRPr lang="zh-CN" altLang="en-US" sz="1603" b="1" dirty="0">
              <a:solidFill>
                <a:schemeClr val="bg1"/>
              </a:solidFill>
            </a:endParaRPr>
          </a:p>
        </p:txBody>
      </p:sp>
      <p:pic>
        <p:nvPicPr>
          <p:cNvPr id="12" name="图片 11">
            <a:extLst>
              <a:ext uri="{FF2B5EF4-FFF2-40B4-BE49-F238E27FC236}">
                <a16:creationId xmlns:a16="http://schemas.microsoft.com/office/drawing/2014/main" id="{E2D90187-3B15-6419-2917-7757FAC628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7847" y="6119638"/>
            <a:ext cx="662264" cy="638797"/>
          </a:xfrm>
          <a:prstGeom prst="rect">
            <a:avLst/>
          </a:prstGeom>
        </p:spPr>
      </p:pic>
      <p:sp>
        <p:nvSpPr>
          <p:cNvPr id="13" name="矩形 12">
            <a:extLst>
              <a:ext uri="{FF2B5EF4-FFF2-40B4-BE49-F238E27FC236}">
                <a16:creationId xmlns:a16="http://schemas.microsoft.com/office/drawing/2014/main" id="{EF1EAA94-A7CF-A8AE-65A2-9595F5E9E454}"/>
              </a:ext>
            </a:extLst>
          </p:cNvPr>
          <p:cNvSpPr/>
          <p:nvPr/>
        </p:nvSpPr>
        <p:spPr>
          <a:xfrm>
            <a:off x="6730518" y="2938536"/>
            <a:ext cx="1711105" cy="2557175"/>
          </a:xfrm>
          <a:prstGeom prst="rect">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2F6076AE-022B-2210-3586-9875D86B20DD}"/>
              </a:ext>
            </a:extLst>
          </p:cNvPr>
          <p:cNvSpPr txBox="1"/>
          <p:nvPr/>
        </p:nvSpPr>
        <p:spPr>
          <a:xfrm>
            <a:off x="6742739" y="2898289"/>
            <a:ext cx="648635" cy="307777"/>
          </a:xfrm>
          <a:prstGeom prst="rect">
            <a:avLst/>
          </a:prstGeom>
          <a:noFill/>
        </p:spPr>
        <p:txBody>
          <a:bodyPr wrap="square" rtlCol="0">
            <a:spAutoFit/>
          </a:bodyPr>
          <a:lstStyle/>
          <a:p>
            <a:r>
              <a:rPr lang="en-US" altLang="zh-CN" sz="1400" b="1" dirty="0">
                <a:solidFill>
                  <a:srgbClr val="002060"/>
                </a:solidFill>
                <a:latin typeface="Arial" panose="020B0604020202020204" pitchFamily="34" charset="0"/>
                <a:cs typeface="Arial" panose="020B0604020202020204" pitchFamily="34" charset="0"/>
              </a:rPr>
              <a:t>ARM</a:t>
            </a:r>
            <a:endParaRPr lang="zh-CN" altLang="en-US" sz="1400" b="1" dirty="0">
              <a:solidFill>
                <a:srgbClr val="002060"/>
              </a:solidFill>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21910307-EE3B-F51C-3494-11C9EA84C900}"/>
              </a:ext>
            </a:extLst>
          </p:cNvPr>
          <p:cNvSpPr txBox="1"/>
          <p:nvPr/>
        </p:nvSpPr>
        <p:spPr>
          <a:xfrm>
            <a:off x="6974705" y="3250297"/>
            <a:ext cx="1364545" cy="369332"/>
          </a:xfrm>
          <a:prstGeom prst="rect">
            <a:avLst/>
          </a:prstGeom>
          <a:noFill/>
        </p:spPr>
        <p:txBody>
          <a:bodyPr wrap="square" rtlCol="0">
            <a:spAutoFit/>
          </a:bodyPr>
          <a:lstStyle/>
          <a:p>
            <a:r>
              <a:rPr lang="en-US" altLang="zh-CN" sz="1800" dirty="0">
                <a:solidFill>
                  <a:srgbClr val="002060"/>
                </a:solidFill>
                <a:latin typeface="Arial" panose="020B0604020202020204" pitchFamily="34" charset="0"/>
                <a:cs typeface="Arial" panose="020B0604020202020204" pitchFamily="34" charset="0"/>
              </a:rPr>
              <a:t>Cortex-M</a:t>
            </a:r>
            <a:endParaRPr lang="zh-CN" altLang="en-US" sz="1800" dirty="0">
              <a:solidFill>
                <a:srgbClr val="002060"/>
              </a:solidFill>
              <a:latin typeface="Arial" panose="020B0604020202020204" pitchFamily="34" charset="0"/>
              <a:cs typeface="Arial" panose="020B0604020202020204" pitchFamily="34" charset="0"/>
            </a:endParaRPr>
          </a:p>
        </p:txBody>
      </p:sp>
      <p:sp>
        <p:nvSpPr>
          <p:cNvPr id="16" name="椭圆 15">
            <a:extLst>
              <a:ext uri="{FF2B5EF4-FFF2-40B4-BE49-F238E27FC236}">
                <a16:creationId xmlns:a16="http://schemas.microsoft.com/office/drawing/2014/main" id="{BC26F4CC-E413-FDA7-9CA5-132331FF2866}"/>
              </a:ext>
            </a:extLst>
          </p:cNvPr>
          <p:cNvSpPr/>
          <p:nvPr/>
        </p:nvSpPr>
        <p:spPr>
          <a:xfrm>
            <a:off x="7714984" y="3816361"/>
            <a:ext cx="571281" cy="476652"/>
          </a:xfrm>
          <a:prstGeom prst="ellipse">
            <a:avLst/>
          </a:prstGeom>
          <a:solidFill>
            <a:srgbClr val="009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17" name="椭圆 16">
            <a:extLst>
              <a:ext uri="{FF2B5EF4-FFF2-40B4-BE49-F238E27FC236}">
                <a16:creationId xmlns:a16="http://schemas.microsoft.com/office/drawing/2014/main" id="{73B683C2-EDFB-0546-5368-03DD8321A9F5}"/>
              </a:ext>
            </a:extLst>
          </p:cNvPr>
          <p:cNvSpPr/>
          <p:nvPr/>
        </p:nvSpPr>
        <p:spPr>
          <a:xfrm>
            <a:off x="7767971" y="4406451"/>
            <a:ext cx="571281" cy="476652"/>
          </a:xfrm>
          <a:prstGeom prst="ellipse">
            <a:avLst/>
          </a:prstGeom>
          <a:solidFill>
            <a:srgbClr val="00C3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18" name="文本框 17">
            <a:extLst>
              <a:ext uri="{FF2B5EF4-FFF2-40B4-BE49-F238E27FC236}">
                <a16:creationId xmlns:a16="http://schemas.microsoft.com/office/drawing/2014/main" id="{48803068-6DF5-A845-B487-3C3F1D3FDDDA}"/>
              </a:ext>
            </a:extLst>
          </p:cNvPr>
          <p:cNvSpPr txBox="1"/>
          <p:nvPr/>
        </p:nvSpPr>
        <p:spPr>
          <a:xfrm>
            <a:off x="7635853" y="4429778"/>
            <a:ext cx="787228"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Task B</a:t>
            </a:r>
            <a:endParaRPr lang="zh-CN" altLang="en-US" sz="1400" b="1" dirty="0">
              <a:solidFill>
                <a:schemeClr val="bg1"/>
              </a:solidFill>
              <a:latin typeface="Arial" panose="020B0604020202020204" pitchFamily="34" charset="0"/>
              <a:cs typeface="Arial" panose="020B0604020202020204" pitchFamily="34" charset="0"/>
            </a:endParaRPr>
          </a:p>
        </p:txBody>
      </p:sp>
      <p:pic>
        <p:nvPicPr>
          <p:cNvPr id="19" name="图片 18">
            <a:extLst>
              <a:ext uri="{FF2B5EF4-FFF2-40B4-BE49-F238E27FC236}">
                <a16:creationId xmlns:a16="http://schemas.microsoft.com/office/drawing/2014/main" id="{0C266F50-55C7-1081-1438-26158ED56F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437993">
            <a:off x="6868668" y="5132067"/>
            <a:ext cx="964425" cy="669886"/>
          </a:xfrm>
          <a:prstGeom prst="rect">
            <a:avLst/>
          </a:prstGeom>
        </p:spPr>
      </p:pic>
      <p:sp>
        <p:nvSpPr>
          <p:cNvPr id="20" name="椭圆 19">
            <a:extLst>
              <a:ext uri="{FF2B5EF4-FFF2-40B4-BE49-F238E27FC236}">
                <a16:creationId xmlns:a16="http://schemas.microsoft.com/office/drawing/2014/main" id="{D1343DCA-7659-E97B-CDD7-E5E7CAC7B62E}"/>
              </a:ext>
            </a:extLst>
          </p:cNvPr>
          <p:cNvSpPr/>
          <p:nvPr/>
        </p:nvSpPr>
        <p:spPr>
          <a:xfrm>
            <a:off x="6729305" y="4519537"/>
            <a:ext cx="1003368" cy="852657"/>
          </a:xfrm>
          <a:prstGeom prst="ellipse">
            <a:avLst/>
          </a:prstGeom>
          <a:solidFill>
            <a:srgbClr val="765F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21" name="文本框 20">
            <a:extLst>
              <a:ext uri="{FF2B5EF4-FFF2-40B4-BE49-F238E27FC236}">
                <a16:creationId xmlns:a16="http://schemas.microsoft.com/office/drawing/2014/main" id="{D606A988-EA7E-4579-7D4B-D74F767E802B}"/>
              </a:ext>
            </a:extLst>
          </p:cNvPr>
          <p:cNvSpPr txBox="1"/>
          <p:nvPr/>
        </p:nvSpPr>
        <p:spPr>
          <a:xfrm>
            <a:off x="6758287" y="4720136"/>
            <a:ext cx="1042439" cy="469359"/>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OS kernel </a:t>
            </a:r>
          </a:p>
          <a:p>
            <a:pPr algn="ctr"/>
            <a:r>
              <a:rPr lang="en-US" altLang="zh-CN" sz="1050" b="1" dirty="0">
                <a:solidFill>
                  <a:schemeClr val="bg1"/>
                </a:solidFill>
                <a:latin typeface="Arial" panose="020B0604020202020204" pitchFamily="34" charset="0"/>
                <a:cs typeface="Arial" panose="020B0604020202020204" pitchFamily="34" charset="0"/>
              </a:rPr>
              <a:t>(privileged)</a:t>
            </a:r>
          </a:p>
        </p:txBody>
      </p:sp>
      <p:sp>
        <p:nvSpPr>
          <p:cNvPr id="22" name="文本框 21">
            <a:extLst>
              <a:ext uri="{FF2B5EF4-FFF2-40B4-BE49-F238E27FC236}">
                <a16:creationId xmlns:a16="http://schemas.microsoft.com/office/drawing/2014/main" id="{BDD3E902-D1BB-78FE-E985-F0EAFD1A6C89}"/>
              </a:ext>
            </a:extLst>
          </p:cNvPr>
          <p:cNvSpPr txBox="1"/>
          <p:nvPr/>
        </p:nvSpPr>
        <p:spPr>
          <a:xfrm>
            <a:off x="7569352" y="3819302"/>
            <a:ext cx="849131"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Task A</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60" name="矩形 59">
            <a:extLst>
              <a:ext uri="{FF2B5EF4-FFF2-40B4-BE49-F238E27FC236}">
                <a16:creationId xmlns:a16="http://schemas.microsoft.com/office/drawing/2014/main" id="{7C427CF6-F008-1069-B6D4-C1E2553A330A}"/>
              </a:ext>
            </a:extLst>
          </p:cNvPr>
          <p:cNvSpPr/>
          <p:nvPr/>
        </p:nvSpPr>
        <p:spPr>
          <a:xfrm>
            <a:off x="9926544" y="991512"/>
            <a:ext cx="2254027" cy="5626816"/>
          </a:xfrm>
          <a:prstGeom prst="rect">
            <a:avLst/>
          </a:prstGeom>
          <a:solidFill>
            <a:srgbClr val="BFBFBF"/>
          </a:solidFill>
          <a:ln>
            <a:solidFill>
              <a:srgbClr val="BFBFB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61" name="矩形 60">
            <a:extLst>
              <a:ext uri="{FF2B5EF4-FFF2-40B4-BE49-F238E27FC236}">
                <a16:creationId xmlns:a16="http://schemas.microsoft.com/office/drawing/2014/main" id="{343B09AB-9408-8FC0-B1BA-8B903AC52F6C}"/>
              </a:ext>
            </a:extLst>
          </p:cNvPr>
          <p:cNvSpPr/>
          <p:nvPr/>
        </p:nvSpPr>
        <p:spPr>
          <a:xfrm>
            <a:off x="10053526" y="2701058"/>
            <a:ext cx="1951718" cy="287420"/>
          </a:xfrm>
          <a:prstGeom prst="rect">
            <a:avLst/>
          </a:prstGeom>
          <a:solidFill>
            <a:srgbClr val="0092A5"/>
          </a:solidFill>
          <a:ln>
            <a:solidFill>
              <a:srgbClr val="0092A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62" name="矩形 61">
            <a:extLst>
              <a:ext uri="{FF2B5EF4-FFF2-40B4-BE49-F238E27FC236}">
                <a16:creationId xmlns:a16="http://schemas.microsoft.com/office/drawing/2014/main" id="{22CF31B3-777B-B6CB-C2A3-35F73FA30DF9}"/>
              </a:ext>
            </a:extLst>
          </p:cNvPr>
          <p:cNvSpPr/>
          <p:nvPr/>
        </p:nvSpPr>
        <p:spPr>
          <a:xfrm>
            <a:off x="10053526" y="2238088"/>
            <a:ext cx="1965342" cy="320672"/>
          </a:xfrm>
          <a:prstGeom prst="rect">
            <a:avLst/>
          </a:prstGeom>
          <a:solidFill>
            <a:srgbClr val="0092A5"/>
          </a:solidFill>
          <a:ln>
            <a:solidFill>
              <a:srgbClr val="0092A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63" name="矩形 62">
            <a:extLst>
              <a:ext uri="{FF2B5EF4-FFF2-40B4-BE49-F238E27FC236}">
                <a16:creationId xmlns:a16="http://schemas.microsoft.com/office/drawing/2014/main" id="{BC43F8CC-B938-5040-891A-337EEC545080}"/>
              </a:ext>
            </a:extLst>
          </p:cNvPr>
          <p:cNvSpPr/>
          <p:nvPr/>
        </p:nvSpPr>
        <p:spPr>
          <a:xfrm>
            <a:off x="10060148" y="3122605"/>
            <a:ext cx="1951718" cy="497028"/>
          </a:xfrm>
          <a:prstGeom prst="rect">
            <a:avLst/>
          </a:prstGeom>
          <a:solidFill>
            <a:srgbClr val="0092A5"/>
          </a:solidFill>
          <a:ln>
            <a:solidFill>
              <a:srgbClr val="0092A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64" name="矩形 63">
            <a:extLst>
              <a:ext uri="{FF2B5EF4-FFF2-40B4-BE49-F238E27FC236}">
                <a16:creationId xmlns:a16="http://schemas.microsoft.com/office/drawing/2014/main" id="{B014D496-203E-6819-D9A8-2F1E7C4B28BA}"/>
              </a:ext>
            </a:extLst>
          </p:cNvPr>
          <p:cNvSpPr/>
          <p:nvPr/>
        </p:nvSpPr>
        <p:spPr>
          <a:xfrm>
            <a:off x="10053532" y="1476777"/>
            <a:ext cx="1965341" cy="293063"/>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65" name="矩形 64">
            <a:extLst>
              <a:ext uri="{FF2B5EF4-FFF2-40B4-BE49-F238E27FC236}">
                <a16:creationId xmlns:a16="http://schemas.microsoft.com/office/drawing/2014/main" id="{34262B09-1464-D63D-BF5F-51B7D5ED0A76}"/>
              </a:ext>
            </a:extLst>
          </p:cNvPr>
          <p:cNvSpPr/>
          <p:nvPr/>
        </p:nvSpPr>
        <p:spPr>
          <a:xfrm>
            <a:off x="10062144" y="1837375"/>
            <a:ext cx="1956724" cy="327215"/>
          </a:xfrm>
          <a:prstGeom prst="rect">
            <a:avLst/>
          </a:prstGeom>
          <a:solidFill>
            <a:srgbClr val="00C3DC"/>
          </a:solidFill>
          <a:ln>
            <a:solidFill>
              <a:srgbClr val="00C3DC"/>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66" name="矩形 65">
            <a:extLst>
              <a:ext uri="{FF2B5EF4-FFF2-40B4-BE49-F238E27FC236}">
                <a16:creationId xmlns:a16="http://schemas.microsoft.com/office/drawing/2014/main" id="{A740F4EE-5835-36F5-3B9E-7A2C49D74601}"/>
              </a:ext>
            </a:extLst>
          </p:cNvPr>
          <p:cNvSpPr/>
          <p:nvPr/>
        </p:nvSpPr>
        <p:spPr>
          <a:xfrm>
            <a:off x="10062148" y="3716627"/>
            <a:ext cx="1943101" cy="500492"/>
          </a:xfrm>
          <a:prstGeom prst="rect">
            <a:avLst/>
          </a:prstGeom>
          <a:solidFill>
            <a:srgbClr val="00C3DC"/>
          </a:solidFill>
          <a:ln>
            <a:solidFill>
              <a:srgbClr val="00C3DC"/>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67" name="文本框 66">
            <a:extLst>
              <a:ext uri="{FF2B5EF4-FFF2-40B4-BE49-F238E27FC236}">
                <a16:creationId xmlns:a16="http://schemas.microsoft.com/office/drawing/2014/main" id="{5A1327B3-78A0-D22D-5860-B8BD503368E2}"/>
              </a:ext>
            </a:extLst>
          </p:cNvPr>
          <p:cNvSpPr txBox="1"/>
          <p:nvPr/>
        </p:nvSpPr>
        <p:spPr>
          <a:xfrm>
            <a:off x="10361485" y="977098"/>
            <a:ext cx="1543050" cy="339004"/>
          </a:xfrm>
          <a:prstGeom prst="rect">
            <a:avLst/>
          </a:prstGeom>
          <a:noFill/>
        </p:spPr>
        <p:txBody>
          <a:bodyPr wrap="square" rtlCol="0">
            <a:spAutoFit/>
          </a:bodyPr>
          <a:lstStyle/>
          <a:p>
            <a:r>
              <a:rPr lang="en-US" altLang="zh-CN" sz="1603" b="1" dirty="0">
                <a:solidFill>
                  <a:srgbClr val="002060"/>
                </a:solidFill>
                <a:latin typeface="Arial" panose="020B0604020202020204" pitchFamily="34" charset="0"/>
                <a:cs typeface="Arial" panose="020B0604020202020204" pitchFamily="34" charset="0"/>
              </a:rPr>
              <a:t>MEMORY</a:t>
            </a:r>
            <a:endParaRPr lang="zh-CN" altLang="en-US" sz="1603" b="1" dirty="0">
              <a:solidFill>
                <a:srgbClr val="002060"/>
              </a:solidFill>
              <a:latin typeface="Arial" panose="020B0604020202020204" pitchFamily="34" charset="0"/>
              <a:cs typeface="Arial" panose="020B0604020202020204" pitchFamily="34" charset="0"/>
            </a:endParaRPr>
          </a:p>
        </p:txBody>
      </p:sp>
      <p:sp>
        <p:nvSpPr>
          <p:cNvPr id="68" name="文本框 67">
            <a:extLst>
              <a:ext uri="{FF2B5EF4-FFF2-40B4-BE49-F238E27FC236}">
                <a16:creationId xmlns:a16="http://schemas.microsoft.com/office/drawing/2014/main" id="{87BF7AAF-9DB4-9D49-C7B6-65CAB92A69B8}"/>
              </a:ext>
            </a:extLst>
          </p:cNvPr>
          <p:cNvSpPr txBox="1"/>
          <p:nvPr/>
        </p:nvSpPr>
        <p:spPr>
          <a:xfrm>
            <a:off x="10025026" y="2682837"/>
            <a:ext cx="1943100"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A</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69" name="文本框 68">
            <a:extLst>
              <a:ext uri="{FF2B5EF4-FFF2-40B4-BE49-F238E27FC236}">
                <a16:creationId xmlns:a16="http://schemas.microsoft.com/office/drawing/2014/main" id="{8767635A-4A7E-667F-F6EA-AF0DEAE62879}"/>
              </a:ext>
            </a:extLst>
          </p:cNvPr>
          <p:cNvSpPr txBox="1"/>
          <p:nvPr/>
        </p:nvSpPr>
        <p:spPr>
          <a:xfrm>
            <a:off x="10219406" y="2270333"/>
            <a:ext cx="1537449"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B</a:t>
            </a:r>
            <a:endParaRPr lang="zh-CN" altLang="en-US" sz="1400" b="1" dirty="0">
              <a:solidFill>
                <a:schemeClr val="bg1"/>
              </a:solidFill>
              <a:latin typeface="Arial" panose="020B0604020202020204" pitchFamily="34" charset="0"/>
              <a:cs typeface="Arial" panose="020B0604020202020204" pitchFamily="34" charset="0"/>
            </a:endParaRPr>
          </a:p>
        </p:txBody>
      </p:sp>
      <p:grpSp>
        <p:nvGrpSpPr>
          <p:cNvPr id="70" name="组合 69">
            <a:extLst>
              <a:ext uri="{FF2B5EF4-FFF2-40B4-BE49-F238E27FC236}">
                <a16:creationId xmlns:a16="http://schemas.microsoft.com/office/drawing/2014/main" id="{63989BE6-6C45-95B1-4292-0F69E0BEB999}"/>
              </a:ext>
            </a:extLst>
          </p:cNvPr>
          <p:cNvGrpSpPr/>
          <p:nvPr/>
        </p:nvGrpSpPr>
        <p:grpSpPr>
          <a:xfrm>
            <a:off x="10044808" y="5504086"/>
            <a:ext cx="1974061" cy="523220"/>
            <a:chOff x="11059830" y="8357590"/>
            <a:chExt cx="1956603" cy="523219"/>
          </a:xfrm>
          <a:solidFill>
            <a:schemeClr val="accent4">
              <a:lumMod val="60000"/>
              <a:lumOff val="40000"/>
            </a:schemeClr>
          </a:solidFill>
        </p:grpSpPr>
        <p:sp>
          <p:nvSpPr>
            <p:cNvPr id="71" name="矩形 70">
              <a:extLst>
                <a:ext uri="{FF2B5EF4-FFF2-40B4-BE49-F238E27FC236}">
                  <a16:creationId xmlns:a16="http://schemas.microsoft.com/office/drawing/2014/main" id="{013472E2-08B7-D02B-6E73-838BBEFE1F8E}"/>
                </a:ext>
              </a:extLst>
            </p:cNvPr>
            <p:cNvSpPr/>
            <p:nvPr/>
          </p:nvSpPr>
          <p:spPr>
            <a:xfrm>
              <a:off x="11059830" y="8357590"/>
              <a:ext cx="1956603" cy="500492"/>
            </a:xfrm>
            <a:prstGeom prst="rect">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2853878C-97CC-F3D0-B3E3-8E2AEA535168}"/>
                </a:ext>
              </a:extLst>
            </p:cNvPr>
            <p:cNvSpPr txBox="1"/>
            <p:nvPr/>
          </p:nvSpPr>
          <p:spPr>
            <a:xfrm>
              <a:off x="11392732" y="8357590"/>
              <a:ext cx="1264257" cy="523219"/>
            </a:xfrm>
            <a:prstGeom prst="rect">
              <a:avLst/>
            </a:prstGeom>
            <a:noFill/>
            <a:ln>
              <a:noFill/>
            </a:ln>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code for</a:t>
              </a:r>
            </a:p>
            <a:p>
              <a:r>
                <a:rPr lang="en-US" altLang="zh-CN" sz="1400" dirty="0">
                  <a:solidFill>
                    <a:schemeClr val="bg1"/>
                  </a:solidFill>
                  <a:latin typeface="Arial" panose="020B0604020202020204" pitchFamily="34" charset="0"/>
                  <a:cs typeface="Arial" panose="020B0604020202020204" pitchFamily="34" charset="0"/>
                </a:rPr>
                <a:t>  system calls</a:t>
              </a:r>
              <a:endParaRPr lang="zh-CN" altLang="en-US" sz="1400" dirty="0">
                <a:solidFill>
                  <a:schemeClr val="bg1"/>
                </a:solidFill>
                <a:latin typeface="Arial" panose="020B0604020202020204" pitchFamily="34" charset="0"/>
                <a:cs typeface="Arial" panose="020B0604020202020204" pitchFamily="34" charset="0"/>
              </a:endParaRPr>
            </a:p>
          </p:txBody>
        </p:sp>
      </p:grpSp>
      <p:sp>
        <p:nvSpPr>
          <p:cNvPr id="73" name="文本框 72">
            <a:extLst>
              <a:ext uri="{FF2B5EF4-FFF2-40B4-BE49-F238E27FC236}">
                <a16:creationId xmlns:a16="http://schemas.microsoft.com/office/drawing/2014/main" id="{40FA7D25-2E63-82F1-6BFF-A86E640FA4A8}"/>
              </a:ext>
            </a:extLst>
          </p:cNvPr>
          <p:cNvSpPr txBox="1"/>
          <p:nvPr/>
        </p:nvSpPr>
        <p:spPr>
          <a:xfrm>
            <a:off x="10451762" y="3118181"/>
            <a:ext cx="1159881" cy="530915"/>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Stack for</a:t>
            </a:r>
          </a:p>
          <a:p>
            <a:r>
              <a:rPr lang="en-US" altLang="zh-CN" sz="1450" dirty="0">
                <a:solidFill>
                  <a:schemeClr val="bg1"/>
                </a:solidFill>
                <a:latin typeface="Arial" panose="020B0604020202020204" pitchFamily="34" charset="0"/>
                <a:cs typeface="Arial" panose="020B0604020202020204" pitchFamily="34" charset="0"/>
              </a:rPr>
              <a:t>    task  A</a:t>
            </a:r>
            <a:endParaRPr lang="zh-CN" altLang="en-US" sz="1450" dirty="0">
              <a:solidFill>
                <a:schemeClr val="bg1"/>
              </a:solidFill>
              <a:latin typeface="Arial" panose="020B0604020202020204" pitchFamily="34" charset="0"/>
              <a:cs typeface="Arial" panose="020B0604020202020204" pitchFamily="34" charset="0"/>
            </a:endParaRPr>
          </a:p>
        </p:txBody>
      </p:sp>
      <p:sp>
        <p:nvSpPr>
          <p:cNvPr id="74" name="文本框 73">
            <a:extLst>
              <a:ext uri="{FF2B5EF4-FFF2-40B4-BE49-F238E27FC236}">
                <a16:creationId xmlns:a16="http://schemas.microsoft.com/office/drawing/2014/main" id="{9C3408B3-970D-A853-A3C0-2A0D331DDCE9}"/>
              </a:ext>
            </a:extLst>
          </p:cNvPr>
          <p:cNvSpPr txBox="1"/>
          <p:nvPr/>
        </p:nvSpPr>
        <p:spPr>
          <a:xfrm>
            <a:off x="10467349" y="3686209"/>
            <a:ext cx="1159881" cy="530915"/>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Stack for</a:t>
            </a:r>
          </a:p>
          <a:p>
            <a:r>
              <a:rPr lang="en-US" altLang="zh-CN" sz="1450" dirty="0">
                <a:solidFill>
                  <a:schemeClr val="bg1"/>
                </a:solidFill>
                <a:latin typeface="Arial" panose="020B0604020202020204" pitchFamily="34" charset="0"/>
                <a:cs typeface="Arial" panose="020B0604020202020204" pitchFamily="34" charset="0"/>
              </a:rPr>
              <a:t>    task  B</a:t>
            </a:r>
            <a:endParaRPr lang="zh-CN" altLang="en-US" sz="1450" dirty="0">
              <a:solidFill>
                <a:schemeClr val="bg1"/>
              </a:solidFill>
              <a:latin typeface="Arial" panose="020B0604020202020204" pitchFamily="34" charset="0"/>
              <a:cs typeface="Arial" panose="020B0604020202020204" pitchFamily="34" charset="0"/>
            </a:endParaRPr>
          </a:p>
        </p:txBody>
      </p:sp>
      <p:grpSp>
        <p:nvGrpSpPr>
          <p:cNvPr id="75" name="组合 74">
            <a:extLst>
              <a:ext uri="{FF2B5EF4-FFF2-40B4-BE49-F238E27FC236}">
                <a16:creationId xmlns:a16="http://schemas.microsoft.com/office/drawing/2014/main" id="{DC42A3D7-EDE7-4185-82C7-6D0CC6FF5767}"/>
              </a:ext>
            </a:extLst>
          </p:cNvPr>
          <p:cNvGrpSpPr/>
          <p:nvPr/>
        </p:nvGrpSpPr>
        <p:grpSpPr>
          <a:xfrm>
            <a:off x="10046528" y="4907360"/>
            <a:ext cx="1965341" cy="523220"/>
            <a:chOff x="11258430" y="7070627"/>
            <a:chExt cx="1943100" cy="523219"/>
          </a:xfrm>
        </p:grpSpPr>
        <p:sp>
          <p:nvSpPr>
            <p:cNvPr id="76" name="矩形 75">
              <a:extLst>
                <a:ext uri="{FF2B5EF4-FFF2-40B4-BE49-F238E27FC236}">
                  <a16:creationId xmlns:a16="http://schemas.microsoft.com/office/drawing/2014/main" id="{ECCB6987-6DB9-9991-3CD9-CCB2C78F997E}"/>
                </a:ext>
              </a:extLst>
            </p:cNvPr>
            <p:cNvSpPr/>
            <p:nvPr/>
          </p:nvSpPr>
          <p:spPr>
            <a:xfrm>
              <a:off x="11258430" y="7070627"/>
              <a:ext cx="1943100" cy="500492"/>
            </a:xfrm>
            <a:prstGeom prst="rect">
              <a:avLst/>
            </a:prstGeom>
            <a:solidFill>
              <a:srgbClr val="765F97"/>
            </a:solidFill>
            <a:ln>
              <a:solidFill>
                <a:srgbClr val="765F9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77" name="文本框 76">
              <a:extLst>
                <a:ext uri="{FF2B5EF4-FFF2-40B4-BE49-F238E27FC236}">
                  <a16:creationId xmlns:a16="http://schemas.microsoft.com/office/drawing/2014/main" id="{FE0ECF4C-99C9-6393-31F2-6EA10491E9D5}"/>
                </a:ext>
              </a:extLst>
            </p:cNvPr>
            <p:cNvSpPr txBox="1"/>
            <p:nvPr/>
          </p:nvSpPr>
          <p:spPr>
            <a:xfrm>
              <a:off x="11621538" y="7070627"/>
              <a:ext cx="1159881" cy="523219"/>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code for</a:t>
              </a:r>
            </a:p>
            <a:p>
              <a:r>
                <a:rPr lang="en-US" altLang="zh-CN" sz="1400" dirty="0">
                  <a:solidFill>
                    <a:schemeClr val="bg1"/>
                  </a:solidFill>
                  <a:latin typeface="Arial" panose="020B0604020202020204" pitchFamily="34" charset="0"/>
                  <a:cs typeface="Arial" panose="020B0604020202020204" pitchFamily="34" charset="0"/>
                </a:rPr>
                <a:t>  OS kernel</a:t>
              </a:r>
              <a:endParaRPr lang="zh-CN" altLang="en-US" sz="1400" dirty="0">
                <a:solidFill>
                  <a:schemeClr val="bg1"/>
                </a:solidFill>
                <a:latin typeface="Arial" panose="020B0604020202020204" pitchFamily="34" charset="0"/>
                <a:cs typeface="Arial" panose="020B0604020202020204" pitchFamily="34" charset="0"/>
              </a:endParaRPr>
            </a:p>
          </p:txBody>
        </p:sp>
      </p:grpSp>
      <p:sp>
        <p:nvSpPr>
          <p:cNvPr id="78" name="文本框 77">
            <a:extLst>
              <a:ext uri="{FF2B5EF4-FFF2-40B4-BE49-F238E27FC236}">
                <a16:creationId xmlns:a16="http://schemas.microsoft.com/office/drawing/2014/main" id="{F382E4E6-0255-54AA-2E89-0492EB578BAE}"/>
              </a:ext>
            </a:extLst>
          </p:cNvPr>
          <p:cNvSpPr txBox="1"/>
          <p:nvPr/>
        </p:nvSpPr>
        <p:spPr>
          <a:xfrm>
            <a:off x="10089776" y="1862846"/>
            <a:ext cx="1814760"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C</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79" name="文本框 78">
            <a:extLst>
              <a:ext uri="{FF2B5EF4-FFF2-40B4-BE49-F238E27FC236}">
                <a16:creationId xmlns:a16="http://schemas.microsoft.com/office/drawing/2014/main" id="{50365AE8-4952-84AA-460E-BE07C8451BE8}"/>
              </a:ext>
            </a:extLst>
          </p:cNvPr>
          <p:cNvSpPr txBox="1"/>
          <p:nvPr/>
        </p:nvSpPr>
        <p:spPr>
          <a:xfrm>
            <a:off x="10107016" y="1468732"/>
            <a:ext cx="1834279"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N</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80" name="矩形 79">
            <a:extLst>
              <a:ext uri="{FF2B5EF4-FFF2-40B4-BE49-F238E27FC236}">
                <a16:creationId xmlns:a16="http://schemas.microsoft.com/office/drawing/2014/main" id="{9FDAA2F5-7AF2-B3FD-E29C-A6A473BBBA19}"/>
              </a:ext>
            </a:extLst>
          </p:cNvPr>
          <p:cNvSpPr/>
          <p:nvPr/>
        </p:nvSpPr>
        <p:spPr>
          <a:xfrm>
            <a:off x="10053532" y="4319654"/>
            <a:ext cx="1958339" cy="500492"/>
          </a:xfrm>
          <a:prstGeom prst="rect">
            <a:avLst/>
          </a:prstGeom>
          <a:solidFill>
            <a:srgbClr val="765F97"/>
          </a:solidFill>
          <a:ln>
            <a:solidFill>
              <a:srgbClr val="765F9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41BE1024-0214-7440-8751-8C3915F7C396}"/>
              </a:ext>
            </a:extLst>
          </p:cNvPr>
          <p:cNvSpPr txBox="1"/>
          <p:nvPr/>
        </p:nvSpPr>
        <p:spPr>
          <a:xfrm>
            <a:off x="10427068" y="4327193"/>
            <a:ext cx="1159881" cy="523220"/>
          </a:xfrm>
          <a:prstGeom prst="rect">
            <a:avLst/>
          </a:prstGeom>
          <a:noFill/>
          <a:ln>
            <a:noFill/>
          </a:ln>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data for</a:t>
            </a:r>
          </a:p>
          <a:p>
            <a:r>
              <a:rPr lang="en-US" altLang="zh-CN" sz="1400" dirty="0">
                <a:solidFill>
                  <a:schemeClr val="bg1"/>
                </a:solidFill>
                <a:latin typeface="Arial" panose="020B0604020202020204" pitchFamily="34" charset="0"/>
                <a:cs typeface="Arial" panose="020B0604020202020204" pitchFamily="34" charset="0"/>
              </a:rPr>
              <a:t>  OS kernel</a:t>
            </a:r>
            <a:endParaRPr lang="zh-CN" altLang="en-US" sz="1400" dirty="0">
              <a:solidFill>
                <a:schemeClr val="bg1"/>
              </a:solidFill>
              <a:latin typeface="Arial" panose="020B0604020202020204" pitchFamily="34" charset="0"/>
              <a:cs typeface="Arial" panose="020B0604020202020204" pitchFamily="34" charset="0"/>
            </a:endParaRPr>
          </a:p>
        </p:txBody>
      </p:sp>
      <p:sp>
        <p:nvSpPr>
          <p:cNvPr id="82" name="矩形 81">
            <a:extLst>
              <a:ext uri="{FF2B5EF4-FFF2-40B4-BE49-F238E27FC236}">
                <a16:creationId xmlns:a16="http://schemas.microsoft.com/office/drawing/2014/main" id="{FB5980E4-06B2-A267-2B52-FEA9CA4542D6}"/>
              </a:ext>
            </a:extLst>
          </p:cNvPr>
          <p:cNvSpPr/>
          <p:nvPr/>
        </p:nvSpPr>
        <p:spPr>
          <a:xfrm>
            <a:off x="10053532" y="6066434"/>
            <a:ext cx="1965341" cy="500492"/>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dirty="0">
              <a:latin typeface="Arial" panose="020B0604020202020204" pitchFamily="34" charset="0"/>
              <a:cs typeface="Arial" panose="020B0604020202020204" pitchFamily="34" charset="0"/>
            </a:endParaRPr>
          </a:p>
        </p:txBody>
      </p:sp>
      <p:sp>
        <p:nvSpPr>
          <p:cNvPr id="83" name="文本框 82">
            <a:extLst>
              <a:ext uri="{FF2B5EF4-FFF2-40B4-BE49-F238E27FC236}">
                <a16:creationId xmlns:a16="http://schemas.microsoft.com/office/drawing/2014/main" id="{345672B1-0B9A-A7BA-2955-447B0A3FE11D}"/>
              </a:ext>
            </a:extLst>
          </p:cNvPr>
          <p:cNvSpPr txBox="1"/>
          <p:nvPr/>
        </p:nvSpPr>
        <p:spPr>
          <a:xfrm>
            <a:off x="10433763" y="6082150"/>
            <a:ext cx="1264257" cy="523220"/>
          </a:xfrm>
          <a:prstGeom prst="rect">
            <a:avLst/>
          </a:prstGeom>
          <a:noFill/>
          <a:ln>
            <a:noFill/>
          </a:ln>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code for</a:t>
            </a:r>
          </a:p>
          <a:p>
            <a:pPr algn="ctr"/>
            <a:r>
              <a:rPr lang="en-US" altLang="zh-CN" sz="1400" dirty="0">
                <a:solidFill>
                  <a:schemeClr val="bg1"/>
                </a:solidFill>
                <a:latin typeface="Arial" panose="020B0604020202020204" pitchFamily="34" charset="0"/>
                <a:cs typeface="Arial" panose="020B0604020202020204" pitchFamily="34" charset="0"/>
              </a:rPr>
              <a:t>Tasks</a:t>
            </a:r>
            <a:endParaRPr lang="zh-CN" altLang="en-US" sz="1400" dirty="0">
              <a:solidFill>
                <a:schemeClr val="bg1"/>
              </a:solidFill>
              <a:latin typeface="Arial" panose="020B0604020202020204" pitchFamily="34" charset="0"/>
              <a:cs typeface="Arial" panose="020B0604020202020204" pitchFamily="34" charset="0"/>
            </a:endParaRPr>
          </a:p>
        </p:txBody>
      </p:sp>
      <p:sp>
        <p:nvSpPr>
          <p:cNvPr id="88" name="右大括号 87">
            <a:extLst>
              <a:ext uri="{FF2B5EF4-FFF2-40B4-BE49-F238E27FC236}">
                <a16:creationId xmlns:a16="http://schemas.microsoft.com/office/drawing/2014/main" id="{96CB3BA1-5563-6CCD-C08E-E91C8E80598A}"/>
              </a:ext>
            </a:extLst>
          </p:cNvPr>
          <p:cNvSpPr/>
          <p:nvPr/>
        </p:nvSpPr>
        <p:spPr>
          <a:xfrm flipH="1">
            <a:off x="9691767" y="1549461"/>
            <a:ext cx="354763" cy="1362650"/>
          </a:xfrm>
          <a:prstGeom prst="rightBrace">
            <a:avLst/>
          </a:prstGeom>
          <a:noFill/>
          <a:ln w="25400" cap="flat">
            <a:solidFill>
              <a:schemeClr val="tx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415" latinLnBrk="1"/>
            <a:endParaRPr lang="zh-CN" altLang="en-US" sz="1800">
              <a:solidFill>
                <a:srgbClr val="000000"/>
              </a:solidFill>
            </a:endParaRPr>
          </a:p>
        </p:txBody>
      </p:sp>
      <p:cxnSp>
        <p:nvCxnSpPr>
          <p:cNvPr id="102" name="连接符: 肘形 101">
            <a:extLst>
              <a:ext uri="{FF2B5EF4-FFF2-40B4-BE49-F238E27FC236}">
                <a16:creationId xmlns:a16="http://schemas.microsoft.com/office/drawing/2014/main" id="{7E7C343C-62AC-CD9D-822B-E0A7BFE7876B}"/>
              </a:ext>
            </a:extLst>
          </p:cNvPr>
          <p:cNvCxnSpPr>
            <a:stCxn id="19" idx="2"/>
            <a:endCxn id="12" idx="1"/>
          </p:cNvCxnSpPr>
          <p:nvPr/>
        </p:nvCxnSpPr>
        <p:spPr>
          <a:xfrm rot="16200000" flipH="1">
            <a:off x="7593529" y="5574710"/>
            <a:ext cx="637453" cy="1091190"/>
          </a:xfrm>
          <a:prstGeom prst="bentConnector2">
            <a:avLst/>
          </a:prstGeom>
          <a:ln w="57150">
            <a:solidFill>
              <a:srgbClr val="765F97"/>
            </a:solidFill>
            <a:tailEnd type="triangle"/>
          </a:ln>
        </p:spPr>
        <p:style>
          <a:lnRef idx="1">
            <a:schemeClr val="accent4"/>
          </a:lnRef>
          <a:fillRef idx="0">
            <a:schemeClr val="accent4"/>
          </a:fillRef>
          <a:effectRef idx="0">
            <a:schemeClr val="accent4"/>
          </a:effectRef>
          <a:fontRef idx="minor">
            <a:schemeClr val="tx1"/>
          </a:fontRef>
        </p:style>
      </p:cxnSp>
      <p:sp>
        <p:nvSpPr>
          <p:cNvPr id="114" name="左大括号 113">
            <a:extLst>
              <a:ext uri="{FF2B5EF4-FFF2-40B4-BE49-F238E27FC236}">
                <a16:creationId xmlns:a16="http://schemas.microsoft.com/office/drawing/2014/main" id="{62EE42C0-5EB1-B845-2E02-F71E600F59AE}"/>
              </a:ext>
            </a:extLst>
          </p:cNvPr>
          <p:cNvSpPr/>
          <p:nvPr/>
        </p:nvSpPr>
        <p:spPr>
          <a:xfrm>
            <a:off x="9624530" y="4951967"/>
            <a:ext cx="383180" cy="434009"/>
          </a:xfrm>
          <a:prstGeom prst="leftBrace">
            <a:avLst/>
          </a:prstGeom>
          <a:ln w="28575">
            <a:solidFill>
              <a:srgbClr val="765F97"/>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sz="1603"/>
          </a:p>
        </p:txBody>
      </p:sp>
      <p:sp>
        <p:nvSpPr>
          <p:cNvPr id="115" name="左大括号 114">
            <a:extLst>
              <a:ext uri="{FF2B5EF4-FFF2-40B4-BE49-F238E27FC236}">
                <a16:creationId xmlns:a16="http://schemas.microsoft.com/office/drawing/2014/main" id="{1F88FF2D-6BCB-5899-58E9-2CAA580E36A0}"/>
              </a:ext>
            </a:extLst>
          </p:cNvPr>
          <p:cNvSpPr/>
          <p:nvPr/>
        </p:nvSpPr>
        <p:spPr>
          <a:xfrm>
            <a:off x="9689607" y="3758677"/>
            <a:ext cx="318107" cy="434009"/>
          </a:xfrm>
          <a:prstGeom prst="leftBrace">
            <a:avLst/>
          </a:prstGeom>
          <a:noFill/>
          <a:ln w="28575">
            <a:solidFill>
              <a:srgbClr val="00C3DC"/>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sz="1603"/>
          </a:p>
        </p:txBody>
      </p:sp>
      <p:sp>
        <p:nvSpPr>
          <p:cNvPr id="117" name="左大括号 116">
            <a:extLst>
              <a:ext uri="{FF2B5EF4-FFF2-40B4-BE49-F238E27FC236}">
                <a16:creationId xmlns:a16="http://schemas.microsoft.com/office/drawing/2014/main" id="{BBBC69CF-E2A2-0196-D2EC-B786EB741EAE}"/>
              </a:ext>
            </a:extLst>
          </p:cNvPr>
          <p:cNvSpPr/>
          <p:nvPr/>
        </p:nvSpPr>
        <p:spPr>
          <a:xfrm>
            <a:off x="9674766" y="3173266"/>
            <a:ext cx="341847" cy="434009"/>
          </a:xfrm>
          <a:prstGeom prst="leftBrace">
            <a:avLst/>
          </a:prstGeom>
          <a:ln w="28575">
            <a:solidFill>
              <a:srgbClr val="0092A5"/>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sz="1603"/>
          </a:p>
        </p:txBody>
      </p:sp>
      <p:sp>
        <p:nvSpPr>
          <p:cNvPr id="118" name="左大括号 117">
            <a:extLst>
              <a:ext uri="{FF2B5EF4-FFF2-40B4-BE49-F238E27FC236}">
                <a16:creationId xmlns:a16="http://schemas.microsoft.com/office/drawing/2014/main" id="{E49B0707-4792-43F1-B3EF-379956575931}"/>
              </a:ext>
            </a:extLst>
          </p:cNvPr>
          <p:cNvSpPr/>
          <p:nvPr/>
        </p:nvSpPr>
        <p:spPr>
          <a:xfrm>
            <a:off x="9633429" y="5547041"/>
            <a:ext cx="383180" cy="891997"/>
          </a:xfrm>
          <a:prstGeom prst="leftBrace">
            <a:avLst/>
          </a:prstGeom>
          <a:ln w="28575">
            <a:solidFill>
              <a:srgbClr val="C97BBC"/>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sz="1603"/>
          </a:p>
        </p:txBody>
      </p:sp>
      <p:sp>
        <p:nvSpPr>
          <p:cNvPr id="120" name="左大括号 119">
            <a:extLst>
              <a:ext uri="{FF2B5EF4-FFF2-40B4-BE49-F238E27FC236}">
                <a16:creationId xmlns:a16="http://schemas.microsoft.com/office/drawing/2014/main" id="{C16C5DE7-5E4E-5268-983F-30EBB556DAEC}"/>
              </a:ext>
            </a:extLst>
          </p:cNvPr>
          <p:cNvSpPr/>
          <p:nvPr/>
        </p:nvSpPr>
        <p:spPr>
          <a:xfrm>
            <a:off x="9628310" y="4348479"/>
            <a:ext cx="383180" cy="434009"/>
          </a:xfrm>
          <a:prstGeom prst="leftBrace">
            <a:avLst/>
          </a:prstGeom>
          <a:ln w="28575">
            <a:solidFill>
              <a:srgbClr val="765F97"/>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sz="1603"/>
          </a:p>
        </p:txBody>
      </p:sp>
      <p:pic>
        <p:nvPicPr>
          <p:cNvPr id="131" name="图片 130">
            <a:extLst>
              <a:ext uri="{FF2B5EF4-FFF2-40B4-BE49-F238E27FC236}">
                <a16:creationId xmlns:a16="http://schemas.microsoft.com/office/drawing/2014/main" id="{AF4D7CBA-8A73-8E44-F318-F3C41518F8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5363" y="4875605"/>
            <a:ext cx="584799" cy="629783"/>
          </a:xfrm>
          <a:prstGeom prst="rect">
            <a:avLst/>
          </a:prstGeom>
        </p:spPr>
      </p:pic>
      <p:pic>
        <p:nvPicPr>
          <p:cNvPr id="141" name="图片 140">
            <a:extLst>
              <a:ext uri="{FF2B5EF4-FFF2-40B4-BE49-F238E27FC236}">
                <a16:creationId xmlns:a16="http://schemas.microsoft.com/office/drawing/2014/main" id="{7730E4C5-8DCF-206B-2346-5C3A818631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5363" y="4252065"/>
            <a:ext cx="584799" cy="629783"/>
          </a:xfrm>
          <a:prstGeom prst="rect">
            <a:avLst/>
          </a:prstGeom>
        </p:spPr>
      </p:pic>
      <p:pic>
        <p:nvPicPr>
          <p:cNvPr id="144" name="图片 143">
            <a:extLst>
              <a:ext uri="{FF2B5EF4-FFF2-40B4-BE49-F238E27FC236}">
                <a16:creationId xmlns:a16="http://schemas.microsoft.com/office/drawing/2014/main" id="{2A59B461-3569-9D11-AA3B-9A43D05877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5363" y="3592179"/>
            <a:ext cx="584799" cy="629783"/>
          </a:xfrm>
          <a:prstGeom prst="rect">
            <a:avLst/>
          </a:prstGeom>
        </p:spPr>
      </p:pic>
      <p:sp>
        <p:nvSpPr>
          <p:cNvPr id="93" name="文本框 92">
            <a:extLst>
              <a:ext uri="{FF2B5EF4-FFF2-40B4-BE49-F238E27FC236}">
                <a16:creationId xmlns:a16="http://schemas.microsoft.com/office/drawing/2014/main" id="{83A3DDAA-F9C2-97CE-2971-917D23725A43}"/>
              </a:ext>
            </a:extLst>
          </p:cNvPr>
          <p:cNvSpPr txBox="1"/>
          <p:nvPr/>
        </p:nvSpPr>
        <p:spPr>
          <a:xfrm>
            <a:off x="9168609" y="4319946"/>
            <a:ext cx="627104"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#2  </a:t>
            </a:r>
            <a:endParaRPr lang="zh-CN" altLang="en-US" sz="2400" dirty="0">
              <a:solidFill>
                <a:schemeClr val="bg1"/>
              </a:solidFill>
            </a:endParaRPr>
          </a:p>
        </p:txBody>
      </p:sp>
      <p:sp>
        <p:nvSpPr>
          <p:cNvPr id="94" name="文本框 93">
            <a:extLst>
              <a:ext uri="{FF2B5EF4-FFF2-40B4-BE49-F238E27FC236}">
                <a16:creationId xmlns:a16="http://schemas.microsoft.com/office/drawing/2014/main" id="{BFEC1D38-A011-F92D-E811-ECB7FF0820F3}"/>
              </a:ext>
            </a:extLst>
          </p:cNvPr>
          <p:cNvSpPr txBox="1"/>
          <p:nvPr/>
        </p:nvSpPr>
        <p:spPr>
          <a:xfrm>
            <a:off x="9152217" y="3058971"/>
            <a:ext cx="627104"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#4 </a:t>
            </a:r>
            <a:endParaRPr lang="zh-CN" altLang="en-US" sz="2400" dirty="0">
              <a:solidFill>
                <a:schemeClr val="bg1"/>
              </a:solidFill>
            </a:endParaRPr>
          </a:p>
        </p:txBody>
      </p:sp>
      <p:sp>
        <p:nvSpPr>
          <p:cNvPr id="89" name="文本框 88">
            <a:extLst>
              <a:ext uri="{FF2B5EF4-FFF2-40B4-BE49-F238E27FC236}">
                <a16:creationId xmlns:a16="http://schemas.microsoft.com/office/drawing/2014/main" id="{59467D7F-839A-41D1-ECA7-5686EAEC04DD}"/>
              </a:ext>
            </a:extLst>
          </p:cNvPr>
          <p:cNvSpPr txBox="1"/>
          <p:nvPr/>
        </p:nvSpPr>
        <p:spPr>
          <a:xfrm>
            <a:off x="9179547" y="5749615"/>
            <a:ext cx="428969"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#0  </a:t>
            </a:r>
            <a:endParaRPr lang="zh-CN" altLang="en-US" sz="2400" dirty="0">
              <a:solidFill>
                <a:schemeClr val="bg1"/>
              </a:solidFill>
            </a:endParaRPr>
          </a:p>
        </p:txBody>
      </p:sp>
      <p:sp>
        <p:nvSpPr>
          <p:cNvPr id="91" name="文本框 90">
            <a:extLst>
              <a:ext uri="{FF2B5EF4-FFF2-40B4-BE49-F238E27FC236}">
                <a16:creationId xmlns:a16="http://schemas.microsoft.com/office/drawing/2014/main" id="{5B4CF0A5-E11E-9091-4A93-D03DE7AB9FE4}"/>
              </a:ext>
            </a:extLst>
          </p:cNvPr>
          <p:cNvSpPr txBox="1"/>
          <p:nvPr/>
        </p:nvSpPr>
        <p:spPr>
          <a:xfrm>
            <a:off x="9130989" y="1959248"/>
            <a:ext cx="627104"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#3  </a:t>
            </a:r>
            <a:endParaRPr lang="zh-CN" altLang="en-US" sz="2400" dirty="0">
              <a:solidFill>
                <a:schemeClr val="bg1"/>
              </a:solidFill>
            </a:endParaRPr>
          </a:p>
        </p:txBody>
      </p:sp>
      <p:sp>
        <p:nvSpPr>
          <p:cNvPr id="90" name="文本框 89">
            <a:extLst>
              <a:ext uri="{FF2B5EF4-FFF2-40B4-BE49-F238E27FC236}">
                <a16:creationId xmlns:a16="http://schemas.microsoft.com/office/drawing/2014/main" id="{492893F4-8A60-F699-0F22-3BD7DC366EE9}"/>
              </a:ext>
            </a:extLst>
          </p:cNvPr>
          <p:cNvSpPr txBox="1"/>
          <p:nvPr/>
        </p:nvSpPr>
        <p:spPr>
          <a:xfrm>
            <a:off x="9159724" y="4958651"/>
            <a:ext cx="442360"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#1  </a:t>
            </a:r>
            <a:endParaRPr lang="zh-CN" altLang="en-US" sz="2400" dirty="0">
              <a:solidFill>
                <a:schemeClr val="bg1"/>
              </a:solidFill>
            </a:endParaRPr>
          </a:p>
        </p:txBody>
      </p:sp>
      <p:cxnSp>
        <p:nvCxnSpPr>
          <p:cNvPr id="172" name="连接符: 肘形 171">
            <a:extLst>
              <a:ext uri="{FF2B5EF4-FFF2-40B4-BE49-F238E27FC236}">
                <a16:creationId xmlns:a16="http://schemas.microsoft.com/office/drawing/2014/main" id="{D2E8E2C7-866F-0252-BB57-FE42A1303906}"/>
              </a:ext>
            </a:extLst>
          </p:cNvPr>
          <p:cNvCxnSpPr>
            <a:cxnSpLocks/>
            <a:stCxn id="16" idx="6"/>
            <a:endCxn id="144" idx="1"/>
          </p:cNvCxnSpPr>
          <p:nvPr/>
        </p:nvCxnSpPr>
        <p:spPr>
          <a:xfrm flipV="1">
            <a:off x="8286258" y="3907070"/>
            <a:ext cx="759102" cy="147621"/>
          </a:xfrm>
          <a:prstGeom prst="bentConnector3">
            <a:avLst>
              <a:gd name="adj1" fmla="val 50000"/>
            </a:avLst>
          </a:prstGeom>
          <a:ln w="57150">
            <a:solidFill>
              <a:schemeClr val="tx1">
                <a:lumMod val="50000"/>
                <a:lumOff val="5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78" name="连接符: 肘形 177">
            <a:extLst>
              <a:ext uri="{FF2B5EF4-FFF2-40B4-BE49-F238E27FC236}">
                <a16:creationId xmlns:a16="http://schemas.microsoft.com/office/drawing/2014/main" id="{CC008FCD-F250-563A-4C5D-D8E79E7C82A2}"/>
              </a:ext>
            </a:extLst>
          </p:cNvPr>
          <p:cNvCxnSpPr>
            <a:cxnSpLocks/>
            <a:stCxn id="16" idx="6"/>
            <a:endCxn id="141" idx="1"/>
          </p:cNvCxnSpPr>
          <p:nvPr/>
        </p:nvCxnSpPr>
        <p:spPr>
          <a:xfrm>
            <a:off x="8286258" y="4054688"/>
            <a:ext cx="759102" cy="512266"/>
          </a:xfrm>
          <a:prstGeom prst="bentConnector3">
            <a:avLst>
              <a:gd name="adj1" fmla="val 50000"/>
            </a:avLst>
          </a:prstGeom>
          <a:ln w="57150">
            <a:solidFill>
              <a:schemeClr val="tx1">
                <a:lumMod val="50000"/>
                <a:lumOff val="5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81" name="连接符: 肘形 180">
            <a:extLst>
              <a:ext uri="{FF2B5EF4-FFF2-40B4-BE49-F238E27FC236}">
                <a16:creationId xmlns:a16="http://schemas.microsoft.com/office/drawing/2014/main" id="{8958FDE5-9ABD-489B-4782-319EB94E2D7A}"/>
              </a:ext>
            </a:extLst>
          </p:cNvPr>
          <p:cNvCxnSpPr>
            <a:cxnSpLocks/>
            <a:stCxn id="16" idx="6"/>
            <a:endCxn id="131" idx="1"/>
          </p:cNvCxnSpPr>
          <p:nvPr/>
        </p:nvCxnSpPr>
        <p:spPr>
          <a:xfrm>
            <a:off x="8286258" y="4054692"/>
            <a:ext cx="759102" cy="1135805"/>
          </a:xfrm>
          <a:prstGeom prst="bentConnector3">
            <a:avLst>
              <a:gd name="adj1" fmla="val 50000"/>
            </a:avLst>
          </a:prstGeom>
          <a:ln w="57150">
            <a:solidFill>
              <a:schemeClr val="tx1">
                <a:lumMod val="50000"/>
                <a:lumOff val="5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86" name="连接符: 肘形 185">
            <a:extLst>
              <a:ext uri="{FF2B5EF4-FFF2-40B4-BE49-F238E27FC236}">
                <a16:creationId xmlns:a16="http://schemas.microsoft.com/office/drawing/2014/main" id="{2C90D33D-F596-7431-5D4A-03369D7DE509}"/>
              </a:ext>
            </a:extLst>
          </p:cNvPr>
          <p:cNvCxnSpPr>
            <a:cxnSpLocks/>
            <a:stCxn id="16" idx="6"/>
            <a:endCxn id="63" idx="1"/>
          </p:cNvCxnSpPr>
          <p:nvPr/>
        </p:nvCxnSpPr>
        <p:spPr>
          <a:xfrm flipV="1">
            <a:off x="8286265" y="3371116"/>
            <a:ext cx="1773889" cy="683570"/>
          </a:xfrm>
          <a:prstGeom prst="bentConnector3">
            <a:avLst>
              <a:gd name="adj1" fmla="val 21821"/>
            </a:avLst>
          </a:prstGeom>
          <a:ln w="57150">
            <a:solidFill>
              <a:srgbClr val="0092A5"/>
            </a:solidFill>
            <a:tailEnd type="triangle"/>
          </a:ln>
        </p:spPr>
        <p:style>
          <a:lnRef idx="1">
            <a:schemeClr val="accent4"/>
          </a:lnRef>
          <a:fillRef idx="0">
            <a:schemeClr val="accent4"/>
          </a:fillRef>
          <a:effectRef idx="0">
            <a:schemeClr val="accent4"/>
          </a:effectRef>
          <a:fontRef idx="minor">
            <a:schemeClr val="tx1"/>
          </a:fontRef>
        </p:style>
      </p:cxnSp>
      <p:sp>
        <p:nvSpPr>
          <p:cNvPr id="212" name="文本框 211">
            <a:extLst>
              <a:ext uri="{FF2B5EF4-FFF2-40B4-BE49-F238E27FC236}">
                <a16:creationId xmlns:a16="http://schemas.microsoft.com/office/drawing/2014/main" id="{16A921AA-AF09-51E9-1700-5A40EE93034E}"/>
              </a:ext>
            </a:extLst>
          </p:cNvPr>
          <p:cNvSpPr txBox="1"/>
          <p:nvPr/>
        </p:nvSpPr>
        <p:spPr>
          <a:xfrm>
            <a:off x="7545352" y="4019695"/>
            <a:ext cx="1064713"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1100" b="1" dirty="0">
                <a:solidFill>
                  <a:schemeClr val="bg1"/>
                </a:solidFill>
                <a:latin typeface="Arial" panose="020B0604020202020204" pitchFamily="34" charset="0"/>
                <a:cs typeface="Arial" panose="020B0604020202020204" pitchFamily="34" charset="0"/>
              </a:rPr>
              <a:t>unprivileged</a:t>
            </a:r>
            <a:endParaRPr lang="zh-CN" altLang="en-US" sz="1100" dirty="0"/>
          </a:p>
        </p:txBody>
      </p:sp>
      <p:sp>
        <p:nvSpPr>
          <p:cNvPr id="350" name="文本框 349">
            <a:extLst>
              <a:ext uri="{FF2B5EF4-FFF2-40B4-BE49-F238E27FC236}">
                <a16:creationId xmlns:a16="http://schemas.microsoft.com/office/drawing/2014/main" id="{DC6B9825-C097-857D-C564-CB952FD9AFD6}"/>
              </a:ext>
            </a:extLst>
          </p:cNvPr>
          <p:cNvSpPr txBox="1"/>
          <p:nvPr/>
        </p:nvSpPr>
        <p:spPr>
          <a:xfrm>
            <a:off x="7511438" y="4614932"/>
            <a:ext cx="1137840"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1100" b="1" dirty="0">
                <a:solidFill>
                  <a:schemeClr val="bg1"/>
                </a:solidFill>
                <a:latin typeface="Arial" panose="020B0604020202020204" pitchFamily="34" charset="0"/>
                <a:cs typeface="Arial" panose="020B0604020202020204" pitchFamily="34" charset="0"/>
              </a:rPr>
              <a:t>unprivileged</a:t>
            </a:r>
            <a:endParaRPr lang="zh-CN" altLang="en-US" sz="1100" dirty="0"/>
          </a:p>
        </p:txBody>
      </p:sp>
      <p:sp>
        <p:nvSpPr>
          <p:cNvPr id="23" name="文本框 22">
            <a:extLst>
              <a:ext uri="{FF2B5EF4-FFF2-40B4-BE49-F238E27FC236}">
                <a16:creationId xmlns:a16="http://schemas.microsoft.com/office/drawing/2014/main" id="{E4C60ED5-5A45-F1C2-324B-832B651A46F1}"/>
              </a:ext>
            </a:extLst>
          </p:cNvPr>
          <p:cNvSpPr txBox="1"/>
          <p:nvPr/>
        </p:nvSpPr>
        <p:spPr>
          <a:xfrm>
            <a:off x="465309" y="1229959"/>
            <a:ext cx="6616930"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5" marR="0" lvl="0" indent="-342905" algn="l" defTabSz="495308" eaLnBrk="1" fontAlgn="auto" latinLnBrk="0" hangingPunct="1">
              <a:lnSpc>
                <a:spcPct val="100000"/>
              </a:lnSpc>
              <a:spcBef>
                <a:spcPts val="600"/>
              </a:spcBef>
              <a:spcAft>
                <a:spcPts val="600"/>
              </a:spcAft>
              <a:buClrTx/>
              <a:buSzTx/>
              <a:buFont typeface="Wingdings" panose="05000000000000000000" pitchFamily="2" charset="2"/>
              <a:buChar char="l"/>
              <a:tabLst/>
              <a:defRPr/>
            </a:pPr>
            <a:r>
              <a:rPr kumimoji="0" lang="en-US" altLang="zh-CN" sz="2400" b="1" i="0" u="none" strike="noStrike" kern="0" cap="none" spc="0" normalizeH="0" baseline="0" noProof="0" dirty="0">
                <a:ln>
                  <a:noFill/>
                </a:ln>
                <a:solidFill>
                  <a:srgbClr val="243746"/>
                </a:solidFill>
                <a:effectLst/>
                <a:uLnTx/>
                <a:uFillTx/>
                <a:latin typeface="Arial" panose="020B0604020202020204" pitchFamily="34" charset="0"/>
                <a:ea typeface="Helvetica Neue"/>
                <a:cs typeface="Helvetica Neue"/>
                <a:sym typeface="Helvetica Neue"/>
              </a:rPr>
              <a:t>User Task Memory Isolation (TMI): </a:t>
            </a:r>
            <a:r>
              <a:rPr kumimoji="0" lang="en-US" altLang="zh-CN" sz="2400" b="0" i="0" u="none" strike="noStrike" kern="0" cap="none" spc="0" normalizeH="0" baseline="0" noProof="0" dirty="0">
                <a:ln>
                  <a:noFill/>
                </a:ln>
                <a:solidFill>
                  <a:srgbClr val="243746"/>
                </a:solidFill>
                <a:effectLst/>
                <a:uLnTx/>
                <a:uFillTx/>
                <a:latin typeface="Arial" panose="020B0604020202020204" pitchFamily="34" charset="0"/>
                <a:ea typeface="Helvetica Neue"/>
                <a:cs typeface="Helvetica Neue"/>
                <a:sym typeface="Helvetica Neue"/>
              </a:rPr>
              <a:t>Unprivileged tasks can only access their own stack and up to three user definable memory regions (three per task)</a:t>
            </a:r>
          </a:p>
        </p:txBody>
      </p:sp>
      <p:sp>
        <p:nvSpPr>
          <p:cNvPr id="30" name="标题 1">
            <a:extLst>
              <a:ext uri="{FF2B5EF4-FFF2-40B4-BE49-F238E27FC236}">
                <a16:creationId xmlns:a16="http://schemas.microsoft.com/office/drawing/2014/main" id="{CBF2306D-3A2A-4B45-1A4E-F754CB52564D}"/>
              </a:ext>
            </a:extLst>
          </p:cNvPr>
          <p:cNvSpPr txBox="1">
            <a:spLocks/>
          </p:cNvSpPr>
          <p:nvPr/>
        </p:nvSpPr>
        <p:spPr>
          <a:xfrm>
            <a:off x="470674" y="34865"/>
            <a:ext cx="10435696" cy="648928"/>
          </a:xfrm>
          <a:prstGeom prst="rect">
            <a:avLst/>
          </a:prstGeom>
        </p:spPr>
        <p:txBody>
          <a:bodyPr anchor="b">
            <a:normAutofit/>
          </a:bodyPr>
          <a:lstStyle>
            <a:lvl1pPr marL="0" marR="0" indent="0" algn="l" defTabSz="548650" rtl="0" latinLnBrk="0">
              <a:lnSpc>
                <a:spcPct val="85000"/>
              </a:lnSpc>
              <a:spcBef>
                <a:spcPts val="0"/>
              </a:spcBef>
              <a:spcAft>
                <a:spcPts val="0"/>
              </a:spcAft>
              <a:buClrTx/>
              <a:buSzTx/>
              <a:buFontTx/>
              <a:buNone/>
              <a:tabLst/>
              <a:defRPr sz="3200" b="1" i="0" u="none" strike="noStrike" cap="none" spc="-79" baseline="0">
                <a:solidFill>
                  <a:srgbClr val="002060"/>
                </a:solidFill>
                <a:uFillTx/>
                <a:latin typeface="Arial Black" panose="020B0604020202020204" pitchFamily="34" charset="0"/>
                <a:ea typeface="+mn-ea"/>
                <a:cs typeface="+mn-cs"/>
                <a:sym typeface="Spartan Bold"/>
              </a:defRPr>
            </a:lvl1pPr>
            <a:lvl2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2pPr>
            <a:lvl3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3pPr>
            <a:lvl4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4pPr>
            <a:lvl5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5pPr>
            <a:lvl6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6pPr>
            <a:lvl7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7pPr>
            <a:lvl8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8pPr>
            <a:lvl9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9pPr>
          </a:lstStyle>
          <a:p>
            <a:pPr hangingPunct="1"/>
            <a:r>
              <a:rPr lang="en-US" altLang="zh-CN" dirty="0"/>
              <a:t>Case Study :  </a:t>
            </a:r>
            <a:r>
              <a:rPr lang="en-US" altLang="zh-CN" dirty="0" err="1"/>
              <a:t>FreeRTOS</a:t>
            </a:r>
            <a:r>
              <a:rPr lang="en-US" altLang="zh-CN" dirty="0"/>
              <a:t>-MPU</a:t>
            </a:r>
            <a:endParaRPr lang="zh-CN" altLang="en-US" dirty="0"/>
          </a:p>
        </p:txBody>
      </p:sp>
    </p:spTree>
    <p:extLst>
      <p:ext uri="{BB962C8B-B14F-4D97-AF65-F5344CB8AC3E}">
        <p14:creationId xmlns:p14="http://schemas.microsoft.com/office/powerpoint/2010/main" val="22081277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wipe(left)">
                                      <p:cBhvr>
                                        <p:cTn id="7" dur="500"/>
                                        <p:tgtEl>
                                          <p:spTgt spid="8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8"/>
                                        </p:tgtEl>
                                        <p:attrNameLst>
                                          <p:attrName>style.visibility</p:attrName>
                                        </p:attrNameLst>
                                      </p:cBhvr>
                                      <p:to>
                                        <p:strVal val="visible"/>
                                      </p:to>
                                    </p:set>
                                    <p:animEffect transition="in" filter="wipe(left)">
                                      <p:cBhvr>
                                        <p:cTn id="10" dur="500"/>
                                        <p:tgtEl>
                                          <p:spTgt spid="11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wipe(left)">
                                      <p:cBhvr>
                                        <p:cTn id="13" dur="500"/>
                                        <p:tgtEl>
                                          <p:spTgt spid="9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13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3"/>
                                        </p:tgtEl>
                                        <p:attrNameLst>
                                          <p:attrName>style.visibility</p:attrName>
                                        </p:attrNameLst>
                                      </p:cBhvr>
                                      <p:to>
                                        <p:strVal val="visible"/>
                                      </p:to>
                                    </p:set>
                                    <p:animEffect transition="in" filter="wipe(left)">
                                      <p:cBhvr>
                                        <p:cTn id="24" dur="500"/>
                                        <p:tgtEl>
                                          <p:spTgt spid="93"/>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wipe(left)">
                                      <p:cBhvr>
                                        <p:cTn id="27" dur="500"/>
                                        <p:tgtEl>
                                          <p:spTgt spid="12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wipe(left)">
                                      <p:cBhvr>
                                        <p:cTn id="30" dur="500"/>
                                        <p:tgtEl>
                                          <p:spTgt spid="11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wipe(left)">
                                      <p:cBhvr>
                                        <p:cTn id="33" dur="500"/>
                                        <p:tgtEl>
                                          <p:spTgt spid="94"/>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17"/>
                                        </p:tgtEl>
                                        <p:attrNameLst>
                                          <p:attrName>style.visibility</p:attrName>
                                        </p:attrNameLst>
                                      </p:cBhvr>
                                      <p:to>
                                        <p:strVal val="visible"/>
                                      </p:to>
                                    </p:set>
                                    <p:animEffect transition="in" filter="wipe(left)">
                                      <p:cBhvr>
                                        <p:cTn id="36" dur="500"/>
                                        <p:tgtEl>
                                          <p:spTgt spid="11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91"/>
                                        </p:tgtEl>
                                        <p:attrNameLst>
                                          <p:attrName>style.visibility</p:attrName>
                                        </p:attrNameLst>
                                      </p:cBhvr>
                                      <p:to>
                                        <p:strVal val="visible"/>
                                      </p:to>
                                    </p:set>
                                    <p:animEffect transition="in" filter="wipe(left)">
                                      <p:cBhvr>
                                        <p:cTn id="39" dur="500"/>
                                        <p:tgtEl>
                                          <p:spTgt spid="91"/>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wipe(left)">
                                      <p:cBhvr>
                                        <p:cTn id="42" dur="500"/>
                                        <p:tgtEl>
                                          <p:spTgt spid="88"/>
                                        </p:tgtEl>
                                      </p:cBhvr>
                                    </p:animEffect>
                                  </p:childTnLst>
                                </p:cTn>
                              </p:par>
                              <p:par>
                                <p:cTn id="43" presetID="1" presetClass="entr" presetSubtype="0" fill="hold" nodeType="withEffect">
                                  <p:stCondLst>
                                    <p:cond delay="0"/>
                                  </p:stCondLst>
                                  <p:childTnLst>
                                    <p:set>
                                      <p:cBhvr>
                                        <p:cTn id="44" dur="1" fill="hold">
                                          <p:stCondLst>
                                            <p:cond delay="0"/>
                                          </p:stCondLst>
                                        </p:cTn>
                                        <p:tgtEl>
                                          <p:spTgt spid="1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1"/>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144"/>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4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31"/>
                                        </p:tgtEl>
                                        <p:attrNameLst>
                                          <p:attrName>style.visibility</p:attrName>
                                        </p:attrNameLst>
                                      </p:cBhvr>
                                      <p:to>
                                        <p:strVal val="hidden"/>
                                      </p:to>
                                    </p:set>
                                  </p:childTnLst>
                                </p:cTn>
                              </p:par>
                              <p:par>
                                <p:cTn id="53" presetID="22" presetClass="entr" presetSubtype="1" fill="hold" nodeType="withEffect">
                                  <p:stCondLst>
                                    <p:cond delay="0"/>
                                  </p:stCondLst>
                                  <p:childTnLst>
                                    <p:set>
                                      <p:cBhvr>
                                        <p:cTn id="54" dur="1" fill="hold">
                                          <p:stCondLst>
                                            <p:cond delay="0"/>
                                          </p:stCondLst>
                                        </p:cTn>
                                        <p:tgtEl>
                                          <p:spTgt spid="172"/>
                                        </p:tgtEl>
                                        <p:attrNameLst>
                                          <p:attrName>style.visibility</p:attrName>
                                        </p:attrNameLst>
                                      </p:cBhvr>
                                      <p:to>
                                        <p:strVal val="visible"/>
                                      </p:to>
                                    </p:set>
                                    <p:animEffect transition="in" filter="wipe(up)">
                                      <p:cBhvr>
                                        <p:cTn id="55" dur="500"/>
                                        <p:tgtEl>
                                          <p:spTgt spid="172"/>
                                        </p:tgtEl>
                                      </p:cBhvr>
                                    </p:animEffect>
                                  </p:childTnLst>
                                </p:cTn>
                              </p:par>
                              <p:par>
                                <p:cTn id="56" presetID="22" presetClass="entr" presetSubtype="1" fill="hold" nodeType="withEffect">
                                  <p:stCondLst>
                                    <p:cond delay="0"/>
                                  </p:stCondLst>
                                  <p:childTnLst>
                                    <p:set>
                                      <p:cBhvr>
                                        <p:cTn id="57" dur="1" fill="hold">
                                          <p:stCondLst>
                                            <p:cond delay="0"/>
                                          </p:stCondLst>
                                        </p:cTn>
                                        <p:tgtEl>
                                          <p:spTgt spid="178"/>
                                        </p:tgtEl>
                                        <p:attrNameLst>
                                          <p:attrName>style.visibility</p:attrName>
                                        </p:attrNameLst>
                                      </p:cBhvr>
                                      <p:to>
                                        <p:strVal val="visible"/>
                                      </p:to>
                                    </p:set>
                                    <p:animEffect transition="in" filter="wipe(up)">
                                      <p:cBhvr>
                                        <p:cTn id="58" dur="500"/>
                                        <p:tgtEl>
                                          <p:spTgt spid="178"/>
                                        </p:tgtEl>
                                      </p:cBhvr>
                                    </p:animEffect>
                                  </p:childTnLst>
                                </p:cTn>
                              </p:par>
                              <p:par>
                                <p:cTn id="59" presetID="22" presetClass="entr" presetSubtype="1" fill="hold" nodeType="withEffect">
                                  <p:stCondLst>
                                    <p:cond delay="0"/>
                                  </p:stCondLst>
                                  <p:childTnLst>
                                    <p:set>
                                      <p:cBhvr>
                                        <p:cTn id="60" dur="1" fill="hold">
                                          <p:stCondLst>
                                            <p:cond delay="0"/>
                                          </p:stCondLst>
                                        </p:cTn>
                                        <p:tgtEl>
                                          <p:spTgt spid="181"/>
                                        </p:tgtEl>
                                        <p:attrNameLst>
                                          <p:attrName>style.visibility</p:attrName>
                                        </p:attrNameLst>
                                      </p:cBhvr>
                                      <p:to>
                                        <p:strVal val="visible"/>
                                      </p:to>
                                    </p:set>
                                    <p:animEffect transition="in" filter="wipe(up)">
                                      <p:cBhvr>
                                        <p:cTn id="61" dur="500"/>
                                        <p:tgtEl>
                                          <p:spTgt spid="181"/>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4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41"/>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31"/>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nodeType="clickEffect">
                                  <p:stCondLst>
                                    <p:cond delay="0"/>
                                  </p:stCondLst>
                                  <p:childTnLst>
                                    <p:set>
                                      <p:cBhvr>
                                        <p:cTn id="73" dur="1" fill="hold">
                                          <p:stCondLst>
                                            <p:cond delay="0"/>
                                          </p:stCondLst>
                                        </p:cTn>
                                        <p:tgtEl>
                                          <p:spTgt spid="186"/>
                                        </p:tgtEl>
                                        <p:attrNameLst>
                                          <p:attrName>style.visibility</p:attrName>
                                        </p:attrNameLst>
                                      </p:cBhvr>
                                      <p:to>
                                        <p:strVal val="visible"/>
                                      </p:to>
                                    </p:set>
                                    <p:animEffect transition="in" filter="wipe(up)">
                                      <p:cBhvr>
                                        <p:cTn id="74"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114" grpId="0" animBg="1"/>
      <p:bldP spid="115" grpId="0" animBg="1"/>
      <p:bldP spid="117" grpId="0" animBg="1"/>
      <p:bldP spid="118" grpId="0" animBg="1"/>
      <p:bldP spid="120" grpId="0" animBg="1"/>
      <p:bldP spid="93" grpId="0"/>
      <p:bldP spid="94" grpId="0"/>
      <p:bldP spid="89" grpId="0"/>
      <p:bldP spid="91" grpId="0"/>
      <p:bldP spid="9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6E4EB0-1C64-2889-C243-6FE4DCAC624C}"/>
              </a:ext>
            </a:extLst>
          </p:cNvPr>
          <p:cNvSpPr>
            <a:spLocks noGrp="1"/>
          </p:cNvSpPr>
          <p:nvPr>
            <p:ph type="title"/>
          </p:nvPr>
        </p:nvSpPr>
        <p:spPr/>
        <p:txBody>
          <a:bodyPr/>
          <a:lstStyle/>
          <a:p>
            <a:r>
              <a:rPr kumimoji="1" lang="en-US" altLang="zh-CN" dirty="0"/>
              <a:t>Case</a:t>
            </a:r>
            <a:r>
              <a:rPr kumimoji="1" lang="zh-CN" altLang="en-US" dirty="0"/>
              <a:t> </a:t>
            </a:r>
            <a:r>
              <a:rPr kumimoji="1" lang="en-US" altLang="zh-CN" dirty="0"/>
              <a:t>Study</a:t>
            </a:r>
            <a:r>
              <a:rPr kumimoji="1" lang="zh-CN" altLang="en-US" dirty="0"/>
              <a:t> </a:t>
            </a:r>
            <a:r>
              <a:rPr kumimoji="1" lang="en-US" altLang="zh-CN" dirty="0"/>
              <a:t>:</a:t>
            </a:r>
            <a:r>
              <a:rPr kumimoji="1" lang="zh-CN" altLang="en-US" dirty="0"/>
              <a:t> </a:t>
            </a:r>
            <a:r>
              <a:rPr kumimoji="1" lang="en-US" altLang="zh-CN" dirty="0"/>
              <a:t>Zephyr</a:t>
            </a:r>
            <a:endParaRPr kumimoji="1" lang="zh-CN" altLang="en-US" dirty="0"/>
          </a:p>
        </p:txBody>
      </p:sp>
      <p:sp>
        <p:nvSpPr>
          <p:cNvPr id="3" name="文本占位符 2">
            <a:extLst>
              <a:ext uri="{FF2B5EF4-FFF2-40B4-BE49-F238E27FC236}">
                <a16:creationId xmlns:a16="http://schemas.microsoft.com/office/drawing/2014/main" id="{CA84DCB7-0D0F-7450-7EE4-4A0EE1581C2B}"/>
              </a:ext>
            </a:extLst>
          </p:cNvPr>
          <p:cNvSpPr>
            <a:spLocks noGrp="1"/>
          </p:cNvSpPr>
          <p:nvPr>
            <p:ph type="body" sz="quarter" idx="1"/>
          </p:nvPr>
        </p:nvSpPr>
        <p:spPr/>
        <p:txBody>
          <a:bodyPr/>
          <a:lstStyle/>
          <a:p>
            <a:r>
              <a:rPr kumimoji="1" lang="en-US" altLang="zh-CN" b="1" dirty="0"/>
              <a:t>Peripheral</a:t>
            </a:r>
            <a:r>
              <a:rPr kumimoji="1" lang="zh-CN" altLang="en-US" b="1" dirty="0"/>
              <a:t> </a:t>
            </a:r>
            <a:r>
              <a:rPr kumimoji="1" lang="en-US" altLang="zh-CN" b="1" dirty="0"/>
              <a:t>Isolation</a:t>
            </a:r>
            <a:r>
              <a:rPr kumimoji="1" lang="zh-CN" altLang="en-US" b="1" dirty="0"/>
              <a:t> </a:t>
            </a:r>
            <a:r>
              <a:rPr kumimoji="1" lang="en-US" altLang="zh-CN" b="1" dirty="0"/>
              <a:t>(PI):</a:t>
            </a:r>
            <a:r>
              <a:rPr kumimoji="1" lang="en-US" altLang="zh-CN" dirty="0"/>
              <a:t> By default, a peripheral driver instance is considered as a kernel object. Therefore, its range is pre-conﬁgured to be inaccessible by user tasks. </a:t>
            </a:r>
            <a:r>
              <a:rPr kumimoji="1" lang="en-US" altLang="zh-CN" b="1" dirty="0"/>
              <a:t>To access peripherals, a user task must invoke system calls</a:t>
            </a:r>
            <a:r>
              <a:rPr kumimoji="1" lang="en-US" altLang="zh-CN" dirty="0"/>
              <a:t>.</a:t>
            </a:r>
            <a:endParaRPr kumimoji="1" lang="zh-CN" altLang="en-US" dirty="0"/>
          </a:p>
        </p:txBody>
      </p:sp>
      <p:sp>
        <p:nvSpPr>
          <p:cNvPr id="42" name="矩形: 圆角 5">
            <a:extLst>
              <a:ext uri="{FF2B5EF4-FFF2-40B4-BE49-F238E27FC236}">
                <a16:creationId xmlns:a16="http://schemas.microsoft.com/office/drawing/2014/main" id="{3655EA84-D46A-6DAD-8738-B456C654F6BC}"/>
              </a:ext>
            </a:extLst>
          </p:cNvPr>
          <p:cNvSpPr/>
          <p:nvPr/>
        </p:nvSpPr>
        <p:spPr>
          <a:xfrm>
            <a:off x="443787" y="3220950"/>
            <a:ext cx="1766809" cy="653144"/>
          </a:xfrm>
          <a:prstGeom prst="roundRect">
            <a:avLst/>
          </a:prstGeom>
          <a:solidFill>
            <a:sysClr val="window" lastClr="FFFFFF">
              <a:lumMod val="85000"/>
            </a:sys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2060"/>
                </a:solidFill>
                <a:effectLst/>
                <a:uLnTx/>
                <a:uFillTx/>
                <a:latin typeface="+mn-lt"/>
                <a:ea typeface="等线" panose="02010600030101010101" pitchFamily="2" charset="-122"/>
                <a:cs typeface="+mn-cs"/>
              </a:rPr>
              <a:t>API Call</a:t>
            </a:r>
            <a:endParaRPr kumimoji="0" lang="zh-CN" altLang="en-US" sz="1800" b="1" i="0" u="none" strike="noStrike" kern="1200" cap="none" spc="0" normalizeH="0" baseline="0" noProof="0" dirty="0">
              <a:ln>
                <a:noFill/>
              </a:ln>
              <a:solidFill>
                <a:srgbClr val="002060"/>
              </a:solidFill>
              <a:effectLst/>
              <a:uLnTx/>
              <a:uFillTx/>
              <a:latin typeface="+mn-lt"/>
              <a:ea typeface="等线" panose="02010600030101010101" pitchFamily="2" charset="-122"/>
              <a:cs typeface="+mn-cs"/>
            </a:endParaRPr>
          </a:p>
        </p:txBody>
      </p:sp>
      <p:sp>
        <p:nvSpPr>
          <p:cNvPr id="43" name="矩形: 圆角 7">
            <a:extLst>
              <a:ext uri="{FF2B5EF4-FFF2-40B4-BE49-F238E27FC236}">
                <a16:creationId xmlns:a16="http://schemas.microsoft.com/office/drawing/2014/main" id="{E924CC0C-AC90-5F6D-6130-8DFD806AC1B1}"/>
              </a:ext>
            </a:extLst>
          </p:cNvPr>
          <p:cNvSpPr/>
          <p:nvPr/>
        </p:nvSpPr>
        <p:spPr>
          <a:xfrm>
            <a:off x="7527808" y="2509568"/>
            <a:ext cx="1635612" cy="369332"/>
          </a:xfrm>
          <a:prstGeom prst="roundRect">
            <a:avLst/>
          </a:prstGeom>
          <a:solidFill>
            <a:sysClr val="window" lastClr="FFFFFF">
              <a:lumMod val="85000"/>
            </a:sys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srgbClr val="002060"/>
                </a:solidFill>
                <a:effectLst/>
                <a:uLnTx/>
                <a:uFillTx/>
                <a:latin typeface="+mn-lt"/>
                <a:ea typeface="等线" panose="02010600030101010101" pitchFamily="2" charset="-122"/>
                <a:cs typeface="+mn-cs"/>
              </a:rPr>
              <a:t>k_oops</a:t>
            </a:r>
            <a:r>
              <a:rPr kumimoji="0" lang="en-US" altLang="zh-CN" sz="1800" b="1" i="0" u="none" strike="noStrike" kern="1200" cap="none" spc="0" normalizeH="0" baseline="0" noProof="0" dirty="0">
                <a:ln>
                  <a:noFill/>
                </a:ln>
                <a:solidFill>
                  <a:srgbClr val="002060"/>
                </a:solidFill>
                <a:effectLst/>
                <a:uLnTx/>
                <a:uFillTx/>
                <a:latin typeface="+mn-lt"/>
                <a:ea typeface="等线" panose="02010600030101010101" pitchFamily="2" charset="-122"/>
                <a:cs typeface="+mn-cs"/>
              </a:rPr>
              <a:t>()</a:t>
            </a:r>
            <a:endParaRPr kumimoji="0" lang="zh-CN" altLang="en-US" sz="1800" b="1" i="0" u="none" strike="noStrike" kern="1200" cap="none" spc="0" normalizeH="0" baseline="0" noProof="0" dirty="0">
              <a:ln>
                <a:noFill/>
              </a:ln>
              <a:solidFill>
                <a:srgbClr val="002060"/>
              </a:solidFill>
              <a:effectLst/>
              <a:uLnTx/>
              <a:uFillTx/>
              <a:latin typeface="+mn-lt"/>
              <a:ea typeface="等线" panose="02010600030101010101" pitchFamily="2" charset="-122"/>
              <a:cs typeface="+mn-cs"/>
            </a:endParaRPr>
          </a:p>
        </p:txBody>
      </p:sp>
      <p:sp>
        <p:nvSpPr>
          <p:cNvPr id="44" name="矩形: 圆角 8">
            <a:extLst>
              <a:ext uri="{FF2B5EF4-FFF2-40B4-BE49-F238E27FC236}">
                <a16:creationId xmlns:a16="http://schemas.microsoft.com/office/drawing/2014/main" id="{B1A2F25F-A9CA-32A4-17C8-BE56699F2038}"/>
              </a:ext>
            </a:extLst>
          </p:cNvPr>
          <p:cNvSpPr/>
          <p:nvPr/>
        </p:nvSpPr>
        <p:spPr>
          <a:xfrm>
            <a:off x="443787" y="4572789"/>
            <a:ext cx="1766810" cy="602800"/>
          </a:xfrm>
          <a:prstGeom prst="roundRect">
            <a:avLst/>
          </a:prstGeom>
          <a:solidFill>
            <a:sysClr val="window" lastClr="FFFFFF">
              <a:lumMod val="85000"/>
            </a:sys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2060"/>
                </a:solidFill>
                <a:effectLst/>
                <a:uLnTx/>
                <a:uFillTx/>
                <a:latin typeface="+mn-lt"/>
                <a:ea typeface="等线" panose="02010600030101010101" pitchFamily="2" charset="-122"/>
                <a:cs typeface="+mn-cs"/>
              </a:rPr>
              <a:t>Return</a:t>
            </a:r>
            <a:r>
              <a:rPr kumimoji="0" lang="zh-CN" altLang="en-US" sz="1800" b="1" i="0" u="none" strike="noStrike" kern="1200" cap="none" spc="0" normalizeH="0" baseline="0" noProof="0" dirty="0">
                <a:ln>
                  <a:noFill/>
                </a:ln>
                <a:solidFill>
                  <a:srgbClr val="002060"/>
                </a:solidFill>
                <a:effectLst/>
                <a:uLnTx/>
                <a:uFillTx/>
                <a:latin typeface="+mn-lt"/>
                <a:ea typeface="等线" panose="02010600030101010101" pitchFamily="2" charset="-122"/>
                <a:cs typeface="+mn-cs"/>
              </a:rPr>
              <a:t> </a:t>
            </a:r>
            <a:r>
              <a:rPr kumimoji="0" lang="en-US" altLang="zh-CN" sz="1800" b="1" i="0" u="none" strike="noStrike" kern="1200" cap="none" spc="0" normalizeH="0" baseline="0" noProof="0" dirty="0">
                <a:ln>
                  <a:noFill/>
                </a:ln>
                <a:solidFill>
                  <a:srgbClr val="002060"/>
                </a:solidFill>
                <a:effectLst/>
                <a:uLnTx/>
                <a:uFillTx/>
                <a:latin typeface="+mn-lt"/>
                <a:ea typeface="等线" panose="02010600030101010101" pitchFamily="2" charset="-122"/>
                <a:cs typeface="+mn-cs"/>
              </a:rPr>
              <a:t>to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2060"/>
                </a:solidFill>
                <a:effectLst/>
                <a:uLnTx/>
                <a:uFillTx/>
                <a:latin typeface="+mn-lt"/>
                <a:ea typeface="等线" panose="02010600030101010101" pitchFamily="2" charset="-122"/>
                <a:cs typeface="+mn-cs"/>
              </a:rPr>
              <a:t>Caller</a:t>
            </a:r>
          </a:p>
        </p:txBody>
      </p:sp>
      <p:sp>
        <p:nvSpPr>
          <p:cNvPr id="45" name="矩形: 圆角 9">
            <a:extLst>
              <a:ext uri="{FF2B5EF4-FFF2-40B4-BE49-F238E27FC236}">
                <a16:creationId xmlns:a16="http://schemas.microsoft.com/office/drawing/2014/main" id="{A46D12CB-85B4-1188-1651-20AB1D3F14A5}"/>
              </a:ext>
            </a:extLst>
          </p:cNvPr>
          <p:cNvSpPr/>
          <p:nvPr/>
        </p:nvSpPr>
        <p:spPr>
          <a:xfrm>
            <a:off x="9784039" y="5638586"/>
            <a:ext cx="1989573" cy="653143"/>
          </a:xfrm>
          <a:prstGeom prst="roundRect">
            <a:avLst/>
          </a:prstGeom>
          <a:solidFill>
            <a:sysClr val="window" lastClr="FFFFFF">
              <a:lumMod val="85000"/>
            </a:sys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2060"/>
                </a:solidFill>
                <a:effectLst/>
                <a:uLnTx/>
                <a:uFillTx/>
                <a:latin typeface="+mn-lt"/>
                <a:ea typeface="等线" panose="02010600030101010101" pitchFamily="2" charset="-122"/>
                <a:cs typeface="+mn-cs"/>
              </a:rPr>
              <a:t>return</a:t>
            </a:r>
            <a:r>
              <a:rPr kumimoji="0" lang="zh-CN" altLang="en-US" sz="1800" b="1" i="0" u="none" strike="noStrike" kern="1200" cap="none" spc="0" normalizeH="0" baseline="0" noProof="0" dirty="0">
                <a:ln>
                  <a:noFill/>
                </a:ln>
                <a:solidFill>
                  <a:srgbClr val="002060"/>
                </a:solidFill>
                <a:effectLst/>
                <a:uLnTx/>
                <a:uFillTx/>
                <a:latin typeface="+mn-lt"/>
                <a:ea typeface="等线" panose="02010600030101010101" pitchFamily="2" charset="-122"/>
                <a:cs typeface="+mn-cs"/>
              </a:rPr>
              <a:t> </a:t>
            </a:r>
            <a:r>
              <a:rPr kumimoji="0" lang="en-US" altLang="zh-CN" sz="1800" b="1" i="0" u="none" strike="noStrike" kern="1200" cap="none" spc="0" normalizeH="0" baseline="0" noProof="0" dirty="0">
                <a:ln>
                  <a:noFill/>
                </a:ln>
                <a:solidFill>
                  <a:srgbClr val="002060"/>
                </a:solidFill>
                <a:effectLst/>
                <a:uLnTx/>
                <a:uFillTx/>
                <a:latin typeface="+mn-lt"/>
                <a:ea typeface="等线" panose="02010600030101010101" pitchFamily="2" charset="-122"/>
                <a:cs typeface="+mn-cs"/>
              </a:rPr>
              <a:t>error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2060"/>
                </a:solidFill>
                <a:effectLst/>
                <a:uLnTx/>
                <a:uFillTx/>
                <a:latin typeface="+mn-lt"/>
                <a:ea typeface="等线" panose="02010600030101010101" pitchFamily="2" charset="-122"/>
                <a:cs typeface="+mn-cs"/>
              </a:rPr>
              <a:t>code</a:t>
            </a:r>
          </a:p>
        </p:txBody>
      </p:sp>
      <p:sp>
        <p:nvSpPr>
          <p:cNvPr id="55" name="矩形 54">
            <a:extLst>
              <a:ext uri="{FF2B5EF4-FFF2-40B4-BE49-F238E27FC236}">
                <a16:creationId xmlns:a16="http://schemas.microsoft.com/office/drawing/2014/main" id="{5B799F8B-7610-0ED6-E3E6-C46363C2E64E}"/>
              </a:ext>
            </a:extLst>
          </p:cNvPr>
          <p:cNvSpPr/>
          <p:nvPr/>
        </p:nvSpPr>
        <p:spPr>
          <a:xfrm>
            <a:off x="4957195" y="3215811"/>
            <a:ext cx="1918039" cy="654572"/>
          </a:xfrm>
          <a:prstGeom prst="rect">
            <a:avLst/>
          </a:prstGeom>
          <a:solidFill>
            <a:sysClr val="window" lastClr="FFFFFF">
              <a:lumMod val="85000"/>
            </a:sys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2060"/>
                </a:solidFill>
                <a:effectLst/>
                <a:uLnTx/>
                <a:uFillTx/>
                <a:latin typeface="+mn-lt"/>
                <a:ea typeface="等线" panose="02010600030101010101" pitchFamily="2" charset="-122"/>
                <a:cs typeface="+mn-cs"/>
              </a:rPr>
              <a:t>Marshal </a:t>
            </a:r>
            <a:r>
              <a:rPr kumimoji="0" lang="en-US" altLang="zh-CN" sz="1800" b="1" i="0" u="none" strike="noStrike" kern="1200" cap="none" spc="0" normalizeH="0" baseline="0" noProof="0" dirty="0" err="1">
                <a:ln>
                  <a:noFill/>
                </a:ln>
                <a:solidFill>
                  <a:srgbClr val="002060"/>
                </a:solidFill>
                <a:effectLst/>
                <a:uLnTx/>
                <a:uFillTx/>
                <a:latin typeface="+mn-lt"/>
                <a:ea typeface="等线" panose="02010600030101010101" pitchFamily="2" charset="-122"/>
                <a:cs typeface="+mn-cs"/>
              </a:rPr>
              <a:t>args</a:t>
            </a:r>
            <a:r>
              <a:rPr kumimoji="0" lang="en-US" altLang="zh-CN" sz="1800" b="1" i="0" u="none" strike="noStrike" kern="1200" cap="none" spc="0" normalizeH="0" baseline="0" noProof="0" dirty="0">
                <a:ln>
                  <a:noFill/>
                </a:ln>
                <a:solidFill>
                  <a:srgbClr val="002060"/>
                </a:solidFill>
                <a:effectLst/>
                <a:uLnTx/>
                <a:uFillTx/>
                <a:latin typeface="+mn-lt"/>
                <a:ea typeface="等线" panose="02010600030101010101" pitchFamily="2" charset="-122"/>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2060"/>
                </a:solidFill>
                <a:effectLst/>
                <a:uLnTx/>
                <a:uFillTx/>
                <a:latin typeface="+mn-lt"/>
                <a:ea typeface="等线" panose="02010600030101010101" pitchFamily="2" charset="-122"/>
                <a:cs typeface="+mn-cs"/>
              </a:rPr>
              <a:t>Trigger SW IRQ</a:t>
            </a:r>
            <a:endParaRPr kumimoji="0" lang="zh-CN" altLang="en-US" sz="1800" b="1" i="0" u="none" strike="noStrike" kern="1200" cap="none" spc="0" normalizeH="0" baseline="0" noProof="0" dirty="0">
              <a:ln>
                <a:noFill/>
              </a:ln>
              <a:solidFill>
                <a:srgbClr val="002060"/>
              </a:solidFill>
              <a:effectLst/>
              <a:uLnTx/>
              <a:uFillTx/>
              <a:latin typeface="+mn-lt"/>
              <a:ea typeface="等线" panose="02010600030101010101" pitchFamily="2" charset="-122"/>
              <a:cs typeface="+mn-cs"/>
            </a:endParaRPr>
          </a:p>
        </p:txBody>
      </p:sp>
      <p:sp>
        <p:nvSpPr>
          <p:cNvPr id="56" name="矩形 55">
            <a:extLst>
              <a:ext uri="{FF2B5EF4-FFF2-40B4-BE49-F238E27FC236}">
                <a16:creationId xmlns:a16="http://schemas.microsoft.com/office/drawing/2014/main" id="{A3EEEACD-1D0A-7D6F-8D3D-F750783C5018}"/>
              </a:ext>
            </a:extLst>
          </p:cNvPr>
          <p:cNvSpPr/>
          <p:nvPr/>
        </p:nvSpPr>
        <p:spPr>
          <a:xfrm>
            <a:off x="2650007" y="4572789"/>
            <a:ext cx="1920347" cy="602798"/>
          </a:xfrm>
          <a:prstGeom prst="rect">
            <a:avLst/>
          </a:prstGeom>
          <a:solidFill>
            <a:sysClr val="window" lastClr="FFFFFF">
              <a:lumMod val="85000"/>
            </a:sys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mn-lt"/>
                <a:ea typeface="等线" panose="02010600030101010101" pitchFamily="2" charset="-122"/>
                <a:cs typeface="+mn-cs"/>
              </a:rPr>
              <a:t>Implementation</a:t>
            </a:r>
          </a:p>
        </p:txBody>
      </p:sp>
      <p:sp>
        <p:nvSpPr>
          <p:cNvPr id="57" name="矩形 56">
            <a:extLst>
              <a:ext uri="{FF2B5EF4-FFF2-40B4-BE49-F238E27FC236}">
                <a16:creationId xmlns:a16="http://schemas.microsoft.com/office/drawing/2014/main" id="{D0B60CB2-39C6-78E7-E288-A0AD6E425BA9}"/>
              </a:ext>
            </a:extLst>
          </p:cNvPr>
          <p:cNvSpPr/>
          <p:nvPr/>
        </p:nvSpPr>
        <p:spPr>
          <a:xfrm>
            <a:off x="4895092" y="4572790"/>
            <a:ext cx="1980142" cy="629514"/>
          </a:xfrm>
          <a:prstGeom prst="rect">
            <a:avLst/>
          </a:prstGeom>
          <a:solidFill>
            <a:sysClr val="window" lastClr="FFFFFF">
              <a:lumMod val="85000"/>
            </a:sys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2060"/>
                </a:solidFill>
                <a:effectLst/>
                <a:uLnTx/>
                <a:uFillTx/>
                <a:latin typeface="+mn-lt"/>
                <a:ea typeface="等线" panose="02010600030101010101" pitchFamily="2" charset="-122"/>
                <a:cs typeface="+mn-cs"/>
              </a:rPr>
              <a:t>Marshal Return,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srgbClr val="002060"/>
                </a:solidFill>
                <a:effectLst/>
                <a:uLnTx/>
                <a:uFillTx/>
                <a:latin typeface="+mn-lt"/>
                <a:ea typeface="等线" panose="02010600030101010101" pitchFamily="2" charset="-122"/>
                <a:cs typeface="+mn-cs"/>
              </a:rPr>
              <a:t>Value,exit</a:t>
            </a:r>
            <a:r>
              <a:rPr kumimoji="0" lang="en-US" altLang="zh-CN" sz="1800" b="1" i="0" u="none" strike="noStrike" kern="1200" cap="none" spc="0" normalizeH="0" baseline="0" noProof="0" dirty="0">
                <a:ln>
                  <a:noFill/>
                </a:ln>
                <a:solidFill>
                  <a:srgbClr val="002060"/>
                </a:solidFill>
                <a:effectLst/>
                <a:uLnTx/>
                <a:uFillTx/>
                <a:latin typeface="+mn-lt"/>
                <a:ea typeface="等线" panose="02010600030101010101" pitchFamily="2" charset="-122"/>
                <a:cs typeface="+mn-cs"/>
              </a:rPr>
              <a:t> IRQ</a:t>
            </a:r>
            <a:endParaRPr kumimoji="0" lang="zh-CN" altLang="en-US" sz="1800" b="1" i="0" u="none" strike="noStrike" kern="1200" cap="none" spc="0" normalizeH="0" baseline="0" noProof="0" dirty="0">
              <a:ln>
                <a:noFill/>
              </a:ln>
              <a:solidFill>
                <a:srgbClr val="002060"/>
              </a:solidFill>
              <a:effectLst/>
              <a:uLnTx/>
              <a:uFillTx/>
              <a:latin typeface="+mn-lt"/>
              <a:ea typeface="等线" panose="02010600030101010101" pitchFamily="2" charset="-122"/>
              <a:cs typeface="+mn-cs"/>
            </a:endParaRPr>
          </a:p>
        </p:txBody>
      </p:sp>
      <p:sp>
        <p:nvSpPr>
          <p:cNvPr id="58" name="矩形 57">
            <a:extLst>
              <a:ext uri="{FF2B5EF4-FFF2-40B4-BE49-F238E27FC236}">
                <a16:creationId xmlns:a16="http://schemas.microsoft.com/office/drawing/2014/main" id="{53F49EAD-BE3C-3E1A-A2A4-06019C970E6E}"/>
              </a:ext>
            </a:extLst>
          </p:cNvPr>
          <p:cNvSpPr/>
          <p:nvPr/>
        </p:nvSpPr>
        <p:spPr>
          <a:xfrm>
            <a:off x="7368968" y="4572789"/>
            <a:ext cx="1920352" cy="629513"/>
          </a:xfrm>
          <a:prstGeom prst="rect">
            <a:avLst/>
          </a:prstGeom>
          <a:solidFill>
            <a:sysClr val="window" lastClr="FFFFFF">
              <a:lumMod val="85000"/>
            </a:sys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mn-lt"/>
                <a:ea typeface="等线" panose="02010600030101010101" pitchFamily="2" charset="-122"/>
                <a:cs typeface="+mn-cs"/>
              </a:rPr>
              <a:t>Implementation</a:t>
            </a:r>
            <a:endParaRPr kumimoji="0" lang="zh-CN" altLang="en-US" sz="1800" b="1" i="0" u="none" strike="noStrike" kern="1200" cap="none" spc="0" normalizeH="0" baseline="0" noProof="0" dirty="0">
              <a:ln>
                <a:noFill/>
              </a:ln>
              <a:solidFill>
                <a:srgbClr val="C00000"/>
              </a:solidFill>
              <a:effectLst/>
              <a:uLnTx/>
              <a:uFillTx/>
              <a:latin typeface="+mn-lt"/>
              <a:ea typeface="等线" panose="02010600030101010101" pitchFamily="2" charset="-122"/>
              <a:cs typeface="+mn-cs"/>
            </a:endParaRPr>
          </a:p>
        </p:txBody>
      </p:sp>
      <p:sp>
        <p:nvSpPr>
          <p:cNvPr id="59" name="矩形 58">
            <a:extLst>
              <a:ext uri="{FF2B5EF4-FFF2-40B4-BE49-F238E27FC236}">
                <a16:creationId xmlns:a16="http://schemas.microsoft.com/office/drawing/2014/main" id="{6120B6E9-2D0F-9D5B-653F-988D4415B6FA}"/>
              </a:ext>
            </a:extLst>
          </p:cNvPr>
          <p:cNvSpPr/>
          <p:nvPr/>
        </p:nvSpPr>
        <p:spPr>
          <a:xfrm>
            <a:off x="9784038" y="3094501"/>
            <a:ext cx="1989574" cy="836269"/>
          </a:xfrm>
          <a:prstGeom prst="rect">
            <a:avLst/>
          </a:prstGeom>
          <a:solidFill>
            <a:sysClr val="window" lastClr="FFFFFF">
              <a:lumMod val="85000"/>
            </a:sys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2060"/>
                </a:solidFill>
                <a:effectLst/>
                <a:uLnTx/>
                <a:uFillTx/>
                <a:latin typeface="+mn-lt"/>
                <a:ea typeface="等线" panose="02010600030101010101" pitchFamily="2" charset="-122"/>
                <a:cs typeface="+mn-cs"/>
              </a:rPr>
              <a:t>Lookup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2060"/>
                </a:solidFill>
                <a:effectLst/>
                <a:uLnTx/>
                <a:uFillTx/>
                <a:latin typeface="+mn-lt"/>
                <a:ea typeface="等线" panose="02010600030101010101" pitchFamily="2" charset="-122"/>
                <a:cs typeface="+mn-cs"/>
              </a:rPr>
              <a:t>marshaller in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2060"/>
                </a:solidFill>
                <a:effectLst/>
                <a:uLnTx/>
                <a:uFillTx/>
                <a:latin typeface="+mn-lt"/>
                <a:ea typeface="等线" panose="02010600030101010101" pitchFamily="2" charset="-122"/>
                <a:cs typeface="+mn-cs"/>
              </a:rPr>
              <a:t>dispatch table</a:t>
            </a:r>
            <a:endParaRPr kumimoji="0" lang="zh-CN" altLang="en-US" sz="1800" b="1" i="0" u="none" strike="noStrike" kern="1200" cap="none" spc="0" normalizeH="0" baseline="0" noProof="0" dirty="0">
              <a:ln>
                <a:noFill/>
              </a:ln>
              <a:solidFill>
                <a:srgbClr val="002060"/>
              </a:solidFill>
              <a:effectLst/>
              <a:uLnTx/>
              <a:uFillTx/>
              <a:latin typeface="+mn-lt"/>
              <a:ea typeface="等线" panose="02010600030101010101" pitchFamily="2" charset="-122"/>
              <a:cs typeface="+mn-cs"/>
            </a:endParaRPr>
          </a:p>
        </p:txBody>
      </p:sp>
      <p:cxnSp>
        <p:nvCxnSpPr>
          <p:cNvPr id="60" name="直接箭头连接符 25">
            <a:extLst>
              <a:ext uri="{FF2B5EF4-FFF2-40B4-BE49-F238E27FC236}">
                <a16:creationId xmlns:a16="http://schemas.microsoft.com/office/drawing/2014/main" id="{CFFEC17D-3E1A-9453-30F4-190E29631836}"/>
              </a:ext>
            </a:extLst>
          </p:cNvPr>
          <p:cNvCxnSpPr>
            <a:cxnSpLocks/>
            <a:stCxn id="42" idx="3"/>
            <a:endCxn id="80" idx="1"/>
          </p:cNvCxnSpPr>
          <p:nvPr/>
        </p:nvCxnSpPr>
        <p:spPr>
          <a:xfrm flipV="1">
            <a:off x="2210596" y="3542684"/>
            <a:ext cx="592464" cy="4838"/>
          </a:xfrm>
          <a:prstGeom prst="straightConnector1">
            <a:avLst/>
          </a:prstGeom>
          <a:noFill/>
          <a:ln w="19050" cap="flat" cmpd="sng" algn="ctr">
            <a:solidFill>
              <a:sysClr val="windowText" lastClr="000000"/>
            </a:solidFill>
            <a:prstDash val="solid"/>
            <a:miter lim="800000"/>
            <a:tailEnd type="triangle"/>
          </a:ln>
          <a:effectLst/>
        </p:spPr>
      </p:cxnSp>
      <p:cxnSp>
        <p:nvCxnSpPr>
          <p:cNvPr id="61" name="直接箭头连接符 31">
            <a:extLst>
              <a:ext uri="{FF2B5EF4-FFF2-40B4-BE49-F238E27FC236}">
                <a16:creationId xmlns:a16="http://schemas.microsoft.com/office/drawing/2014/main" id="{7BD1A738-60D7-D92F-C0A3-08A370AAEA8A}"/>
              </a:ext>
            </a:extLst>
          </p:cNvPr>
          <p:cNvCxnSpPr>
            <a:cxnSpLocks/>
            <a:endCxn id="55" idx="1"/>
          </p:cNvCxnSpPr>
          <p:nvPr/>
        </p:nvCxnSpPr>
        <p:spPr>
          <a:xfrm flipV="1">
            <a:off x="4333822" y="3543097"/>
            <a:ext cx="623373" cy="4424"/>
          </a:xfrm>
          <a:prstGeom prst="straightConnector1">
            <a:avLst/>
          </a:prstGeom>
          <a:noFill/>
          <a:ln w="19050" cap="flat" cmpd="sng" algn="ctr">
            <a:solidFill>
              <a:sysClr val="windowText" lastClr="000000"/>
            </a:solidFill>
            <a:prstDash val="solid"/>
            <a:miter lim="800000"/>
            <a:tailEnd type="triangle"/>
          </a:ln>
          <a:effectLst/>
        </p:spPr>
      </p:cxnSp>
      <p:cxnSp>
        <p:nvCxnSpPr>
          <p:cNvPr id="62" name="直接箭头连接符 32">
            <a:extLst>
              <a:ext uri="{FF2B5EF4-FFF2-40B4-BE49-F238E27FC236}">
                <a16:creationId xmlns:a16="http://schemas.microsoft.com/office/drawing/2014/main" id="{E297C209-357F-9FFC-D49B-76CBC71916C4}"/>
              </a:ext>
            </a:extLst>
          </p:cNvPr>
          <p:cNvCxnSpPr>
            <a:cxnSpLocks/>
            <a:stCxn id="55" idx="3"/>
            <a:endCxn id="117" idx="1"/>
          </p:cNvCxnSpPr>
          <p:nvPr/>
        </p:nvCxnSpPr>
        <p:spPr>
          <a:xfrm flipV="1">
            <a:off x="6875234" y="3542514"/>
            <a:ext cx="580140" cy="583"/>
          </a:xfrm>
          <a:prstGeom prst="straightConnector1">
            <a:avLst/>
          </a:prstGeom>
          <a:noFill/>
          <a:ln w="19050" cap="flat" cmpd="sng" algn="ctr">
            <a:solidFill>
              <a:sysClr val="windowText" lastClr="000000"/>
            </a:solidFill>
            <a:prstDash val="solid"/>
            <a:miter lim="800000"/>
            <a:tailEnd type="triangle"/>
          </a:ln>
          <a:effectLst/>
        </p:spPr>
      </p:cxnSp>
      <p:cxnSp>
        <p:nvCxnSpPr>
          <p:cNvPr id="63" name="直接箭头连接符 33">
            <a:extLst>
              <a:ext uri="{FF2B5EF4-FFF2-40B4-BE49-F238E27FC236}">
                <a16:creationId xmlns:a16="http://schemas.microsoft.com/office/drawing/2014/main" id="{8804D72A-8929-B2BA-768E-2E5A616B412D}"/>
              </a:ext>
            </a:extLst>
          </p:cNvPr>
          <p:cNvCxnSpPr/>
          <p:nvPr/>
        </p:nvCxnSpPr>
        <p:spPr>
          <a:xfrm flipV="1">
            <a:off x="9107792" y="3514506"/>
            <a:ext cx="648103" cy="1"/>
          </a:xfrm>
          <a:prstGeom prst="straightConnector1">
            <a:avLst/>
          </a:prstGeom>
          <a:noFill/>
          <a:ln w="19050" cap="flat" cmpd="sng" algn="ctr">
            <a:solidFill>
              <a:sysClr val="windowText" lastClr="000000"/>
            </a:solidFill>
            <a:prstDash val="solid"/>
            <a:miter lim="800000"/>
            <a:tailEnd type="triangle"/>
          </a:ln>
          <a:effectLst/>
        </p:spPr>
      </p:cxnSp>
      <p:cxnSp>
        <p:nvCxnSpPr>
          <p:cNvPr id="64" name="直接箭头连接符 35">
            <a:extLst>
              <a:ext uri="{FF2B5EF4-FFF2-40B4-BE49-F238E27FC236}">
                <a16:creationId xmlns:a16="http://schemas.microsoft.com/office/drawing/2014/main" id="{43E28550-17AE-5A1D-49CE-BA885B531D2F}"/>
              </a:ext>
            </a:extLst>
          </p:cNvPr>
          <p:cNvCxnSpPr>
            <a:cxnSpLocks/>
            <a:stCxn id="59" idx="2"/>
            <a:endCxn id="132" idx="0"/>
          </p:cNvCxnSpPr>
          <p:nvPr/>
        </p:nvCxnSpPr>
        <p:spPr>
          <a:xfrm flipH="1">
            <a:off x="10773466" y="3930770"/>
            <a:ext cx="5359" cy="582061"/>
          </a:xfrm>
          <a:prstGeom prst="straightConnector1">
            <a:avLst/>
          </a:prstGeom>
          <a:noFill/>
          <a:ln w="19050" cap="flat" cmpd="sng" algn="ctr">
            <a:solidFill>
              <a:sysClr val="windowText" lastClr="000000"/>
            </a:solidFill>
            <a:prstDash val="solid"/>
            <a:miter lim="800000"/>
            <a:tailEnd type="triangle"/>
          </a:ln>
          <a:effectLst/>
        </p:spPr>
      </p:cxnSp>
      <p:cxnSp>
        <p:nvCxnSpPr>
          <p:cNvPr id="65" name="直接箭头连接符 36">
            <a:extLst>
              <a:ext uri="{FF2B5EF4-FFF2-40B4-BE49-F238E27FC236}">
                <a16:creationId xmlns:a16="http://schemas.microsoft.com/office/drawing/2014/main" id="{EC43EAC7-9D1E-5211-A9C8-E8D614556AC1}"/>
              </a:ext>
            </a:extLst>
          </p:cNvPr>
          <p:cNvCxnSpPr>
            <a:cxnSpLocks/>
            <a:stCxn id="132" idx="2"/>
            <a:endCxn id="45" idx="0"/>
          </p:cNvCxnSpPr>
          <p:nvPr/>
        </p:nvCxnSpPr>
        <p:spPr>
          <a:xfrm>
            <a:off x="10773466" y="5268831"/>
            <a:ext cx="5360" cy="369755"/>
          </a:xfrm>
          <a:prstGeom prst="straightConnector1">
            <a:avLst/>
          </a:prstGeom>
          <a:noFill/>
          <a:ln w="19050" cap="flat" cmpd="sng" algn="ctr">
            <a:solidFill>
              <a:sysClr val="windowText" lastClr="000000"/>
            </a:solidFill>
            <a:prstDash val="solid"/>
            <a:miter lim="800000"/>
            <a:tailEnd type="triangle"/>
          </a:ln>
          <a:effectLst/>
        </p:spPr>
      </p:cxnSp>
      <p:cxnSp>
        <p:nvCxnSpPr>
          <p:cNvPr id="66" name="直接箭头连接符 38">
            <a:extLst>
              <a:ext uri="{FF2B5EF4-FFF2-40B4-BE49-F238E27FC236}">
                <a16:creationId xmlns:a16="http://schemas.microsoft.com/office/drawing/2014/main" id="{580CA95F-4506-06B4-6403-CAC8007CB257}"/>
              </a:ext>
            </a:extLst>
          </p:cNvPr>
          <p:cNvCxnSpPr>
            <a:cxnSpLocks/>
            <a:stCxn id="132" idx="1"/>
            <a:endCxn id="58" idx="3"/>
          </p:cNvCxnSpPr>
          <p:nvPr/>
        </p:nvCxnSpPr>
        <p:spPr>
          <a:xfrm flipH="1" flipV="1">
            <a:off x="9289320" y="4887546"/>
            <a:ext cx="654503" cy="3285"/>
          </a:xfrm>
          <a:prstGeom prst="straightConnector1">
            <a:avLst/>
          </a:prstGeom>
          <a:noFill/>
          <a:ln w="19050" cap="flat" cmpd="sng" algn="ctr">
            <a:solidFill>
              <a:sysClr val="windowText" lastClr="000000"/>
            </a:solidFill>
            <a:prstDash val="solid"/>
            <a:miter lim="800000"/>
            <a:tailEnd type="triangle"/>
          </a:ln>
          <a:effectLst/>
        </p:spPr>
      </p:cxnSp>
      <p:cxnSp>
        <p:nvCxnSpPr>
          <p:cNvPr id="67" name="直接箭头连接符 39">
            <a:extLst>
              <a:ext uri="{FF2B5EF4-FFF2-40B4-BE49-F238E27FC236}">
                <a16:creationId xmlns:a16="http://schemas.microsoft.com/office/drawing/2014/main" id="{92AA11AF-FA69-0303-625E-C55BAB79B259}"/>
              </a:ext>
            </a:extLst>
          </p:cNvPr>
          <p:cNvCxnSpPr>
            <a:cxnSpLocks/>
            <a:stCxn id="58" idx="1"/>
            <a:endCxn id="57" idx="3"/>
          </p:cNvCxnSpPr>
          <p:nvPr/>
        </p:nvCxnSpPr>
        <p:spPr>
          <a:xfrm flipH="1">
            <a:off x="6875234" y="4887546"/>
            <a:ext cx="493734" cy="1"/>
          </a:xfrm>
          <a:prstGeom prst="straightConnector1">
            <a:avLst/>
          </a:prstGeom>
          <a:noFill/>
          <a:ln w="19050" cap="flat" cmpd="sng" algn="ctr">
            <a:solidFill>
              <a:sysClr val="windowText" lastClr="000000"/>
            </a:solidFill>
            <a:prstDash val="solid"/>
            <a:miter lim="800000"/>
            <a:tailEnd type="triangle"/>
          </a:ln>
          <a:effectLst/>
        </p:spPr>
      </p:cxnSp>
      <p:cxnSp>
        <p:nvCxnSpPr>
          <p:cNvPr id="68" name="直接箭头连接符 42">
            <a:extLst>
              <a:ext uri="{FF2B5EF4-FFF2-40B4-BE49-F238E27FC236}">
                <a16:creationId xmlns:a16="http://schemas.microsoft.com/office/drawing/2014/main" id="{E2DACF30-E555-801C-0C76-7E8986C3F7CE}"/>
              </a:ext>
            </a:extLst>
          </p:cNvPr>
          <p:cNvCxnSpPr>
            <a:cxnSpLocks/>
            <a:stCxn id="56" idx="1"/>
            <a:endCxn id="44" idx="3"/>
          </p:cNvCxnSpPr>
          <p:nvPr/>
        </p:nvCxnSpPr>
        <p:spPr>
          <a:xfrm flipH="1">
            <a:off x="2210597" y="4874188"/>
            <a:ext cx="439410" cy="1"/>
          </a:xfrm>
          <a:prstGeom prst="straightConnector1">
            <a:avLst/>
          </a:prstGeom>
          <a:noFill/>
          <a:ln w="19050" cap="flat" cmpd="sng" algn="ctr">
            <a:solidFill>
              <a:sysClr val="windowText" lastClr="000000"/>
            </a:solidFill>
            <a:prstDash val="solid"/>
            <a:miter lim="800000"/>
            <a:tailEnd type="triangle"/>
          </a:ln>
          <a:effectLst/>
        </p:spPr>
      </p:cxnSp>
      <p:cxnSp>
        <p:nvCxnSpPr>
          <p:cNvPr id="69" name="连接符: 肘形 45">
            <a:extLst>
              <a:ext uri="{FF2B5EF4-FFF2-40B4-BE49-F238E27FC236}">
                <a16:creationId xmlns:a16="http://schemas.microsoft.com/office/drawing/2014/main" id="{8BAD4BED-0F07-B123-B513-3E51BE041CE2}"/>
              </a:ext>
            </a:extLst>
          </p:cNvPr>
          <p:cNvCxnSpPr>
            <a:cxnSpLocks/>
            <a:stCxn id="45" idx="1"/>
            <a:endCxn id="58" idx="2"/>
          </p:cNvCxnSpPr>
          <p:nvPr/>
        </p:nvCxnSpPr>
        <p:spPr>
          <a:xfrm rot="10800000">
            <a:off x="8329145" y="5202302"/>
            <a:ext cx="1454895" cy="762856"/>
          </a:xfrm>
          <a:prstGeom prst="bentConnector2">
            <a:avLst/>
          </a:prstGeom>
          <a:noFill/>
          <a:ln w="19050" cap="flat" cmpd="sng" algn="ctr">
            <a:solidFill>
              <a:sysClr val="windowText" lastClr="000000"/>
            </a:solidFill>
            <a:prstDash val="solid"/>
            <a:miter lim="800000"/>
            <a:tailEnd type="triangle"/>
          </a:ln>
          <a:effectLst/>
        </p:spPr>
      </p:cxnSp>
      <p:cxnSp>
        <p:nvCxnSpPr>
          <p:cNvPr id="70" name="连接符: 肘形 47">
            <a:extLst>
              <a:ext uri="{FF2B5EF4-FFF2-40B4-BE49-F238E27FC236}">
                <a16:creationId xmlns:a16="http://schemas.microsoft.com/office/drawing/2014/main" id="{A9EC75A0-EBCE-B629-866E-0DD335B361E1}"/>
              </a:ext>
            </a:extLst>
          </p:cNvPr>
          <p:cNvCxnSpPr>
            <a:cxnSpLocks/>
            <a:stCxn id="57" idx="2"/>
            <a:endCxn id="44" idx="2"/>
          </p:cNvCxnSpPr>
          <p:nvPr/>
        </p:nvCxnSpPr>
        <p:spPr>
          <a:xfrm rot="5400000" flipH="1">
            <a:off x="3592820" y="2909962"/>
            <a:ext cx="26715" cy="4557971"/>
          </a:xfrm>
          <a:prstGeom prst="bentConnector3">
            <a:avLst>
              <a:gd name="adj1" fmla="val -855699"/>
            </a:avLst>
          </a:prstGeom>
          <a:noFill/>
          <a:ln w="19050" cap="flat" cmpd="sng" algn="ctr">
            <a:solidFill>
              <a:sysClr val="windowText" lastClr="000000"/>
            </a:solidFill>
            <a:prstDash val="solid"/>
            <a:miter lim="800000"/>
            <a:tailEnd type="triangle"/>
          </a:ln>
          <a:effectLst/>
        </p:spPr>
      </p:cxnSp>
      <p:sp>
        <p:nvSpPr>
          <p:cNvPr id="71" name="文本框 70">
            <a:extLst>
              <a:ext uri="{FF2B5EF4-FFF2-40B4-BE49-F238E27FC236}">
                <a16:creationId xmlns:a16="http://schemas.microsoft.com/office/drawing/2014/main" id="{4C5632B3-C221-3E33-5DD1-0A3DB1E00AB0}"/>
              </a:ext>
            </a:extLst>
          </p:cNvPr>
          <p:cNvSpPr txBox="1"/>
          <p:nvPr/>
        </p:nvSpPr>
        <p:spPr>
          <a:xfrm>
            <a:off x="4428020" y="3215810"/>
            <a:ext cx="354271" cy="369332"/>
          </a:xfrm>
          <a:prstGeom prst="rect">
            <a:avLst/>
          </a:prstGeom>
          <a:noFill/>
        </p:spPr>
        <p:txBody>
          <a:bodyPr wrap="square" rtlCol="0">
            <a:spAutoFit/>
          </a:bodyPr>
          <a:lstStyle/>
          <a:p>
            <a:pPr defTabSz="914400" hangingPunct="1"/>
            <a:r>
              <a:rPr lang="en-US" altLang="zh-CN" sz="1800" b="1" kern="1200" dirty="0">
                <a:solidFill>
                  <a:srgbClr val="002060"/>
                </a:solidFill>
                <a:latin typeface="+mn-lt"/>
                <a:ea typeface="等线" panose="02010600030101010101" pitchFamily="2" charset="-122"/>
                <a:cs typeface="+mn-cs"/>
              </a:rPr>
              <a:t>Y</a:t>
            </a:r>
            <a:endParaRPr lang="zh-CN" altLang="en-US" sz="1800" b="1" kern="1200" dirty="0">
              <a:solidFill>
                <a:srgbClr val="002060"/>
              </a:solidFill>
              <a:latin typeface="+mn-lt"/>
              <a:ea typeface="等线" panose="02010600030101010101" pitchFamily="2" charset="-122"/>
              <a:cs typeface="+mn-cs"/>
            </a:endParaRPr>
          </a:p>
        </p:txBody>
      </p:sp>
      <p:sp>
        <p:nvSpPr>
          <p:cNvPr id="72" name="文本框 71">
            <a:extLst>
              <a:ext uri="{FF2B5EF4-FFF2-40B4-BE49-F238E27FC236}">
                <a16:creationId xmlns:a16="http://schemas.microsoft.com/office/drawing/2014/main" id="{47C9B301-EA9A-0FCC-F978-562E2E482DC8}"/>
              </a:ext>
            </a:extLst>
          </p:cNvPr>
          <p:cNvSpPr txBox="1"/>
          <p:nvPr/>
        </p:nvSpPr>
        <p:spPr>
          <a:xfrm>
            <a:off x="9254863" y="3151707"/>
            <a:ext cx="354271" cy="369332"/>
          </a:xfrm>
          <a:prstGeom prst="rect">
            <a:avLst/>
          </a:prstGeom>
          <a:noFill/>
        </p:spPr>
        <p:txBody>
          <a:bodyPr wrap="square" rtlCol="0">
            <a:spAutoFit/>
          </a:bodyPr>
          <a:lstStyle/>
          <a:p>
            <a:pPr defTabSz="914400" hangingPunct="1"/>
            <a:r>
              <a:rPr lang="en-US" altLang="zh-CN" sz="1800" b="1" kern="1200" dirty="0">
                <a:solidFill>
                  <a:srgbClr val="002060"/>
                </a:solidFill>
                <a:latin typeface="+mn-lt"/>
                <a:ea typeface="等线" panose="02010600030101010101" pitchFamily="2" charset="-122"/>
                <a:cs typeface="+mn-cs"/>
              </a:rPr>
              <a:t>Y</a:t>
            </a:r>
            <a:endParaRPr lang="zh-CN" altLang="en-US" sz="1800" b="1" kern="1200" dirty="0">
              <a:solidFill>
                <a:srgbClr val="002060"/>
              </a:solidFill>
              <a:latin typeface="+mn-lt"/>
              <a:ea typeface="等线" panose="02010600030101010101" pitchFamily="2" charset="-122"/>
              <a:cs typeface="+mn-cs"/>
            </a:endParaRPr>
          </a:p>
        </p:txBody>
      </p:sp>
      <p:sp>
        <p:nvSpPr>
          <p:cNvPr id="74" name="文本框 73">
            <a:extLst>
              <a:ext uri="{FF2B5EF4-FFF2-40B4-BE49-F238E27FC236}">
                <a16:creationId xmlns:a16="http://schemas.microsoft.com/office/drawing/2014/main" id="{FFDA6088-A553-5CBB-E776-96531F4FADA4}"/>
              </a:ext>
            </a:extLst>
          </p:cNvPr>
          <p:cNvSpPr txBox="1"/>
          <p:nvPr/>
        </p:nvSpPr>
        <p:spPr>
          <a:xfrm>
            <a:off x="10773486" y="5226070"/>
            <a:ext cx="354271" cy="369332"/>
          </a:xfrm>
          <a:prstGeom prst="rect">
            <a:avLst/>
          </a:prstGeom>
          <a:noFill/>
        </p:spPr>
        <p:txBody>
          <a:bodyPr wrap="square" rtlCol="0">
            <a:spAutoFit/>
          </a:bodyPr>
          <a:lstStyle/>
          <a:p>
            <a:pPr defTabSz="914400" hangingPunct="1"/>
            <a:r>
              <a:rPr lang="en-US" altLang="zh-CN" sz="1800" b="1" kern="1200" dirty="0">
                <a:solidFill>
                  <a:srgbClr val="002060"/>
                </a:solidFill>
                <a:latin typeface="+mn-lt"/>
                <a:ea typeface="等线" panose="02010600030101010101" pitchFamily="2" charset="-122"/>
                <a:cs typeface="+mn-cs"/>
              </a:rPr>
              <a:t>F</a:t>
            </a:r>
            <a:endParaRPr lang="zh-CN" altLang="en-US" sz="1800" b="1" kern="1200" dirty="0">
              <a:solidFill>
                <a:srgbClr val="002060"/>
              </a:solidFill>
              <a:latin typeface="+mn-lt"/>
              <a:ea typeface="等线" panose="02010600030101010101" pitchFamily="2" charset="-122"/>
              <a:cs typeface="+mn-cs"/>
            </a:endParaRPr>
          </a:p>
        </p:txBody>
      </p:sp>
      <p:cxnSp>
        <p:nvCxnSpPr>
          <p:cNvPr id="75" name="直接箭头连接符 55">
            <a:extLst>
              <a:ext uri="{FF2B5EF4-FFF2-40B4-BE49-F238E27FC236}">
                <a16:creationId xmlns:a16="http://schemas.microsoft.com/office/drawing/2014/main" id="{A9CD82EC-32BE-5D69-52FB-6C8DA55C357E}"/>
              </a:ext>
            </a:extLst>
          </p:cNvPr>
          <p:cNvCxnSpPr>
            <a:cxnSpLocks/>
          </p:cNvCxnSpPr>
          <p:nvPr/>
        </p:nvCxnSpPr>
        <p:spPr>
          <a:xfrm>
            <a:off x="3598603" y="4078739"/>
            <a:ext cx="0" cy="521136"/>
          </a:xfrm>
          <a:prstGeom prst="straightConnector1">
            <a:avLst/>
          </a:prstGeom>
          <a:noFill/>
          <a:ln w="19050" cap="flat" cmpd="sng" algn="ctr">
            <a:solidFill>
              <a:sysClr val="windowText" lastClr="000000"/>
            </a:solidFill>
            <a:prstDash val="solid"/>
            <a:miter lim="800000"/>
            <a:tailEnd type="triangle"/>
          </a:ln>
          <a:effectLst/>
        </p:spPr>
      </p:cxnSp>
      <p:sp>
        <p:nvSpPr>
          <p:cNvPr id="76" name="文本框 75">
            <a:extLst>
              <a:ext uri="{FF2B5EF4-FFF2-40B4-BE49-F238E27FC236}">
                <a16:creationId xmlns:a16="http://schemas.microsoft.com/office/drawing/2014/main" id="{F88D2F5F-2284-922C-56BC-E1D69E08DEB0}"/>
              </a:ext>
            </a:extLst>
          </p:cNvPr>
          <p:cNvSpPr txBox="1"/>
          <p:nvPr/>
        </p:nvSpPr>
        <p:spPr>
          <a:xfrm>
            <a:off x="3578140" y="4131342"/>
            <a:ext cx="354271" cy="369332"/>
          </a:xfrm>
          <a:prstGeom prst="rect">
            <a:avLst/>
          </a:prstGeom>
          <a:noFill/>
        </p:spPr>
        <p:txBody>
          <a:bodyPr wrap="square" rtlCol="0">
            <a:spAutoFit/>
          </a:bodyPr>
          <a:lstStyle/>
          <a:p>
            <a:pPr defTabSz="914400" hangingPunct="1"/>
            <a:r>
              <a:rPr lang="en-US" altLang="zh-CN" sz="1800" b="1" kern="1200" dirty="0">
                <a:solidFill>
                  <a:srgbClr val="002060"/>
                </a:solidFill>
                <a:latin typeface="+mn-lt"/>
                <a:ea typeface="等线" panose="02010600030101010101" pitchFamily="2" charset="-122"/>
                <a:cs typeface="+mn-cs"/>
              </a:rPr>
              <a:t>N</a:t>
            </a:r>
            <a:endParaRPr lang="zh-CN" altLang="en-US" sz="1800" b="1" kern="1200" dirty="0">
              <a:solidFill>
                <a:srgbClr val="002060"/>
              </a:solidFill>
              <a:latin typeface="+mn-lt"/>
              <a:ea typeface="等线" panose="02010600030101010101" pitchFamily="2" charset="-122"/>
              <a:cs typeface="+mn-cs"/>
            </a:endParaRPr>
          </a:p>
        </p:txBody>
      </p:sp>
      <p:cxnSp>
        <p:nvCxnSpPr>
          <p:cNvPr id="77" name="直接箭头连接符 57">
            <a:extLst>
              <a:ext uri="{FF2B5EF4-FFF2-40B4-BE49-F238E27FC236}">
                <a16:creationId xmlns:a16="http://schemas.microsoft.com/office/drawing/2014/main" id="{A329FAE8-A2D3-2543-E912-1C1B07CD8B35}"/>
              </a:ext>
            </a:extLst>
          </p:cNvPr>
          <p:cNvCxnSpPr>
            <a:cxnSpLocks/>
            <a:stCxn id="117" idx="0"/>
            <a:endCxn id="43" idx="2"/>
          </p:cNvCxnSpPr>
          <p:nvPr/>
        </p:nvCxnSpPr>
        <p:spPr>
          <a:xfrm flipV="1">
            <a:off x="8345614" y="2878900"/>
            <a:ext cx="0" cy="174505"/>
          </a:xfrm>
          <a:prstGeom prst="straightConnector1">
            <a:avLst/>
          </a:prstGeom>
          <a:noFill/>
          <a:ln w="19050" cap="flat" cmpd="sng" algn="ctr">
            <a:solidFill>
              <a:sysClr val="windowText" lastClr="000000"/>
            </a:solidFill>
            <a:prstDash val="solid"/>
            <a:miter lim="800000"/>
            <a:tailEnd type="triangle"/>
          </a:ln>
          <a:effectLst/>
        </p:spPr>
      </p:cxnSp>
      <p:sp>
        <p:nvSpPr>
          <p:cNvPr id="78" name="文本框 77">
            <a:extLst>
              <a:ext uri="{FF2B5EF4-FFF2-40B4-BE49-F238E27FC236}">
                <a16:creationId xmlns:a16="http://schemas.microsoft.com/office/drawing/2014/main" id="{F83E99AB-D3D9-13FB-172F-67A5127A350B}"/>
              </a:ext>
            </a:extLst>
          </p:cNvPr>
          <p:cNvSpPr txBox="1"/>
          <p:nvPr/>
        </p:nvSpPr>
        <p:spPr>
          <a:xfrm>
            <a:off x="7940202" y="2842924"/>
            <a:ext cx="332014" cy="369332"/>
          </a:xfrm>
          <a:prstGeom prst="rect">
            <a:avLst/>
          </a:prstGeom>
          <a:noFill/>
        </p:spPr>
        <p:txBody>
          <a:bodyPr wrap="square" rtlCol="0">
            <a:spAutoFit/>
          </a:bodyPr>
          <a:lstStyle/>
          <a:p>
            <a:pPr defTabSz="914400" hangingPunct="1"/>
            <a:r>
              <a:rPr lang="en-US" altLang="zh-CN" sz="1800" b="1" kern="1200" dirty="0">
                <a:solidFill>
                  <a:srgbClr val="002060"/>
                </a:solidFill>
                <a:latin typeface="+mn-lt"/>
                <a:ea typeface="等线" panose="02010600030101010101" pitchFamily="2" charset="-122"/>
                <a:cs typeface="+mn-cs"/>
              </a:rPr>
              <a:t>N</a:t>
            </a:r>
            <a:endParaRPr lang="zh-CN" altLang="en-US" sz="1800" b="1" kern="1200" dirty="0">
              <a:solidFill>
                <a:srgbClr val="002060"/>
              </a:solidFill>
              <a:latin typeface="+mn-lt"/>
              <a:ea typeface="等线" panose="02010600030101010101" pitchFamily="2" charset="-122"/>
              <a:cs typeface="+mn-cs"/>
            </a:endParaRPr>
          </a:p>
        </p:txBody>
      </p:sp>
      <p:sp>
        <p:nvSpPr>
          <p:cNvPr id="80" name="菱形 79">
            <a:extLst>
              <a:ext uri="{FF2B5EF4-FFF2-40B4-BE49-F238E27FC236}">
                <a16:creationId xmlns:a16="http://schemas.microsoft.com/office/drawing/2014/main" id="{49E4C215-C59E-70D2-EF18-E949FE707EC7}"/>
              </a:ext>
            </a:extLst>
          </p:cNvPr>
          <p:cNvSpPr/>
          <p:nvPr/>
        </p:nvSpPr>
        <p:spPr>
          <a:xfrm>
            <a:off x="2803060" y="2992436"/>
            <a:ext cx="1550161" cy="1100495"/>
          </a:xfrm>
          <a:prstGeom prst="diamond">
            <a:avLst/>
          </a:prstGeom>
          <a:solidFill>
            <a:schemeClr val="bg1">
              <a:lumMod val="85000"/>
            </a:schemeClr>
          </a:solidFill>
          <a:ln w="285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800" b="1" i="0" u="none" strike="noStrike" cap="none" spc="0" normalizeH="0" baseline="0" dirty="0">
                <a:ln>
                  <a:noFill/>
                </a:ln>
                <a:solidFill>
                  <a:srgbClr val="002060"/>
                </a:solidFill>
                <a:effectLst/>
                <a:uFillTx/>
                <a:latin typeface="+mn-lt"/>
                <a:ea typeface="Helvetica Neue Medium"/>
                <a:cs typeface="Helvetica Neue Medium"/>
                <a:sym typeface="Helvetica Neue Medium"/>
              </a:rPr>
              <a:t>User</a:t>
            </a:r>
          </a:p>
          <a:p>
            <a:pPr marL="0" marR="0" indent="0" algn="ctr" defTabSz="825500" rtl="0" fontAlgn="auto" latinLnBrk="0" hangingPunct="0">
              <a:lnSpc>
                <a:spcPct val="100000"/>
              </a:lnSpc>
              <a:spcBef>
                <a:spcPts val="0"/>
              </a:spcBef>
              <a:spcAft>
                <a:spcPts val="0"/>
              </a:spcAft>
              <a:buClrTx/>
              <a:buSzTx/>
              <a:buFontTx/>
              <a:buNone/>
              <a:tabLst/>
            </a:pPr>
            <a:r>
              <a:rPr lang="en-US" altLang="zh-CN" sz="1800" b="1" dirty="0">
                <a:solidFill>
                  <a:srgbClr val="002060"/>
                </a:solidFill>
                <a:latin typeface="+mn-lt"/>
                <a:ea typeface="Helvetica Neue Medium"/>
                <a:cs typeface="Helvetica Neue Medium"/>
                <a:sym typeface="Helvetica Neue Medium"/>
              </a:rPr>
              <a:t>mode</a:t>
            </a:r>
            <a:endParaRPr kumimoji="0" lang="zh-CN" altLang="en-US" sz="1800" b="1" i="0" u="none" strike="noStrike" cap="none" spc="0" normalizeH="0" baseline="0" dirty="0">
              <a:ln>
                <a:noFill/>
              </a:ln>
              <a:solidFill>
                <a:srgbClr val="002060"/>
              </a:solidFill>
              <a:effectLst/>
              <a:uFillTx/>
              <a:latin typeface="+mn-lt"/>
              <a:ea typeface="Helvetica Neue Medium"/>
              <a:cs typeface="Helvetica Neue Medium"/>
              <a:sym typeface="Helvetica Neue Medium"/>
            </a:endParaRPr>
          </a:p>
        </p:txBody>
      </p:sp>
      <p:sp>
        <p:nvSpPr>
          <p:cNvPr id="117" name="菱形 116">
            <a:extLst>
              <a:ext uri="{FF2B5EF4-FFF2-40B4-BE49-F238E27FC236}">
                <a16:creationId xmlns:a16="http://schemas.microsoft.com/office/drawing/2014/main" id="{9F8E3407-9700-B7F2-2927-A3607FF045BE}"/>
              </a:ext>
            </a:extLst>
          </p:cNvPr>
          <p:cNvSpPr/>
          <p:nvPr/>
        </p:nvSpPr>
        <p:spPr>
          <a:xfrm>
            <a:off x="7455374" y="3053405"/>
            <a:ext cx="1780480" cy="978218"/>
          </a:xfrm>
          <a:prstGeom prst="diamond">
            <a:avLst/>
          </a:prstGeom>
          <a:solidFill>
            <a:schemeClr val="bg1">
              <a:lumMod val="85000"/>
            </a:schemeClr>
          </a:solidFill>
          <a:ln w="285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600" b="1" dirty="0">
                <a:solidFill>
                  <a:srgbClr val="C00000"/>
                </a:solidFill>
                <a:latin typeface="+mn-lt"/>
                <a:ea typeface="Helvetica Neue Medium"/>
                <a:cs typeface="Helvetica Neue Medium"/>
                <a:sym typeface="Helvetica Neue Medium"/>
              </a:rPr>
              <a:t>V</a:t>
            </a:r>
            <a:r>
              <a:rPr kumimoji="0" lang="en-US" altLang="zh-CN" sz="1600" b="1" i="0" u="none" strike="noStrike" cap="none" spc="0" normalizeH="0" baseline="0" dirty="0">
                <a:ln>
                  <a:noFill/>
                </a:ln>
                <a:solidFill>
                  <a:srgbClr val="C00000"/>
                </a:solidFill>
                <a:effectLst/>
                <a:uFillTx/>
                <a:latin typeface="+mn-lt"/>
                <a:ea typeface="Helvetica Neue Medium"/>
                <a:cs typeface="Helvetica Neue Medium"/>
                <a:sym typeface="Helvetica Neue Medium"/>
              </a:rPr>
              <a:t>alid</a:t>
            </a:r>
          </a:p>
          <a:p>
            <a:pPr marL="0" marR="0" indent="0" algn="ctr" defTabSz="825500" rtl="0" fontAlgn="auto" latinLnBrk="0" hangingPunct="0">
              <a:lnSpc>
                <a:spcPct val="100000"/>
              </a:lnSpc>
              <a:spcBef>
                <a:spcPts val="0"/>
              </a:spcBef>
              <a:spcAft>
                <a:spcPts val="0"/>
              </a:spcAft>
              <a:buClrTx/>
              <a:buSzTx/>
              <a:buFontTx/>
              <a:buNone/>
              <a:tabLst/>
            </a:pPr>
            <a:r>
              <a:rPr lang="en-US" altLang="zh-CN" sz="1600" b="1" dirty="0">
                <a:solidFill>
                  <a:srgbClr val="C00000"/>
                </a:solidFill>
                <a:latin typeface="+mn-lt"/>
                <a:ea typeface="Helvetica Neue Medium"/>
                <a:cs typeface="Helvetica Neue Medium"/>
                <a:sym typeface="Helvetica Neue Medium"/>
              </a:rPr>
              <a:t>Call</a:t>
            </a:r>
            <a:r>
              <a:rPr lang="zh-CN" altLang="en-US" sz="1600" b="1" dirty="0">
                <a:solidFill>
                  <a:srgbClr val="C00000"/>
                </a:solidFill>
                <a:latin typeface="+mn-lt"/>
                <a:ea typeface="Helvetica Neue Medium"/>
                <a:cs typeface="Helvetica Neue Medium"/>
                <a:sym typeface="Helvetica Neue Medium"/>
              </a:rPr>
              <a:t> </a:t>
            </a:r>
            <a:r>
              <a:rPr lang="en-US" altLang="zh-CN" sz="1600" b="1" dirty="0">
                <a:solidFill>
                  <a:srgbClr val="C00000"/>
                </a:solidFill>
                <a:latin typeface="+mn-lt"/>
                <a:ea typeface="Helvetica Neue Medium"/>
                <a:cs typeface="Helvetica Neue Medium"/>
                <a:sym typeface="Helvetica Neue Medium"/>
              </a:rPr>
              <a:t>ID</a:t>
            </a:r>
            <a:endParaRPr kumimoji="0" lang="zh-CN" altLang="en-US" sz="1600" b="1" i="0" u="none" strike="noStrike" cap="none" spc="0" normalizeH="0" baseline="0" dirty="0">
              <a:ln>
                <a:noFill/>
              </a:ln>
              <a:solidFill>
                <a:srgbClr val="C00000"/>
              </a:solidFill>
              <a:effectLst/>
              <a:uFillTx/>
              <a:latin typeface="+mn-lt"/>
              <a:ea typeface="Helvetica Neue Medium"/>
              <a:cs typeface="Helvetica Neue Medium"/>
              <a:sym typeface="Helvetica Neue Medium"/>
            </a:endParaRPr>
          </a:p>
        </p:txBody>
      </p:sp>
      <p:sp>
        <p:nvSpPr>
          <p:cNvPr id="132" name="菱形 131">
            <a:extLst>
              <a:ext uri="{FF2B5EF4-FFF2-40B4-BE49-F238E27FC236}">
                <a16:creationId xmlns:a16="http://schemas.microsoft.com/office/drawing/2014/main" id="{875F1BA9-9292-0C8C-BB94-B1C214C02232}"/>
              </a:ext>
            </a:extLst>
          </p:cNvPr>
          <p:cNvSpPr/>
          <p:nvPr/>
        </p:nvSpPr>
        <p:spPr>
          <a:xfrm>
            <a:off x="9943823" y="4512831"/>
            <a:ext cx="1659285" cy="756000"/>
          </a:xfrm>
          <a:prstGeom prst="diamond">
            <a:avLst/>
          </a:prstGeom>
          <a:solidFill>
            <a:schemeClr val="bg1">
              <a:lumMod val="85000"/>
            </a:schemeClr>
          </a:solidFill>
          <a:ln w="285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600" b="1" dirty="0">
                <a:solidFill>
                  <a:srgbClr val="C00000"/>
                </a:solidFill>
                <a:latin typeface="+mn-lt"/>
                <a:ea typeface="Helvetica Neue Medium"/>
                <a:cs typeface="Helvetica Neue Medium"/>
                <a:sym typeface="Helvetica Neue Medium"/>
              </a:rPr>
              <a:t>Verify</a:t>
            </a:r>
            <a:endParaRPr kumimoji="0" lang="zh-CN" altLang="en-US" sz="1600" b="1" i="0" u="none" strike="noStrike" cap="none" spc="0" normalizeH="0" baseline="0" dirty="0">
              <a:ln>
                <a:noFill/>
              </a:ln>
              <a:solidFill>
                <a:srgbClr val="C00000"/>
              </a:solidFill>
              <a:effectLst/>
              <a:uFillTx/>
              <a:latin typeface="+mn-lt"/>
              <a:ea typeface="Helvetica Neue Medium"/>
              <a:cs typeface="Helvetica Neue Medium"/>
              <a:sym typeface="Helvetica Neue Medium"/>
            </a:endParaRPr>
          </a:p>
        </p:txBody>
      </p:sp>
      <p:sp>
        <p:nvSpPr>
          <p:cNvPr id="147" name="文本框 146">
            <a:extLst>
              <a:ext uri="{FF2B5EF4-FFF2-40B4-BE49-F238E27FC236}">
                <a16:creationId xmlns:a16="http://schemas.microsoft.com/office/drawing/2014/main" id="{808C28B5-6E66-4E1D-3A03-7EE0086B2070}"/>
              </a:ext>
            </a:extLst>
          </p:cNvPr>
          <p:cNvSpPr txBox="1"/>
          <p:nvPr/>
        </p:nvSpPr>
        <p:spPr>
          <a:xfrm>
            <a:off x="9536411" y="4500674"/>
            <a:ext cx="354271" cy="369332"/>
          </a:xfrm>
          <a:prstGeom prst="rect">
            <a:avLst/>
          </a:prstGeom>
          <a:noFill/>
        </p:spPr>
        <p:txBody>
          <a:bodyPr wrap="square" rtlCol="0">
            <a:spAutoFit/>
          </a:bodyPr>
          <a:lstStyle/>
          <a:p>
            <a:pPr defTabSz="914400" hangingPunct="1"/>
            <a:r>
              <a:rPr lang="en-US" altLang="zh-CN" sz="1800" b="1" kern="1200" dirty="0">
                <a:solidFill>
                  <a:srgbClr val="002060"/>
                </a:solidFill>
                <a:latin typeface="+mn-lt"/>
                <a:ea typeface="等线" panose="02010600030101010101" pitchFamily="2" charset="-122"/>
                <a:cs typeface="+mn-cs"/>
              </a:rPr>
              <a:t>P</a:t>
            </a:r>
            <a:endParaRPr lang="zh-CN" altLang="en-US" sz="1800" b="1" kern="1200" dirty="0">
              <a:solidFill>
                <a:srgbClr val="002060"/>
              </a:solidFill>
              <a:latin typeface="+mn-lt"/>
              <a:ea typeface="等线" panose="02010600030101010101" pitchFamily="2" charset="-122"/>
              <a:cs typeface="+mn-cs"/>
            </a:endParaRPr>
          </a:p>
        </p:txBody>
      </p:sp>
      <p:sp>
        <p:nvSpPr>
          <p:cNvPr id="7" name="文本框 6">
            <a:extLst>
              <a:ext uri="{FF2B5EF4-FFF2-40B4-BE49-F238E27FC236}">
                <a16:creationId xmlns:a16="http://schemas.microsoft.com/office/drawing/2014/main" id="{A6224ABD-DC6D-1BDC-5FCA-81CDF9F5E94A}"/>
              </a:ext>
            </a:extLst>
          </p:cNvPr>
          <p:cNvSpPr txBox="1"/>
          <p:nvPr/>
        </p:nvSpPr>
        <p:spPr>
          <a:xfrm>
            <a:off x="2430302" y="5900799"/>
            <a:ext cx="612306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kumimoji="1" lang="en-US" altLang="zh-CN" sz="2400" dirty="0">
                <a:solidFill>
                  <a:srgbClr val="243746"/>
                </a:solidFill>
                <a:latin typeface="Arial" panose="020B0604020202020204" pitchFamily="34" charset="0"/>
                <a:ea typeface="Helvetica Neue"/>
                <a:cs typeface="Helvetica Neue"/>
                <a:sym typeface="Helvetica Neue"/>
              </a:rPr>
              <a:t>Zephyr S</a:t>
            </a:r>
            <a:r>
              <a:rPr kumimoji="1" lang="en-US" altLang="zh-CN" sz="2400" b="0" i="0" u="none" strike="noStrike" kern="0" cap="none" spc="0" normalizeH="0" baseline="0" noProof="0" dirty="0" err="1">
                <a:ln>
                  <a:noFill/>
                </a:ln>
                <a:solidFill>
                  <a:srgbClr val="243746"/>
                </a:solidFill>
                <a:effectLst/>
                <a:uLnTx/>
                <a:uFillTx/>
                <a:latin typeface="Arial" panose="020B0604020202020204" pitchFamily="34" charset="0"/>
                <a:ea typeface="Helvetica Neue"/>
                <a:cs typeface="Helvetica Neue"/>
                <a:sym typeface="Helvetica Neue"/>
              </a:rPr>
              <a:t>ystem</a:t>
            </a:r>
            <a:r>
              <a:rPr kumimoji="1" lang="en-US" altLang="zh-CN" sz="2400" b="0" i="0" u="none" strike="noStrike" kern="0" cap="none" spc="0" normalizeH="0" baseline="0" noProof="0" dirty="0">
                <a:ln>
                  <a:noFill/>
                </a:ln>
                <a:solidFill>
                  <a:srgbClr val="243746"/>
                </a:solidFill>
                <a:effectLst/>
                <a:uLnTx/>
                <a:uFillTx/>
                <a:latin typeface="Arial" panose="020B0604020202020204" pitchFamily="34" charset="0"/>
                <a:ea typeface="Helvetica Neue"/>
                <a:cs typeface="Helvetica Neue"/>
                <a:sym typeface="Helvetica Neue"/>
              </a:rPr>
              <a:t> Call</a:t>
            </a:r>
            <a:r>
              <a:rPr kumimoji="1" lang="zh-CN" altLang="en-US" sz="2400" b="0" i="0" u="none" strike="noStrike" kern="0" cap="none" spc="0" normalizeH="0" baseline="0" noProof="0" dirty="0">
                <a:ln>
                  <a:noFill/>
                </a:ln>
                <a:solidFill>
                  <a:srgbClr val="243746"/>
                </a:solidFill>
                <a:effectLst/>
                <a:uLnTx/>
                <a:uFillTx/>
                <a:latin typeface="Arial" panose="020B0604020202020204" pitchFamily="34" charset="0"/>
                <a:ea typeface="Helvetica Neue"/>
                <a:cs typeface="Helvetica Neue"/>
                <a:sym typeface="Helvetica Neue"/>
              </a:rPr>
              <a:t> </a:t>
            </a:r>
            <a:r>
              <a:rPr kumimoji="1" lang="en-US" altLang="zh-CN" sz="2400" dirty="0">
                <a:solidFill>
                  <a:srgbClr val="243746"/>
                </a:solidFill>
                <a:latin typeface="Arial" panose="020B0604020202020204" pitchFamily="34" charset="0"/>
                <a:ea typeface="Helvetica Neue"/>
                <a:cs typeface="Helvetica Neue"/>
                <a:sym typeface="Helvetica Neue"/>
              </a:rPr>
              <a:t>P</a:t>
            </a:r>
            <a:r>
              <a:rPr kumimoji="1" lang="en-US" altLang="zh-CN" sz="2400" b="0" i="0" u="none" strike="noStrike" kern="0" cap="none" spc="0" normalizeH="0" baseline="0" noProof="0" dirty="0" err="1">
                <a:ln>
                  <a:noFill/>
                </a:ln>
                <a:solidFill>
                  <a:srgbClr val="243746"/>
                </a:solidFill>
                <a:effectLst/>
                <a:uLnTx/>
                <a:uFillTx/>
                <a:latin typeface="Arial" panose="020B0604020202020204" pitchFamily="34" charset="0"/>
                <a:ea typeface="Helvetica Neue"/>
                <a:cs typeface="Helvetica Neue"/>
                <a:sym typeface="Helvetica Neue"/>
              </a:rPr>
              <a:t>rocedure</a:t>
            </a:r>
            <a:r>
              <a:rPr kumimoji="1" lang="en-US" altLang="zh-CN" sz="2400" b="0" i="0" u="none" strike="noStrike" kern="0" cap="none" spc="0" normalizeH="0" baseline="0" noProof="0" dirty="0">
                <a:ln>
                  <a:noFill/>
                </a:ln>
                <a:solidFill>
                  <a:srgbClr val="243746"/>
                </a:solidFill>
                <a:effectLst/>
                <a:uLnTx/>
                <a:uFillTx/>
                <a:latin typeface="Arial" panose="020B0604020202020204" pitchFamily="34" charset="0"/>
                <a:ea typeface="Helvetica Neue"/>
                <a:cs typeface="Helvetica Neue"/>
                <a:sym typeface="Helvetica Neue"/>
              </a:rPr>
              <a:t> </a:t>
            </a:r>
            <a:endParaRPr lang="zh-CN" altLang="en-US" dirty="0"/>
          </a:p>
        </p:txBody>
      </p:sp>
    </p:spTree>
    <p:extLst>
      <p:ext uri="{BB962C8B-B14F-4D97-AF65-F5344CB8AC3E}">
        <p14:creationId xmlns:p14="http://schemas.microsoft.com/office/powerpoint/2010/main" val="272014811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068A08-5207-6B69-5615-6D8805CECF8D}"/>
              </a:ext>
            </a:extLst>
          </p:cNvPr>
          <p:cNvSpPr>
            <a:spLocks noGrp="1"/>
          </p:cNvSpPr>
          <p:nvPr>
            <p:ph type="title"/>
          </p:nvPr>
        </p:nvSpPr>
        <p:spPr/>
        <p:txBody>
          <a:bodyPr/>
          <a:lstStyle/>
          <a:p>
            <a:r>
              <a:rPr kumimoji="1" lang="en-US" altLang="zh-CN" dirty="0"/>
              <a:t>Case</a:t>
            </a:r>
            <a:r>
              <a:rPr kumimoji="1" lang="zh-CN" altLang="en-US" dirty="0"/>
              <a:t> </a:t>
            </a:r>
            <a:r>
              <a:rPr kumimoji="1" lang="en-US" altLang="zh-CN" dirty="0"/>
              <a:t>Study:</a:t>
            </a:r>
            <a:r>
              <a:rPr kumimoji="1" lang="zh-CN" altLang="en-US" dirty="0"/>
              <a:t> </a:t>
            </a:r>
            <a:r>
              <a:rPr kumimoji="1" lang="en-US" altLang="zh-CN" dirty="0"/>
              <a:t>Keil</a:t>
            </a:r>
            <a:r>
              <a:rPr kumimoji="1" lang="zh-CN" altLang="en-US" dirty="0"/>
              <a:t> </a:t>
            </a:r>
            <a:r>
              <a:rPr kumimoji="1" lang="en-US" altLang="zh-CN" dirty="0"/>
              <a:t>RTX</a:t>
            </a:r>
            <a:r>
              <a:rPr kumimoji="1" lang="zh-CN" altLang="en-US" dirty="0"/>
              <a:t> </a:t>
            </a:r>
            <a:r>
              <a:rPr kumimoji="1" lang="en-US" altLang="zh-CN" dirty="0"/>
              <a:t>CMSIS-Zone</a:t>
            </a:r>
            <a:endParaRPr kumimoji="1" lang="zh-CN" altLang="en-US" dirty="0"/>
          </a:p>
        </p:txBody>
      </p:sp>
      <p:sp>
        <p:nvSpPr>
          <p:cNvPr id="3" name="文本占位符 2">
            <a:extLst>
              <a:ext uri="{FF2B5EF4-FFF2-40B4-BE49-F238E27FC236}">
                <a16:creationId xmlns:a16="http://schemas.microsoft.com/office/drawing/2014/main" id="{CB6841AE-D2BE-A3ED-1232-AFD9A7C27A42}"/>
              </a:ext>
            </a:extLst>
          </p:cNvPr>
          <p:cNvSpPr>
            <a:spLocks noGrp="1"/>
          </p:cNvSpPr>
          <p:nvPr>
            <p:ph type="body" sz="quarter" idx="1"/>
          </p:nvPr>
        </p:nvSpPr>
        <p:spPr>
          <a:xfrm>
            <a:off x="371869" y="1201592"/>
            <a:ext cx="6610673" cy="4224745"/>
          </a:xfrm>
        </p:spPr>
        <p:txBody>
          <a:bodyPr/>
          <a:lstStyle/>
          <a:p>
            <a:r>
              <a:rPr kumimoji="1" lang="en-US" altLang="zh-CN" b="1" dirty="0"/>
              <a:t>TMI:</a:t>
            </a:r>
            <a:r>
              <a:rPr kumimoji="1" lang="zh-CN" altLang="en-US" b="1" dirty="0"/>
              <a:t> </a:t>
            </a:r>
            <a:r>
              <a:rPr kumimoji="1" lang="en-US" altLang="zh-CN" dirty="0"/>
              <a:t>Based to user configuration, CMSIS-Zone assigns the access permission</a:t>
            </a:r>
            <a:r>
              <a:rPr kumimoji="1" lang="zh-CN" altLang="en-US" dirty="0"/>
              <a:t> </a:t>
            </a:r>
            <a:r>
              <a:rPr kumimoji="1" lang="en-US" altLang="zh-CN" dirty="0"/>
              <a:t>(RWX)</a:t>
            </a:r>
            <a:r>
              <a:rPr kumimoji="1" lang="zh-CN" altLang="en-US" dirty="0"/>
              <a:t> </a:t>
            </a:r>
            <a:r>
              <a:rPr kumimoji="1" lang="en-US" altLang="zh-CN" dirty="0"/>
              <a:t>to a bundle of memory regions and peripherals </a:t>
            </a:r>
            <a:r>
              <a:rPr kumimoji="1" lang="en-US" altLang="zh-CN" b="1" dirty="0"/>
              <a:t>as an isolated execution zone</a:t>
            </a:r>
            <a:r>
              <a:rPr kumimoji="1" lang="en-US" altLang="zh-CN" dirty="0"/>
              <a:t>. </a:t>
            </a:r>
          </a:p>
          <a:p>
            <a:r>
              <a:rPr kumimoji="1" lang="en-US" altLang="zh-CN" dirty="0"/>
              <a:t>However, Keil RTX does not offer isolation between normal user tasks and the kernel (i.e., KMI is unsupported), so code and data of the kernel cannot be entirely hidden to user tasks.</a:t>
            </a:r>
            <a:endParaRPr kumimoji="1" lang="zh-CN" altLang="en-US" dirty="0"/>
          </a:p>
        </p:txBody>
      </p:sp>
      <p:sp>
        <p:nvSpPr>
          <p:cNvPr id="6" name="矩形 5">
            <a:extLst>
              <a:ext uri="{FF2B5EF4-FFF2-40B4-BE49-F238E27FC236}">
                <a16:creationId xmlns:a16="http://schemas.microsoft.com/office/drawing/2014/main" id="{981B03DD-F660-6082-7A0A-8BFFDC778606}"/>
              </a:ext>
            </a:extLst>
          </p:cNvPr>
          <p:cNvSpPr/>
          <p:nvPr/>
        </p:nvSpPr>
        <p:spPr>
          <a:xfrm>
            <a:off x="7358739" y="1247698"/>
            <a:ext cx="4066705" cy="4132531"/>
          </a:xfrm>
          <a:prstGeom prst="rect">
            <a:avLst/>
          </a:prstGeom>
          <a:solidFill>
            <a:schemeClr val="bg1">
              <a:lumMod val="85000"/>
            </a:schemeClr>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rgbClr val="002060"/>
              </a:solidFill>
            </a:endParaRPr>
          </a:p>
        </p:txBody>
      </p:sp>
      <p:sp>
        <p:nvSpPr>
          <p:cNvPr id="7" name="矩形 6">
            <a:extLst>
              <a:ext uri="{FF2B5EF4-FFF2-40B4-BE49-F238E27FC236}">
                <a16:creationId xmlns:a16="http://schemas.microsoft.com/office/drawing/2014/main" id="{E996869F-3038-6642-3CAB-53CC8C4E8F92}"/>
              </a:ext>
            </a:extLst>
          </p:cNvPr>
          <p:cNvSpPr/>
          <p:nvPr/>
        </p:nvSpPr>
        <p:spPr>
          <a:xfrm>
            <a:off x="8547099" y="1387819"/>
            <a:ext cx="2481943" cy="874207"/>
          </a:xfrm>
          <a:prstGeom prst="rect">
            <a:avLst/>
          </a:prstGeom>
          <a:solidFill>
            <a:schemeClr val="bg1">
              <a:lumMod val="7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b="1" dirty="0">
                <a:solidFill>
                  <a:srgbClr val="002060"/>
                </a:solidFill>
              </a:rPr>
              <a:t>Task A</a:t>
            </a:r>
          </a:p>
          <a:p>
            <a:pPr algn="ctr"/>
            <a:r>
              <a:rPr lang="en-US" altLang="zh-CN" b="1" dirty="0">
                <a:solidFill>
                  <a:srgbClr val="002060"/>
                </a:solidFill>
              </a:rPr>
              <a:t>Code</a:t>
            </a:r>
            <a:r>
              <a:rPr lang="zh-CN" altLang="en-US" b="1" dirty="0">
                <a:solidFill>
                  <a:srgbClr val="002060"/>
                </a:solidFill>
              </a:rPr>
              <a:t> </a:t>
            </a:r>
            <a:r>
              <a:rPr lang="en-US" altLang="zh-CN" b="1" dirty="0">
                <a:solidFill>
                  <a:srgbClr val="002060"/>
                </a:solidFill>
              </a:rPr>
              <a:t>A,</a:t>
            </a:r>
            <a:r>
              <a:rPr lang="zh-CN" altLang="en-US" b="1" dirty="0">
                <a:solidFill>
                  <a:srgbClr val="002060"/>
                </a:solidFill>
              </a:rPr>
              <a:t> </a:t>
            </a:r>
            <a:r>
              <a:rPr lang="en-US" altLang="zh-CN" b="1" dirty="0">
                <a:solidFill>
                  <a:srgbClr val="002060"/>
                </a:solidFill>
              </a:rPr>
              <a:t>Data</a:t>
            </a:r>
            <a:r>
              <a:rPr lang="zh-CN" altLang="en-US" b="1" dirty="0">
                <a:solidFill>
                  <a:srgbClr val="002060"/>
                </a:solidFill>
              </a:rPr>
              <a:t> </a:t>
            </a:r>
            <a:r>
              <a:rPr lang="en-US" altLang="zh-CN" b="1" dirty="0">
                <a:solidFill>
                  <a:srgbClr val="002060"/>
                </a:solidFill>
              </a:rPr>
              <a:t>A,</a:t>
            </a:r>
            <a:r>
              <a:rPr lang="zh-CN" altLang="en-US" b="1" dirty="0">
                <a:solidFill>
                  <a:srgbClr val="002060"/>
                </a:solidFill>
              </a:rPr>
              <a:t> </a:t>
            </a:r>
            <a:r>
              <a:rPr lang="en-US" altLang="zh-CN" b="1" dirty="0">
                <a:solidFill>
                  <a:srgbClr val="002060"/>
                </a:solidFill>
              </a:rPr>
              <a:t>Peripheral</a:t>
            </a:r>
            <a:r>
              <a:rPr lang="zh-CN" altLang="en-US" b="1" dirty="0">
                <a:solidFill>
                  <a:srgbClr val="002060"/>
                </a:solidFill>
              </a:rPr>
              <a:t> </a:t>
            </a:r>
            <a:r>
              <a:rPr lang="en-US" altLang="zh-CN" b="1" dirty="0">
                <a:solidFill>
                  <a:srgbClr val="002060"/>
                </a:solidFill>
              </a:rPr>
              <a:t>A</a:t>
            </a:r>
            <a:endParaRPr lang="zh-CN" altLang="en-US" b="1" dirty="0">
              <a:solidFill>
                <a:srgbClr val="002060"/>
              </a:solidFill>
            </a:endParaRPr>
          </a:p>
        </p:txBody>
      </p:sp>
      <p:sp>
        <p:nvSpPr>
          <p:cNvPr id="8" name="矩形 7">
            <a:extLst>
              <a:ext uri="{FF2B5EF4-FFF2-40B4-BE49-F238E27FC236}">
                <a16:creationId xmlns:a16="http://schemas.microsoft.com/office/drawing/2014/main" id="{87B05F91-9479-1C29-17AB-C1D4EA4D33B6}"/>
              </a:ext>
            </a:extLst>
          </p:cNvPr>
          <p:cNvSpPr/>
          <p:nvPr/>
        </p:nvSpPr>
        <p:spPr>
          <a:xfrm>
            <a:off x="8547099" y="2664190"/>
            <a:ext cx="2481943" cy="874207"/>
          </a:xfrm>
          <a:prstGeom prst="rect">
            <a:avLst/>
          </a:prstGeom>
          <a:solidFill>
            <a:schemeClr val="bg1">
              <a:lumMod val="7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b="1" dirty="0">
                <a:solidFill>
                  <a:srgbClr val="002060"/>
                </a:solidFill>
              </a:rPr>
              <a:t>Task B</a:t>
            </a:r>
          </a:p>
          <a:p>
            <a:pPr marL="0" marR="0" indent="0" algn="ctr" rtl="0" fontAlgn="auto" latinLnBrk="0" hangingPunct="0">
              <a:spcBef>
                <a:spcPts val="0"/>
              </a:spcBef>
              <a:spcAft>
                <a:spcPts val="0"/>
              </a:spcAft>
            </a:pPr>
            <a:r>
              <a:rPr lang="en-US" altLang="zh-CN" sz="1800" b="1" i="0" spc="0" baseline="0" dirty="0">
                <a:ln>
                  <a:noFill/>
                </a:ln>
                <a:solidFill>
                  <a:srgbClr val="002060"/>
                </a:solidFill>
                <a:effectLst/>
                <a:latin typeface="Arial" panose="020B0604020202020204" pitchFamily="34" charset="0"/>
                <a:ea typeface="黑体" panose="02010609060101010101" pitchFamily="49" charset="-122"/>
                <a:cs typeface="+mn-cs"/>
              </a:rPr>
              <a:t>(Code</a:t>
            </a:r>
            <a:r>
              <a:rPr lang="zh-CN" altLang="zh-CN" sz="1800" b="1" i="0" spc="0" baseline="0" dirty="0">
                <a:ln>
                  <a:noFill/>
                </a:ln>
                <a:solidFill>
                  <a:srgbClr val="002060"/>
                </a:solidFill>
                <a:effectLst/>
                <a:latin typeface="Arial" panose="020B0604020202020204" pitchFamily="34" charset="0"/>
                <a:ea typeface="Arial" panose="020B0604020202020204" pitchFamily="34" charset="0"/>
                <a:cs typeface="+mn-cs"/>
              </a:rPr>
              <a:t> </a:t>
            </a:r>
            <a:r>
              <a:rPr lang="en-US" altLang="zh-CN" sz="1800" b="1" dirty="0">
                <a:solidFill>
                  <a:srgbClr val="002060"/>
                </a:solidFill>
                <a:latin typeface="Arial" panose="020B0604020202020204" pitchFamily="34" charset="0"/>
                <a:ea typeface="黑体" panose="02010609060101010101" pitchFamily="49" charset="-122"/>
              </a:rPr>
              <a:t>B</a:t>
            </a:r>
            <a:r>
              <a:rPr lang="en-US" altLang="zh-CN" sz="1800" b="1" i="0" spc="0" baseline="0" dirty="0">
                <a:ln>
                  <a:noFill/>
                </a:ln>
                <a:solidFill>
                  <a:srgbClr val="002060"/>
                </a:solidFill>
                <a:effectLst/>
                <a:latin typeface="Arial" panose="020B0604020202020204" pitchFamily="34" charset="0"/>
                <a:ea typeface="黑体" panose="02010609060101010101" pitchFamily="49" charset="-122"/>
                <a:cs typeface="+mn-cs"/>
              </a:rPr>
              <a:t>,</a:t>
            </a:r>
            <a:r>
              <a:rPr lang="zh-CN" altLang="zh-CN" sz="1800" b="1" i="0" spc="0" baseline="0" dirty="0">
                <a:ln>
                  <a:noFill/>
                </a:ln>
                <a:solidFill>
                  <a:srgbClr val="002060"/>
                </a:solidFill>
                <a:effectLst/>
                <a:latin typeface="Arial" panose="020B0604020202020204" pitchFamily="34" charset="0"/>
                <a:ea typeface="Arial" panose="020B0604020202020204" pitchFamily="34" charset="0"/>
                <a:cs typeface="+mn-cs"/>
              </a:rPr>
              <a:t> </a:t>
            </a:r>
            <a:r>
              <a:rPr lang="en-US" altLang="zh-CN" sz="1800" b="1" i="0" spc="0" baseline="0" dirty="0">
                <a:ln>
                  <a:noFill/>
                </a:ln>
                <a:solidFill>
                  <a:srgbClr val="002060"/>
                </a:solidFill>
                <a:effectLst/>
                <a:latin typeface="Arial" panose="020B0604020202020204" pitchFamily="34" charset="0"/>
                <a:ea typeface="黑体" panose="02010609060101010101" pitchFamily="49" charset="-122"/>
                <a:cs typeface="+mn-cs"/>
              </a:rPr>
              <a:t>Data</a:t>
            </a:r>
            <a:r>
              <a:rPr lang="zh-CN" altLang="zh-CN" sz="1800" b="1" i="0" spc="0" baseline="0" dirty="0">
                <a:ln>
                  <a:noFill/>
                </a:ln>
                <a:solidFill>
                  <a:srgbClr val="002060"/>
                </a:solidFill>
                <a:effectLst/>
                <a:latin typeface="Arial" panose="020B0604020202020204" pitchFamily="34" charset="0"/>
                <a:ea typeface="Arial" panose="020B0604020202020204" pitchFamily="34" charset="0"/>
                <a:cs typeface="+mn-cs"/>
              </a:rPr>
              <a:t> </a:t>
            </a:r>
            <a:r>
              <a:rPr lang="en-US" altLang="zh-CN" sz="1800" b="1" dirty="0">
                <a:solidFill>
                  <a:srgbClr val="002060"/>
                </a:solidFill>
                <a:latin typeface="Arial" panose="020B0604020202020204" pitchFamily="34" charset="0"/>
                <a:ea typeface="黑体" panose="02010609060101010101" pitchFamily="49" charset="-122"/>
              </a:rPr>
              <a:t>B</a:t>
            </a:r>
            <a:r>
              <a:rPr lang="en-US" altLang="zh-CN" sz="1800" b="1" i="0" spc="0" baseline="0" dirty="0">
                <a:ln>
                  <a:noFill/>
                </a:ln>
                <a:solidFill>
                  <a:srgbClr val="002060"/>
                </a:solidFill>
                <a:effectLst/>
                <a:latin typeface="Arial" panose="020B0604020202020204" pitchFamily="34" charset="0"/>
                <a:ea typeface="黑体" panose="02010609060101010101" pitchFamily="49" charset="-122"/>
                <a:cs typeface="+mn-cs"/>
              </a:rPr>
              <a:t>,</a:t>
            </a:r>
            <a:r>
              <a:rPr lang="zh-CN" altLang="zh-CN" sz="1800" b="1" i="0" spc="0" baseline="0" dirty="0">
                <a:ln>
                  <a:noFill/>
                </a:ln>
                <a:solidFill>
                  <a:srgbClr val="002060"/>
                </a:solidFill>
                <a:effectLst/>
                <a:latin typeface="Arial" panose="020B0604020202020204" pitchFamily="34" charset="0"/>
                <a:ea typeface="Arial" panose="020B0604020202020204" pitchFamily="34" charset="0"/>
                <a:cs typeface="+mn-cs"/>
              </a:rPr>
              <a:t> </a:t>
            </a:r>
            <a:r>
              <a:rPr lang="en-US" altLang="zh-CN" sz="1800" b="1" i="0" spc="0" baseline="0" dirty="0">
                <a:ln>
                  <a:noFill/>
                </a:ln>
                <a:solidFill>
                  <a:srgbClr val="002060"/>
                </a:solidFill>
                <a:effectLst/>
                <a:latin typeface="Arial" panose="020B0604020202020204" pitchFamily="34" charset="0"/>
                <a:ea typeface="黑体" panose="02010609060101010101" pitchFamily="49" charset="-122"/>
                <a:cs typeface="+mn-cs"/>
              </a:rPr>
              <a:t>Peripheral</a:t>
            </a:r>
            <a:r>
              <a:rPr lang="zh-CN" altLang="zh-CN" sz="1800" b="1" i="0" spc="0" baseline="0" dirty="0">
                <a:ln>
                  <a:noFill/>
                </a:ln>
                <a:solidFill>
                  <a:srgbClr val="002060"/>
                </a:solidFill>
                <a:effectLst/>
                <a:latin typeface="Arial" panose="020B0604020202020204" pitchFamily="34" charset="0"/>
                <a:ea typeface="Arial" panose="020B0604020202020204" pitchFamily="34" charset="0"/>
                <a:cs typeface="+mn-cs"/>
              </a:rPr>
              <a:t> </a:t>
            </a:r>
            <a:r>
              <a:rPr lang="en-US" altLang="zh-CN" sz="1800" b="1" dirty="0">
                <a:solidFill>
                  <a:srgbClr val="002060"/>
                </a:solidFill>
                <a:latin typeface="Arial" panose="020B0604020202020204" pitchFamily="34" charset="0"/>
                <a:ea typeface="黑体" panose="02010609060101010101" pitchFamily="49" charset="-122"/>
              </a:rPr>
              <a:t>B)</a:t>
            </a:r>
            <a:endParaRPr lang="zh-CN" altLang="zh-CN" dirty="0">
              <a:solidFill>
                <a:srgbClr val="002060"/>
              </a:solidFill>
              <a:effectLst/>
            </a:endParaRPr>
          </a:p>
        </p:txBody>
      </p:sp>
      <p:sp>
        <p:nvSpPr>
          <p:cNvPr id="9" name="矩形 8">
            <a:extLst>
              <a:ext uri="{FF2B5EF4-FFF2-40B4-BE49-F238E27FC236}">
                <a16:creationId xmlns:a16="http://schemas.microsoft.com/office/drawing/2014/main" id="{329CB624-4348-2967-CB5B-EF4F15273715}"/>
              </a:ext>
            </a:extLst>
          </p:cNvPr>
          <p:cNvSpPr/>
          <p:nvPr/>
        </p:nvSpPr>
        <p:spPr>
          <a:xfrm>
            <a:off x="8547099" y="3943240"/>
            <a:ext cx="2481943" cy="874207"/>
          </a:xfrm>
          <a:prstGeom prst="rect">
            <a:avLst/>
          </a:prstGeom>
          <a:solidFill>
            <a:schemeClr val="bg1">
              <a:lumMod val="7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indent="0" algn="ctr" rtl="0" fontAlgn="auto" latinLnBrk="0" hangingPunct="0">
              <a:spcBef>
                <a:spcPts val="0"/>
              </a:spcBef>
              <a:spcAft>
                <a:spcPts val="0"/>
              </a:spcAft>
            </a:pPr>
            <a:r>
              <a:rPr lang="en-US" altLang="zh-CN" sz="2000" b="1" i="0" spc="0" baseline="0" dirty="0">
                <a:ln>
                  <a:noFill/>
                </a:ln>
                <a:solidFill>
                  <a:srgbClr val="002060"/>
                </a:solidFill>
                <a:effectLst/>
                <a:latin typeface="Arial" panose="020B0604020202020204" pitchFamily="34" charset="0"/>
                <a:ea typeface="黑体" panose="02010609060101010101" pitchFamily="49" charset="-122"/>
                <a:cs typeface="+mn-cs"/>
              </a:rPr>
              <a:t>Task</a:t>
            </a:r>
            <a:r>
              <a:rPr lang="zh-CN" altLang="en-US" sz="2000" b="1" i="0" spc="0" baseline="0" dirty="0">
                <a:ln>
                  <a:noFill/>
                </a:ln>
                <a:solidFill>
                  <a:srgbClr val="002060"/>
                </a:solidFill>
                <a:effectLst/>
                <a:latin typeface="Arial" panose="020B0604020202020204" pitchFamily="34" charset="0"/>
                <a:ea typeface="黑体" panose="02010609060101010101" pitchFamily="49" charset="-122"/>
                <a:cs typeface="+mn-cs"/>
              </a:rPr>
              <a:t> </a:t>
            </a:r>
            <a:r>
              <a:rPr lang="en-US" altLang="zh-CN" sz="2000" b="1" i="0" spc="0" baseline="0" dirty="0">
                <a:ln>
                  <a:noFill/>
                </a:ln>
                <a:solidFill>
                  <a:srgbClr val="002060"/>
                </a:solidFill>
                <a:effectLst/>
                <a:latin typeface="Arial" panose="020B0604020202020204" pitchFamily="34" charset="0"/>
                <a:ea typeface="黑体" panose="02010609060101010101" pitchFamily="49" charset="-122"/>
                <a:cs typeface="+mn-cs"/>
              </a:rPr>
              <a:t>C</a:t>
            </a:r>
          </a:p>
          <a:p>
            <a:pPr marL="0" marR="0" indent="0" algn="ctr" rtl="0" fontAlgn="auto" latinLnBrk="0" hangingPunct="0">
              <a:spcBef>
                <a:spcPts val="0"/>
              </a:spcBef>
              <a:spcAft>
                <a:spcPts val="0"/>
              </a:spcAft>
            </a:pPr>
            <a:r>
              <a:rPr lang="en-US" altLang="zh-CN" sz="1800" b="1" i="0" spc="0" baseline="0" dirty="0">
                <a:ln>
                  <a:noFill/>
                </a:ln>
                <a:solidFill>
                  <a:srgbClr val="002060"/>
                </a:solidFill>
                <a:effectLst/>
                <a:latin typeface="Arial" panose="020B0604020202020204" pitchFamily="34" charset="0"/>
                <a:ea typeface="黑体" panose="02010609060101010101" pitchFamily="49" charset="-122"/>
                <a:cs typeface="+mn-cs"/>
              </a:rPr>
              <a:t>(Code</a:t>
            </a:r>
            <a:r>
              <a:rPr lang="zh-CN" altLang="zh-CN" sz="1800" b="1" i="0" spc="0" baseline="0" dirty="0">
                <a:ln>
                  <a:noFill/>
                </a:ln>
                <a:solidFill>
                  <a:srgbClr val="002060"/>
                </a:solidFill>
                <a:effectLst/>
                <a:latin typeface="Arial" panose="020B0604020202020204" pitchFamily="34" charset="0"/>
                <a:ea typeface="Arial" panose="020B0604020202020204" pitchFamily="34" charset="0"/>
                <a:cs typeface="+mn-cs"/>
              </a:rPr>
              <a:t> </a:t>
            </a:r>
            <a:r>
              <a:rPr lang="en-US" altLang="zh-CN" sz="1800" b="1" dirty="0">
                <a:solidFill>
                  <a:srgbClr val="002060"/>
                </a:solidFill>
                <a:latin typeface="Arial" panose="020B0604020202020204" pitchFamily="34" charset="0"/>
                <a:ea typeface="黑体" panose="02010609060101010101" pitchFamily="49" charset="-122"/>
              </a:rPr>
              <a:t>C</a:t>
            </a:r>
            <a:r>
              <a:rPr lang="en-US" altLang="zh-CN" sz="1800" b="1" i="0" spc="0" baseline="0" dirty="0">
                <a:ln>
                  <a:noFill/>
                </a:ln>
                <a:solidFill>
                  <a:srgbClr val="002060"/>
                </a:solidFill>
                <a:effectLst/>
                <a:latin typeface="Arial" panose="020B0604020202020204" pitchFamily="34" charset="0"/>
                <a:ea typeface="黑体" panose="02010609060101010101" pitchFamily="49" charset="-122"/>
                <a:cs typeface="+mn-cs"/>
              </a:rPr>
              <a:t>,</a:t>
            </a:r>
            <a:r>
              <a:rPr lang="zh-CN" altLang="zh-CN" sz="1800" b="1" i="0" spc="0" baseline="0" dirty="0">
                <a:ln>
                  <a:noFill/>
                </a:ln>
                <a:solidFill>
                  <a:srgbClr val="002060"/>
                </a:solidFill>
                <a:effectLst/>
                <a:latin typeface="Arial" panose="020B0604020202020204" pitchFamily="34" charset="0"/>
                <a:ea typeface="Arial" panose="020B0604020202020204" pitchFamily="34" charset="0"/>
                <a:cs typeface="+mn-cs"/>
              </a:rPr>
              <a:t> </a:t>
            </a:r>
            <a:r>
              <a:rPr lang="en-US" altLang="zh-CN" sz="1800" b="1" i="0" spc="0" baseline="0" dirty="0">
                <a:ln>
                  <a:noFill/>
                </a:ln>
                <a:solidFill>
                  <a:srgbClr val="002060"/>
                </a:solidFill>
                <a:effectLst/>
                <a:latin typeface="Arial" panose="020B0604020202020204" pitchFamily="34" charset="0"/>
                <a:ea typeface="黑体" panose="02010609060101010101" pitchFamily="49" charset="-122"/>
                <a:cs typeface="+mn-cs"/>
              </a:rPr>
              <a:t>Data</a:t>
            </a:r>
            <a:r>
              <a:rPr lang="zh-CN" altLang="zh-CN" sz="1800" b="1" i="0" spc="0" baseline="0" dirty="0">
                <a:ln>
                  <a:noFill/>
                </a:ln>
                <a:solidFill>
                  <a:srgbClr val="002060"/>
                </a:solidFill>
                <a:effectLst/>
                <a:latin typeface="Arial" panose="020B0604020202020204" pitchFamily="34" charset="0"/>
                <a:ea typeface="Arial" panose="020B0604020202020204" pitchFamily="34" charset="0"/>
                <a:cs typeface="+mn-cs"/>
              </a:rPr>
              <a:t> </a:t>
            </a:r>
            <a:r>
              <a:rPr lang="en-US" altLang="zh-CN" sz="1800" b="1" i="0" spc="0" baseline="0" dirty="0">
                <a:ln>
                  <a:noFill/>
                </a:ln>
                <a:solidFill>
                  <a:srgbClr val="002060"/>
                </a:solidFill>
                <a:effectLst/>
                <a:latin typeface="Arial" panose="020B0604020202020204" pitchFamily="34" charset="0"/>
                <a:ea typeface="黑体" panose="02010609060101010101" pitchFamily="49" charset="-122"/>
                <a:cs typeface="+mn-cs"/>
              </a:rPr>
              <a:t>C,</a:t>
            </a:r>
            <a:r>
              <a:rPr lang="zh-CN" altLang="zh-CN" sz="1800" b="1" i="0" spc="0" baseline="0" dirty="0">
                <a:ln>
                  <a:noFill/>
                </a:ln>
                <a:solidFill>
                  <a:srgbClr val="002060"/>
                </a:solidFill>
                <a:effectLst/>
                <a:latin typeface="Arial" panose="020B0604020202020204" pitchFamily="34" charset="0"/>
                <a:ea typeface="Arial" panose="020B0604020202020204" pitchFamily="34" charset="0"/>
                <a:cs typeface="+mn-cs"/>
              </a:rPr>
              <a:t> </a:t>
            </a:r>
            <a:r>
              <a:rPr lang="en-US" altLang="zh-CN" sz="1800" b="1" i="0" spc="0" baseline="0" dirty="0">
                <a:ln>
                  <a:noFill/>
                </a:ln>
                <a:solidFill>
                  <a:srgbClr val="002060"/>
                </a:solidFill>
                <a:effectLst/>
                <a:latin typeface="Arial" panose="020B0604020202020204" pitchFamily="34" charset="0"/>
                <a:ea typeface="黑体" panose="02010609060101010101" pitchFamily="49" charset="-122"/>
                <a:cs typeface="+mn-cs"/>
              </a:rPr>
              <a:t>Peripheral</a:t>
            </a:r>
            <a:r>
              <a:rPr lang="zh-CN" altLang="zh-CN" sz="1800" b="1" i="0" spc="0" baseline="0" dirty="0">
                <a:ln>
                  <a:noFill/>
                </a:ln>
                <a:solidFill>
                  <a:srgbClr val="002060"/>
                </a:solidFill>
                <a:effectLst/>
                <a:latin typeface="Arial" panose="020B0604020202020204" pitchFamily="34" charset="0"/>
                <a:ea typeface="Arial" panose="020B0604020202020204" pitchFamily="34" charset="0"/>
                <a:cs typeface="+mn-cs"/>
              </a:rPr>
              <a:t> </a:t>
            </a:r>
            <a:r>
              <a:rPr lang="en-US" altLang="zh-CN" sz="1800" b="1" dirty="0">
                <a:solidFill>
                  <a:srgbClr val="002060"/>
                </a:solidFill>
                <a:latin typeface="Arial" panose="020B0604020202020204" pitchFamily="34" charset="0"/>
                <a:ea typeface="黑体" panose="02010609060101010101" pitchFamily="49" charset="-122"/>
              </a:rPr>
              <a:t>C)</a:t>
            </a:r>
            <a:endParaRPr lang="zh-CN" altLang="zh-CN" dirty="0">
              <a:solidFill>
                <a:srgbClr val="002060"/>
              </a:solidFill>
              <a:effectLst/>
            </a:endParaRPr>
          </a:p>
        </p:txBody>
      </p:sp>
      <p:sp>
        <p:nvSpPr>
          <p:cNvPr id="10" name="矩形 9">
            <a:extLst>
              <a:ext uri="{FF2B5EF4-FFF2-40B4-BE49-F238E27FC236}">
                <a16:creationId xmlns:a16="http://schemas.microsoft.com/office/drawing/2014/main" id="{5B0E2504-3CF8-7DD1-41AA-8F6BBBA2D265}"/>
              </a:ext>
            </a:extLst>
          </p:cNvPr>
          <p:cNvSpPr/>
          <p:nvPr/>
        </p:nvSpPr>
        <p:spPr>
          <a:xfrm>
            <a:off x="7645701" y="1387819"/>
            <a:ext cx="562708" cy="3446509"/>
          </a:xfrm>
          <a:prstGeom prst="rect">
            <a:avLst/>
          </a:prstGeom>
          <a:solidFill>
            <a:schemeClr val="bg1">
              <a:lumMod val="7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en-US" altLang="zh-CN" sz="2000" b="1" dirty="0">
                <a:solidFill>
                  <a:srgbClr val="002060"/>
                </a:solidFill>
              </a:rPr>
              <a:t>Shared</a:t>
            </a:r>
            <a:r>
              <a:rPr lang="zh-CN" altLang="en-US" sz="2000" b="1" dirty="0">
                <a:solidFill>
                  <a:srgbClr val="002060"/>
                </a:solidFill>
              </a:rPr>
              <a:t> </a:t>
            </a:r>
            <a:r>
              <a:rPr lang="en-US" altLang="zh-CN" sz="2000" b="1" dirty="0">
                <a:solidFill>
                  <a:srgbClr val="002060"/>
                </a:solidFill>
              </a:rPr>
              <a:t>Code</a:t>
            </a:r>
            <a:endParaRPr lang="zh-CN" altLang="en-US" sz="2000" b="1" dirty="0">
              <a:solidFill>
                <a:srgbClr val="002060"/>
              </a:solidFill>
            </a:endParaRPr>
          </a:p>
        </p:txBody>
      </p:sp>
      <p:sp>
        <p:nvSpPr>
          <p:cNvPr id="11" name="箭头: 左右 10">
            <a:extLst>
              <a:ext uri="{FF2B5EF4-FFF2-40B4-BE49-F238E27FC236}">
                <a16:creationId xmlns:a16="http://schemas.microsoft.com/office/drawing/2014/main" id="{47D601BF-E078-FC90-4EA0-88A6D4C6F879}"/>
              </a:ext>
            </a:extLst>
          </p:cNvPr>
          <p:cNvSpPr/>
          <p:nvPr/>
        </p:nvSpPr>
        <p:spPr>
          <a:xfrm>
            <a:off x="8208409" y="1712855"/>
            <a:ext cx="338690" cy="197428"/>
          </a:xfrm>
          <a:prstGeom prst="lef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2" name="箭头: 左右 11">
            <a:extLst>
              <a:ext uri="{FF2B5EF4-FFF2-40B4-BE49-F238E27FC236}">
                <a16:creationId xmlns:a16="http://schemas.microsoft.com/office/drawing/2014/main" id="{BFBCC122-94E4-FEC3-4981-132AA9D50689}"/>
              </a:ext>
            </a:extLst>
          </p:cNvPr>
          <p:cNvSpPr/>
          <p:nvPr/>
        </p:nvSpPr>
        <p:spPr>
          <a:xfrm>
            <a:off x="8208409" y="4242078"/>
            <a:ext cx="338690" cy="197428"/>
          </a:xfrm>
          <a:prstGeom prst="lef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3" name="箭头: 左右 12">
            <a:extLst>
              <a:ext uri="{FF2B5EF4-FFF2-40B4-BE49-F238E27FC236}">
                <a16:creationId xmlns:a16="http://schemas.microsoft.com/office/drawing/2014/main" id="{5C2ACD52-7885-09B5-62C5-48F327781680}"/>
              </a:ext>
            </a:extLst>
          </p:cNvPr>
          <p:cNvSpPr/>
          <p:nvPr/>
        </p:nvSpPr>
        <p:spPr>
          <a:xfrm>
            <a:off x="8210221" y="2976319"/>
            <a:ext cx="338690" cy="197428"/>
          </a:xfrm>
          <a:prstGeom prst="lef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14" name="文本框 13">
            <a:extLst>
              <a:ext uri="{FF2B5EF4-FFF2-40B4-BE49-F238E27FC236}">
                <a16:creationId xmlns:a16="http://schemas.microsoft.com/office/drawing/2014/main" id="{1B7BD36C-C505-27F9-165E-A9CA9249DB9D}"/>
              </a:ext>
            </a:extLst>
          </p:cNvPr>
          <p:cNvSpPr txBox="1"/>
          <p:nvPr/>
        </p:nvSpPr>
        <p:spPr>
          <a:xfrm>
            <a:off x="7358739" y="4949352"/>
            <a:ext cx="4858661" cy="387670"/>
          </a:xfrm>
          <a:prstGeom prst="rect">
            <a:avLst/>
          </a:prstGeom>
          <a:noFill/>
        </p:spPr>
        <p:txBody>
          <a:bodyPr wrap="square" rtlCol="0">
            <a:spAutoFit/>
          </a:bodyPr>
          <a:lstStyle/>
          <a:p>
            <a:r>
              <a:rPr lang="en-US" altLang="zh-CN" b="1" dirty="0">
                <a:solidFill>
                  <a:srgbClr val="C00000"/>
                </a:solidFill>
              </a:rPr>
              <a:t>Each box</a:t>
            </a:r>
            <a:r>
              <a:rPr lang="zh-CN" altLang="en-US" b="1" dirty="0">
                <a:solidFill>
                  <a:srgbClr val="C00000"/>
                </a:solidFill>
              </a:rPr>
              <a:t> </a:t>
            </a:r>
            <a:r>
              <a:rPr lang="en-US" altLang="zh-CN" b="1" dirty="0">
                <a:solidFill>
                  <a:srgbClr val="C00000"/>
                </a:solidFill>
              </a:rPr>
              <a:t>is</a:t>
            </a:r>
            <a:r>
              <a:rPr lang="zh-CN" altLang="en-US" b="1" dirty="0">
                <a:solidFill>
                  <a:srgbClr val="C00000"/>
                </a:solidFill>
              </a:rPr>
              <a:t> </a:t>
            </a:r>
            <a:r>
              <a:rPr lang="en-US" altLang="zh-CN" b="1" dirty="0">
                <a:solidFill>
                  <a:srgbClr val="C00000"/>
                </a:solidFill>
              </a:rPr>
              <a:t>a</a:t>
            </a:r>
            <a:r>
              <a:rPr lang="zh-CN" altLang="en-US" b="1" dirty="0">
                <a:solidFill>
                  <a:srgbClr val="C00000"/>
                </a:solidFill>
              </a:rPr>
              <a:t> </a:t>
            </a:r>
            <a:r>
              <a:rPr lang="en-US" altLang="zh-CN" b="1" dirty="0">
                <a:solidFill>
                  <a:srgbClr val="C00000"/>
                </a:solidFill>
              </a:rPr>
              <a:t>protected</a:t>
            </a:r>
            <a:r>
              <a:rPr lang="zh-CN" altLang="en-US" b="1" dirty="0">
                <a:solidFill>
                  <a:srgbClr val="C00000"/>
                </a:solidFill>
              </a:rPr>
              <a:t> </a:t>
            </a:r>
            <a:r>
              <a:rPr lang="en-US" altLang="zh-CN" b="1" dirty="0">
                <a:solidFill>
                  <a:srgbClr val="C00000"/>
                </a:solidFill>
              </a:rPr>
              <a:t>execution</a:t>
            </a:r>
            <a:r>
              <a:rPr lang="zh-CN" altLang="en-US" b="1" dirty="0">
                <a:solidFill>
                  <a:srgbClr val="C00000"/>
                </a:solidFill>
              </a:rPr>
              <a:t> </a:t>
            </a:r>
            <a:r>
              <a:rPr lang="en-US" altLang="zh-CN" b="1" dirty="0">
                <a:solidFill>
                  <a:srgbClr val="C00000"/>
                </a:solidFill>
              </a:rPr>
              <a:t>zone</a:t>
            </a:r>
            <a:endParaRPr lang="zh-CN" altLang="en-US" b="1" dirty="0">
              <a:solidFill>
                <a:srgbClr val="C00000"/>
              </a:solidFill>
            </a:endParaRPr>
          </a:p>
        </p:txBody>
      </p:sp>
    </p:spTree>
    <p:extLst>
      <p:ext uri="{BB962C8B-B14F-4D97-AF65-F5344CB8AC3E}">
        <p14:creationId xmlns:p14="http://schemas.microsoft.com/office/powerpoint/2010/main" val="173770491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B97AF-E066-4DB2-AB36-A94B4B699E1B}"/>
              </a:ext>
            </a:extLst>
          </p:cNvPr>
          <p:cNvSpPr>
            <a:spLocks noGrp="1"/>
          </p:cNvSpPr>
          <p:nvPr>
            <p:ph type="title"/>
          </p:nvPr>
        </p:nvSpPr>
        <p:spPr/>
        <p:txBody>
          <a:bodyPr>
            <a:normAutofit/>
          </a:bodyPr>
          <a:lstStyle/>
          <a:p>
            <a:pPr algn="l"/>
            <a:r>
              <a:rPr lang="en-US" dirty="0"/>
              <a:t>Agenda</a:t>
            </a:r>
          </a:p>
        </p:txBody>
      </p:sp>
      <p:sp>
        <p:nvSpPr>
          <p:cNvPr id="3" name="Text Placeholder 2">
            <a:extLst>
              <a:ext uri="{FF2B5EF4-FFF2-40B4-BE49-F238E27FC236}">
                <a16:creationId xmlns:a16="http://schemas.microsoft.com/office/drawing/2014/main" id="{DE6E6B4C-2C22-46C8-A8B8-59B31FF4B6DC}"/>
              </a:ext>
            </a:extLst>
          </p:cNvPr>
          <p:cNvSpPr>
            <a:spLocks noGrp="1"/>
          </p:cNvSpPr>
          <p:nvPr>
            <p:ph type="body" sz="quarter" idx="1"/>
          </p:nvPr>
        </p:nvSpPr>
        <p:spPr/>
        <p:txBody>
          <a:bodyPr/>
          <a:lstStyle/>
          <a:p>
            <a:r>
              <a:rPr lang="en-US" sz="2800" dirty="0"/>
              <a:t>Introduction to Memory Protection Unit (MPU)</a:t>
            </a:r>
          </a:p>
          <a:p>
            <a:endParaRPr lang="en-US" sz="2800" dirty="0"/>
          </a:p>
          <a:p>
            <a:r>
              <a:rPr lang="en-US" sz="2800" dirty="0"/>
              <a:t>MPU adoption in the wild</a:t>
            </a:r>
          </a:p>
          <a:p>
            <a:endParaRPr lang="en-US" sz="2800" dirty="0"/>
          </a:p>
          <a:p>
            <a:r>
              <a:rPr lang="en-US" sz="2800" b="1" dirty="0"/>
              <a:t>Common pitfalls and limitations in using MPU</a:t>
            </a:r>
          </a:p>
          <a:p>
            <a:endParaRPr lang="en-US" sz="2800" dirty="0"/>
          </a:p>
          <a:p>
            <a:r>
              <a:rPr lang="en-US" sz="2800" dirty="0"/>
              <a:t>Mitigation suggestions</a:t>
            </a:r>
          </a:p>
          <a:p>
            <a:endParaRPr lang="en-US" sz="2800" dirty="0"/>
          </a:p>
          <a:p>
            <a:r>
              <a:rPr lang="en-US" sz="2800" dirty="0"/>
              <a:t>Summary and disclosure</a:t>
            </a:r>
          </a:p>
          <a:p>
            <a:endParaRPr lang="en-US" sz="2800" dirty="0"/>
          </a:p>
        </p:txBody>
      </p:sp>
    </p:spTree>
    <p:extLst>
      <p:ext uri="{BB962C8B-B14F-4D97-AF65-F5344CB8AC3E}">
        <p14:creationId xmlns:p14="http://schemas.microsoft.com/office/powerpoint/2010/main" val="422861858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60F2D7-9B29-F97A-98E7-AA607177B276}"/>
              </a:ext>
            </a:extLst>
          </p:cNvPr>
          <p:cNvSpPr>
            <a:spLocks noGrp="1"/>
          </p:cNvSpPr>
          <p:nvPr>
            <p:ph type="title"/>
          </p:nvPr>
        </p:nvSpPr>
        <p:spPr/>
        <p:txBody>
          <a:bodyPr>
            <a:normAutofit/>
          </a:bodyPr>
          <a:lstStyle/>
          <a:p>
            <a:r>
              <a:rPr lang="en-US" altLang="zh-CN" dirty="0"/>
              <a:t>Common pitfalls in using MPU</a:t>
            </a:r>
            <a:endParaRPr lang="zh-CN" altLang="en-US" dirty="0"/>
          </a:p>
        </p:txBody>
      </p:sp>
      <p:sp>
        <p:nvSpPr>
          <p:cNvPr id="3" name="文本占位符 2">
            <a:extLst>
              <a:ext uri="{FF2B5EF4-FFF2-40B4-BE49-F238E27FC236}">
                <a16:creationId xmlns:a16="http://schemas.microsoft.com/office/drawing/2014/main" id="{C846026D-A271-7500-CC8B-37B0F56336D1}"/>
              </a:ext>
            </a:extLst>
          </p:cNvPr>
          <p:cNvSpPr>
            <a:spLocks noGrp="1"/>
          </p:cNvSpPr>
          <p:nvPr>
            <p:ph type="body" sz="quarter" idx="1"/>
          </p:nvPr>
        </p:nvSpPr>
        <p:spPr/>
        <p:txBody>
          <a:bodyPr/>
          <a:lstStyle/>
          <a:p>
            <a:r>
              <a:rPr lang="en-US" altLang="zh-CN" sz="2800" b="1" dirty="0"/>
              <a:t>Weak protection</a:t>
            </a:r>
          </a:p>
          <a:p>
            <a:pPr lvl="1"/>
            <a:r>
              <a:rPr lang="en-US" altLang="zh-CN" sz="2400" b="1" dirty="0"/>
              <a:t>Case study: Bypassing MPU protection in </a:t>
            </a:r>
            <a:r>
              <a:rPr lang="en-US" altLang="zh-CN" sz="2400" b="1" dirty="0" err="1"/>
              <a:t>RIoT</a:t>
            </a:r>
            <a:r>
              <a:rPr lang="en-US" altLang="zh-CN" sz="2400" b="1" dirty="0"/>
              <a:t>-MPU</a:t>
            </a:r>
          </a:p>
          <a:p>
            <a:pPr lvl="1"/>
            <a:r>
              <a:rPr lang="en-US" altLang="zh-CN" sz="2400" b="1" dirty="0"/>
              <a:t>Case study: Privileged escalation in </a:t>
            </a:r>
            <a:r>
              <a:rPr lang="en-US" altLang="zh-CN" sz="2400" b="1" dirty="0" err="1"/>
              <a:t>FreeRTOS</a:t>
            </a:r>
            <a:r>
              <a:rPr lang="en-US" altLang="zh-CN" sz="2400" b="1" dirty="0"/>
              <a:t>-MPU</a:t>
            </a:r>
          </a:p>
          <a:p>
            <a:r>
              <a:rPr lang="en-US" altLang="zh-CN" sz="2800" dirty="0"/>
              <a:t>Incomplete protection</a:t>
            </a:r>
          </a:p>
          <a:p>
            <a:r>
              <a:rPr lang="en-US" altLang="zh-CN" sz="2800" dirty="0"/>
              <a:t>Prohibitive overhead</a:t>
            </a:r>
          </a:p>
          <a:p>
            <a:r>
              <a:rPr lang="en-US" altLang="zh-CN" sz="2800" dirty="0"/>
              <a:t>Conflict with existing system designs</a:t>
            </a:r>
          </a:p>
          <a:p>
            <a:r>
              <a:rPr lang="en-US" altLang="zh-CN" sz="2800" dirty="0"/>
              <a:t>Fragmented programming Interface</a:t>
            </a:r>
            <a:endParaRPr lang="zh-CN" altLang="en-US" sz="2800" dirty="0"/>
          </a:p>
        </p:txBody>
      </p:sp>
    </p:spTree>
    <p:extLst>
      <p:ext uri="{BB962C8B-B14F-4D97-AF65-F5344CB8AC3E}">
        <p14:creationId xmlns:p14="http://schemas.microsoft.com/office/powerpoint/2010/main" val="226041111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B97AF-E066-4DB2-AB36-A94B4B699E1B}"/>
              </a:ext>
            </a:extLst>
          </p:cNvPr>
          <p:cNvSpPr>
            <a:spLocks noGrp="1"/>
          </p:cNvSpPr>
          <p:nvPr>
            <p:ph type="title"/>
          </p:nvPr>
        </p:nvSpPr>
        <p:spPr/>
        <p:txBody>
          <a:bodyPr>
            <a:normAutofit/>
          </a:bodyPr>
          <a:lstStyle/>
          <a:p>
            <a:pPr algn="l"/>
            <a:r>
              <a:rPr lang="en-US" dirty="0"/>
              <a:t>Agenda</a:t>
            </a:r>
          </a:p>
        </p:txBody>
      </p:sp>
      <p:sp>
        <p:nvSpPr>
          <p:cNvPr id="3" name="Text Placeholder 2">
            <a:extLst>
              <a:ext uri="{FF2B5EF4-FFF2-40B4-BE49-F238E27FC236}">
                <a16:creationId xmlns:a16="http://schemas.microsoft.com/office/drawing/2014/main" id="{DE6E6B4C-2C22-46C8-A8B8-59B31FF4B6DC}"/>
              </a:ext>
            </a:extLst>
          </p:cNvPr>
          <p:cNvSpPr>
            <a:spLocks noGrp="1"/>
          </p:cNvSpPr>
          <p:nvPr>
            <p:ph type="body" sz="quarter" idx="1"/>
          </p:nvPr>
        </p:nvSpPr>
        <p:spPr/>
        <p:txBody>
          <a:bodyPr/>
          <a:lstStyle/>
          <a:p>
            <a:r>
              <a:rPr lang="en-US" sz="2800" b="1" dirty="0"/>
              <a:t>Introduction to Memory Protection Unit (MPU)</a:t>
            </a:r>
          </a:p>
          <a:p>
            <a:endParaRPr lang="en-US" sz="2800" dirty="0"/>
          </a:p>
          <a:p>
            <a:r>
              <a:rPr lang="en-US" sz="2800" dirty="0"/>
              <a:t>MPU adoption in the wild</a:t>
            </a:r>
          </a:p>
          <a:p>
            <a:endParaRPr lang="en-US" sz="2800" dirty="0"/>
          </a:p>
          <a:p>
            <a:r>
              <a:rPr lang="en-US" sz="2800" dirty="0"/>
              <a:t>Common pitfalls and limitations in using MPU</a:t>
            </a:r>
          </a:p>
          <a:p>
            <a:endParaRPr lang="en-US" sz="2800" dirty="0"/>
          </a:p>
          <a:p>
            <a:r>
              <a:rPr lang="en-US" sz="2800" dirty="0"/>
              <a:t>Mitigation suggestions</a:t>
            </a:r>
          </a:p>
          <a:p>
            <a:endParaRPr lang="en-US" sz="2800" dirty="0"/>
          </a:p>
          <a:p>
            <a:r>
              <a:rPr lang="en-US" sz="2800" dirty="0"/>
              <a:t>Summary and disclosure</a:t>
            </a:r>
          </a:p>
          <a:p>
            <a:pPr marL="0" indent="0">
              <a:buNone/>
            </a:pPr>
            <a:endParaRPr lang="en-US" sz="2800" dirty="0"/>
          </a:p>
        </p:txBody>
      </p:sp>
    </p:spTree>
    <p:extLst>
      <p:ext uri="{BB962C8B-B14F-4D97-AF65-F5344CB8AC3E}">
        <p14:creationId xmlns:p14="http://schemas.microsoft.com/office/powerpoint/2010/main" val="323140984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D2A9F5-FAEE-1103-8828-9BF318DBD774}"/>
              </a:ext>
            </a:extLst>
          </p:cNvPr>
          <p:cNvSpPr>
            <a:spLocks noGrp="1"/>
          </p:cNvSpPr>
          <p:nvPr>
            <p:ph type="title"/>
          </p:nvPr>
        </p:nvSpPr>
        <p:spPr/>
        <p:txBody>
          <a:bodyPr>
            <a:normAutofit/>
          </a:bodyPr>
          <a:lstStyle/>
          <a:p>
            <a:r>
              <a:rPr lang="en-US" altLang="zh-CN" dirty="0"/>
              <a:t>Bypassing MPU in MPU-enabled RIoT</a:t>
            </a:r>
            <a:endParaRPr lang="zh-CN" altLang="en-US" dirty="0"/>
          </a:p>
        </p:txBody>
      </p:sp>
      <p:sp>
        <p:nvSpPr>
          <p:cNvPr id="3" name="文本占位符 2">
            <a:extLst>
              <a:ext uri="{FF2B5EF4-FFF2-40B4-BE49-F238E27FC236}">
                <a16:creationId xmlns:a16="http://schemas.microsoft.com/office/drawing/2014/main" id="{3B16F61D-5F2A-B3DB-B42C-3B93257D0697}"/>
              </a:ext>
            </a:extLst>
          </p:cNvPr>
          <p:cNvSpPr>
            <a:spLocks noGrp="1"/>
          </p:cNvSpPr>
          <p:nvPr>
            <p:ph type="body" sz="quarter" idx="1"/>
          </p:nvPr>
        </p:nvSpPr>
        <p:spPr>
          <a:xfrm>
            <a:off x="265562" y="880239"/>
            <a:ext cx="6285709" cy="5067349"/>
          </a:xfrm>
        </p:spPr>
        <p:txBody>
          <a:bodyPr/>
          <a:lstStyle/>
          <a:p>
            <a:r>
              <a:rPr lang="en-US" altLang="zh-CN" dirty="0"/>
              <a:t>Bug: MPU can be disabled by control flow hijacking attack (e.g., ROP)</a:t>
            </a:r>
          </a:p>
          <a:p>
            <a:pPr algn="just"/>
            <a:r>
              <a:rPr lang="en-US" altLang="zh-CN" dirty="0"/>
              <a:t>Cause:  MPU control registers (e.g., MPU_CTRL) are located in the system peripheral region, which can be accessed by any privileged code. RIoT also provides an easy-to-use driver APIs for MPU configurations (e.g., mpu_enable and mpu_disable driver APIs). </a:t>
            </a:r>
            <a:endParaRPr lang="zh-CN" altLang="en-US" dirty="0"/>
          </a:p>
        </p:txBody>
      </p:sp>
      <p:sp>
        <p:nvSpPr>
          <p:cNvPr id="5" name="矩形 4">
            <a:extLst>
              <a:ext uri="{FF2B5EF4-FFF2-40B4-BE49-F238E27FC236}">
                <a16:creationId xmlns:a16="http://schemas.microsoft.com/office/drawing/2014/main" id="{F8168F0C-CD40-202E-A4DB-5D5D2F56B10E}"/>
              </a:ext>
            </a:extLst>
          </p:cNvPr>
          <p:cNvSpPr/>
          <p:nvPr/>
        </p:nvSpPr>
        <p:spPr>
          <a:xfrm>
            <a:off x="8654524" y="982340"/>
            <a:ext cx="857045" cy="5671464"/>
          </a:xfrm>
          <a:prstGeom prst="rect">
            <a:avLst/>
          </a:prstGeom>
          <a:solidFill>
            <a:srgbClr val="414444"/>
          </a:solidFill>
          <a:ln>
            <a:solidFill>
              <a:srgbClr val="4144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6" name="文本框 5">
            <a:extLst>
              <a:ext uri="{FF2B5EF4-FFF2-40B4-BE49-F238E27FC236}">
                <a16:creationId xmlns:a16="http://schemas.microsoft.com/office/drawing/2014/main" id="{FF3C8BEC-BF1E-505D-D492-CF683FEDBF65}"/>
              </a:ext>
            </a:extLst>
          </p:cNvPr>
          <p:cNvSpPr txBox="1"/>
          <p:nvPr/>
        </p:nvSpPr>
        <p:spPr>
          <a:xfrm>
            <a:off x="8767455" y="1065417"/>
            <a:ext cx="850759" cy="339004"/>
          </a:xfrm>
          <a:prstGeom prst="rect">
            <a:avLst/>
          </a:prstGeom>
          <a:noFill/>
        </p:spPr>
        <p:txBody>
          <a:bodyPr wrap="square" rtlCol="0">
            <a:spAutoFit/>
          </a:bodyPr>
          <a:lstStyle/>
          <a:p>
            <a:r>
              <a:rPr lang="en-US" altLang="zh-CN" sz="1603" b="1" dirty="0">
                <a:solidFill>
                  <a:schemeClr val="bg1"/>
                </a:solidFill>
              </a:rPr>
              <a:t>MPU</a:t>
            </a:r>
            <a:endParaRPr lang="zh-CN" altLang="en-US" sz="1603" b="1" dirty="0">
              <a:solidFill>
                <a:schemeClr val="bg1"/>
              </a:solidFill>
            </a:endParaRPr>
          </a:p>
        </p:txBody>
      </p:sp>
      <p:pic>
        <p:nvPicPr>
          <p:cNvPr id="7" name="图片 6">
            <a:extLst>
              <a:ext uri="{FF2B5EF4-FFF2-40B4-BE49-F238E27FC236}">
                <a16:creationId xmlns:a16="http://schemas.microsoft.com/office/drawing/2014/main" id="{50EC1589-020C-8374-1F8F-9090B132AD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9813" y="6128758"/>
            <a:ext cx="662264" cy="638797"/>
          </a:xfrm>
          <a:prstGeom prst="rect">
            <a:avLst/>
          </a:prstGeom>
        </p:spPr>
      </p:pic>
      <p:sp>
        <p:nvSpPr>
          <p:cNvPr id="8" name="矩形 7">
            <a:extLst>
              <a:ext uri="{FF2B5EF4-FFF2-40B4-BE49-F238E27FC236}">
                <a16:creationId xmlns:a16="http://schemas.microsoft.com/office/drawing/2014/main" id="{4DF4CE30-F963-C25B-07CD-D7A941EC4ABF}"/>
              </a:ext>
            </a:extLst>
          </p:cNvPr>
          <p:cNvSpPr/>
          <p:nvPr/>
        </p:nvSpPr>
        <p:spPr>
          <a:xfrm>
            <a:off x="6552484" y="2947656"/>
            <a:ext cx="1711105" cy="2557175"/>
          </a:xfrm>
          <a:prstGeom prst="rect">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FC074E22-310D-4751-F070-D04F18D79E68}"/>
              </a:ext>
            </a:extLst>
          </p:cNvPr>
          <p:cNvSpPr txBox="1"/>
          <p:nvPr/>
        </p:nvSpPr>
        <p:spPr>
          <a:xfrm>
            <a:off x="6564705" y="2907409"/>
            <a:ext cx="648635" cy="307777"/>
          </a:xfrm>
          <a:prstGeom prst="rect">
            <a:avLst/>
          </a:prstGeom>
          <a:noFill/>
        </p:spPr>
        <p:txBody>
          <a:bodyPr wrap="square" rtlCol="0">
            <a:spAutoFit/>
          </a:bodyPr>
          <a:lstStyle/>
          <a:p>
            <a:r>
              <a:rPr lang="en-US" altLang="zh-CN" sz="1400" b="1" dirty="0">
                <a:solidFill>
                  <a:schemeClr val="bg1"/>
                </a:solidFill>
                <a:latin typeface="Arial" panose="020B0604020202020204" pitchFamily="34" charset="0"/>
                <a:cs typeface="Arial" panose="020B0604020202020204" pitchFamily="34" charset="0"/>
              </a:rPr>
              <a:t>ARM</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22ECDF29-A36C-C4F8-37D8-A55967C2820E}"/>
              </a:ext>
            </a:extLst>
          </p:cNvPr>
          <p:cNvSpPr txBox="1"/>
          <p:nvPr/>
        </p:nvSpPr>
        <p:spPr>
          <a:xfrm>
            <a:off x="6796671" y="3259417"/>
            <a:ext cx="1364545" cy="369332"/>
          </a:xfrm>
          <a:prstGeom prst="rect">
            <a:avLst/>
          </a:prstGeom>
          <a:noFill/>
        </p:spPr>
        <p:txBody>
          <a:bodyPr wrap="square" rtlCol="0">
            <a:spAutoFit/>
          </a:bodyPr>
          <a:lstStyle/>
          <a:p>
            <a:r>
              <a:rPr lang="en-US" altLang="zh-CN" sz="1800" dirty="0">
                <a:solidFill>
                  <a:schemeClr val="bg1"/>
                </a:solidFill>
                <a:latin typeface="Arial" panose="020B0604020202020204" pitchFamily="34" charset="0"/>
                <a:cs typeface="Arial" panose="020B0604020202020204" pitchFamily="34" charset="0"/>
              </a:rPr>
              <a:t>Cortex-M</a:t>
            </a:r>
            <a:endParaRPr lang="zh-CN" altLang="en-US" sz="1800" dirty="0">
              <a:solidFill>
                <a:schemeClr val="bg1"/>
              </a:solidFill>
              <a:latin typeface="Arial" panose="020B0604020202020204" pitchFamily="34" charset="0"/>
              <a:cs typeface="Arial" panose="020B0604020202020204" pitchFamily="34" charset="0"/>
            </a:endParaRPr>
          </a:p>
        </p:txBody>
      </p:sp>
      <p:sp>
        <p:nvSpPr>
          <p:cNvPr id="11" name="椭圆 10">
            <a:extLst>
              <a:ext uri="{FF2B5EF4-FFF2-40B4-BE49-F238E27FC236}">
                <a16:creationId xmlns:a16="http://schemas.microsoft.com/office/drawing/2014/main" id="{F2D8C37F-C0B1-CF50-6C24-1508836AD6DF}"/>
              </a:ext>
            </a:extLst>
          </p:cNvPr>
          <p:cNvSpPr/>
          <p:nvPr/>
        </p:nvSpPr>
        <p:spPr>
          <a:xfrm>
            <a:off x="7596684" y="3788905"/>
            <a:ext cx="571281" cy="476652"/>
          </a:xfrm>
          <a:prstGeom prst="ellipse">
            <a:avLst/>
          </a:prstGeom>
          <a:solidFill>
            <a:srgbClr val="009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12" name="椭圆 11">
            <a:extLst>
              <a:ext uri="{FF2B5EF4-FFF2-40B4-BE49-F238E27FC236}">
                <a16:creationId xmlns:a16="http://schemas.microsoft.com/office/drawing/2014/main" id="{E9AF0CD4-9F57-5228-E09D-9040AF582E42}"/>
              </a:ext>
            </a:extLst>
          </p:cNvPr>
          <p:cNvSpPr/>
          <p:nvPr/>
        </p:nvSpPr>
        <p:spPr>
          <a:xfrm>
            <a:off x="7589937" y="4415571"/>
            <a:ext cx="571281" cy="476652"/>
          </a:xfrm>
          <a:prstGeom prst="ellipse">
            <a:avLst/>
          </a:prstGeom>
          <a:solidFill>
            <a:srgbClr val="00C3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13" name="文本框 12">
            <a:extLst>
              <a:ext uri="{FF2B5EF4-FFF2-40B4-BE49-F238E27FC236}">
                <a16:creationId xmlns:a16="http://schemas.microsoft.com/office/drawing/2014/main" id="{E2D8C563-8CDE-78F5-4016-A57D91127D54}"/>
              </a:ext>
            </a:extLst>
          </p:cNvPr>
          <p:cNvSpPr txBox="1"/>
          <p:nvPr/>
        </p:nvSpPr>
        <p:spPr>
          <a:xfrm>
            <a:off x="7496967" y="4437101"/>
            <a:ext cx="787228"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Task B</a:t>
            </a:r>
            <a:endParaRPr lang="zh-CN" altLang="en-US" sz="1400" b="1" dirty="0">
              <a:solidFill>
                <a:schemeClr val="bg1"/>
              </a:solidFill>
              <a:latin typeface="Arial" panose="020B0604020202020204" pitchFamily="34" charset="0"/>
              <a:cs typeface="Arial" panose="020B0604020202020204" pitchFamily="34" charset="0"/>
            </a:endParaRPr>
          </a:p>
        </p:txBody>
      </p:sp>
      <p:pic>
        <p:nvPicPr>
          <p:cNvPr id="14" name="图片 13">
            <a:extLst>
              <a:ext uri="{FF2B5EF4-FFF2-40B4-BE49-F238E27FC236}">
                <a16:creationId xmlns:a16="http://schemas.microsoft.com/office/drawing/2014/main" id="{451F3038-C451-AE45-21CF-3641B8AC73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437993">
            <a:off x="6690634" y="5141187"/>
            <a:ext cx="964425" cy="669886"/>
          </a:xfrm>
          <a:prstGeom prst="rect">
            <a:avLst/>
          </a:prstGeom>
        </p:spPr>
      </p:pic>
      <p:sp>
        <p:nvSpPr>
          <p:cNvPr id="15" name="椭圆 14">
            <a:extLst>
              <a:ext uri="{FF2B5EF4-FFF2-40B4-BE49-F238E27FC236}">
                <a16:creationId xmlns:a16="http://schemas.microsoft.com/office/drawing/2014/main" id="{419BB1AA-D93A-AC39-AB3F-03662D90B94C}"/>
              </a:ext>
            </a:extLst>
          </p:cNvPr>
          <p:cNvSpPr/>
          <p:nvPr/>
        </p:nvSpPr>
        <p:spPr>
          <a:xfrm>
            <a:off x="6551271" y="4528657"/>
            <a:ext cx="1003368" cy="852657"/>
          </a:xfrm>
          <a:prstGeom prst="ellipse">
            <a:avLst/>
          </a:prstGeom>
          <a:solidFill>
            <a:srgbClr val="765F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16" name="文本框 15">
            <a:extLst>
              <a:ext uri="{FF2B5EF4-FFF2-40B4-BE49-F238E27FC236}">
                <a16:creationId xmlns:a16="http://schemas.microsoft.com/office/drawing/2014/main" id="{7753510A-B776-1DCB-6FD2-CBB892523618}"/>
              </a:ext>
            </a:extLst>
          </p:cNvPr>
          <p:cNvSpPr txBox="1"/>
          <p:nvPr/>
        </p:nvSpPr>
        <p:spPr>
          <a:xfrm>
            <a:off x="6554245" y="4729256"/>
            <a:ext cx="1042439" cy="469359"/>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OS kernel </a:t>
            </a:r>
          </a:p>
          <a:p>
            <a:pPr algn="ctr"/>
            <a:r>
              <a:rPr lang="en-US" altLang="zh-CN" sz="1050" b="1" dirty="0">
                <a:solidFill>
                  <a:schemeClr val="bg1"/>
                </a:solidFill>
                <a:latin typeface="Arial" panose="020B0604020202020204" pitchFamily="34" charset="0"/>
                <a:cs typeface="Arial" panose="020B0604020202020204" pitchFamily="34" charset="0"/>
              </a:rPr>
              <a:t>(privileged)</a:t>
            </a:r>
          </a:p>
        </p:txBody>
      </p:sp>
      <p:sp>
        <p:nvSpPr>
          <p:cNvPr id="17" name="文本框 16">
            <a:extLst>
              <a:ext uri="{FF2B5EF4-FFF2-40B4-BE49-F238E27FC236}">
                <a16:creationId xmlns:a16="http://schemas.microsoft.com/office/drawing/2014/main" id="{0D29AC05-C45B-2E77-3ED6-EB7FF6A66402}"/>
              </a:ext>
            </a:extLst>
          </p:cNvPr>
          <p:cNvSpPr txBox="1"/>
          <p:nvPr/>
        </p:nvSpPr>
        <p:spPr>
          <a:xfrm>
            <a:off x="7451011" y="3792487"/>
            <a:ext cx="849131"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Task A</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78EB6502-0F4C-0559-80FF-3E47E2D7E139}"/>
              </a:ext>
            </a:extLst>
          </p:cNvPr>
          <p:cNvSpPr/>
          <p:nvPr/>
        </p:nvSpPr>
        <p:spPr>
          <a:xfrm>
            <a:off x="9748510" y="1000632"/>
            <a:ext cx="2254027" cy="5626816"/>
          </a:xfrm>
          <a:prstGeom prst="rect">
            <a:avLst/>
          </a:prstGeom>
          <a:solidFill>
            <a:srgbClr val="BFBFBF"/>
          </a:solidFill>
          <a:ln>
            <a:solidFill>
              <a:srgbClr val="BFBFB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513D16B2-1EAD-D8B0-9CBD-33D781F639A7}"/>
              </a:ext>
            </a:extLst>
          </p:cNvPr>
          <p:cNvSpPr/>
          <p:nvPr/>
        </p:nvSpPr>
        <p:spPr>
          <a:xfrm>
            <a:off x="9904352" y="2438205"/>
            <a:ext cx="1904085" cy="497028"/>
          </a:xfrm>
          <a:prstGeom prst="rect">
            <a:avLst/>
          </a:prstGeom>
          <a:solidFill>
            <a:srgbClr val="0092A5"/>
          </a:solidFill>
          <a:ln>
            <a:solidFill>
              <a:srgbClr val="0092A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id="{CD128A12-7B2D-898F-D516-D7AC8E3BCFA5}"/>
              </a:ext>
            </a:extLst>
          </p:cNvPr>
          <p:cNvSpPr/>
          <p:nvPr/>
        </p:nvSpPr>
        <p:spPr>
          <a:xfrm>
            <a:off x="9902508" y="1635994"/>
            <a:ext cx="1834279" cy="293063"/>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dirty="0">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99B24253-0A01-D1AB-E2D7-7A26E4868EB7}"/>
              </a:ext>
            </a:extLst>
          </p:cNvPr>
          <p:cNvSpPr/>
          <p:nvPr/>
        </p:nvSpPr>
        <p:spPr>
          <a:xfrm>
            <a:off x="9904347" y="2941598"/>
            <a:ext cx="1908000" cy="327215"/>
          </a:xfrm>
          <a:prstGeom prst="rect">
            <a:avLst/>
          </a:prstGeom>
          <a:solidFill>
            <a:srgbClr val="414444"/>
          </a:solidFill>
          <a:ln>
            <a:solidFill>
              <a:srgbClr val="41444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22" name="矩形 21">
            <a:extLst>
              <a:ext uri="{FF2B5EF4-FFF2-40B4-BE49-F238E27FC236}">
                <a16:creationId xmlns:a16="http://schemas.microsoft.com/office/drawing/2014/main" id="{CFABC0AA-8F3A-ACC3-B8BD-27E889761CB6}"/>
              </a:ext>
            </a:extLst>
          </p:cNvPr>
          <p:cNvSpPr/>
          <p:nvPr/>
        </p:nvSpPr>
        <p:spPr>
          <a:xfrm>
            <a:off x="9904352" y="3267005"/>
            <a:ext cx="1904085" cy="521730"/>
          </a:xfrm>
          <a:prstGeom prst="rect">
            <a:avLst/>
          </a:prstGeom>
          <a:solidFill>
            <a:srgbClr val="00C3DC"/>
          </a:solidFill>
          <a:ln>
            <a:solidFill>
              <a:srgbClr val="00C3DC"/>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699DD72F-6559-AFB2-917E-3404DAF606DF}"/>
              </a:ext>
            </a:extLst>
          </p:cNvPr>
          <p:cNvSpPr txBox="1"/>
          <p:nvPr/>
        </p:nvSpPr>
        <p:spPr>
          <a:xfrm>
            <a:off x="10183451" y="986218"/>
            <a:ext cx="1543050" cy="339004"/>
          </a:xfrm>
          <a:prstGeom prst="rect">
            <a:avLst/>
          </a:prstGeom>
          <a:noFill/>
        </p:spPr>
        <p:txBody>
          <a:bodyPr wrap="square" rtlCol="0">
            <a:spAutoFit/>
          </a:bodyPr>
          <a:lstStyle/>
          <a:p>
            <a:r>
              <a:rPr lang="en-US" altLang="zh-CN" sz="1603" b="1" dirty="0">
                <a:solidFill>
                  <a:schemeClr val="bg1"/>
                </a:solidFill>
                <a:latin typeface="Arial" panose="020B0604020202020204" pitchFamily="34" charset="0"/>
                <a:cs typeface="Arial" panose="020B0604020202020204" pitchFamily="34" charset="0"/>
              </a:rPr>
              <a:t>MEMORY</a:t>
            </a:r>
            <a:endParaRPr lang="zh-CN" altLang="en-US" sz="1603" b="1" dirty="0">
              <a:solidFill>
                <a:schemeClr val="bg1"/>
              </a:solidFill>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B8264441-09FB-50B7-84D3-E2390F1CBD22}"/>
              </a:ext>
            </a:extLst>
          </p:cNvPr>
          <p:cNvSpPr txBox="1"/>
          <p:nvPr/>
        </p:nvSpPr>
        <p:spPr>
          <a:xfrm>
            <a:off x="10295582" y="3271787"/>
            <a:ext cx="1159881" cy="530915"/>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Stack for</a:t>
            </a:r>
          </a:p>
          <a:p>
            <a:r>
              <a:rPr lang="en-US" altLang="zh-CN" sz="1450" dirty="0">
                <a:solidFill>
                  <a:schemeClr val="bg1"/>
                </a:solidFill>
                <a:latin typeface="Arial" panose="020B0604020202020204" pitchFamily="34" charset="0"/>
                <a:cs typeface="Arial" panose="020B0604020202020204" pitchFamily="34" charset="0"/>
              </a:rPr>
              <a:t>    task  B</a:t>
            </a:r>
            <a:endParaRPr lang="zh-CN" altLang="en-US" sz="1450" dirty="0">
              <a:solidFill>
                <a:schemeClr val="bg1"/>
              </a:solidFill>
              <a:latin typeface="Arial" panose="020B0604020202020204" pitchFamily="34" charset="0"/>
              <a:cs typeface="Arial" panose="020B0604020202020204" pitchFamily="34" charset="0"/>
            </a:endParaRPr>
          </a:p>
        </p:txBody>
      </p:sp>
      <p:grpSp>
        <p:nvGrpSpPr>
          <p:cNvPr id="26" name="组合 25">
            <a:extLst>
              <a:ext uri="{FF2B5EF4-FFF2-40B4-BE49-F238E27FC236}">
                <a16:creationId xmlns:a16="http://schemas.microsoft.com/office/drawing/2014/main" id="{EB76A620-8F81-9EE5-0DBD-070170A3A2C2}"/>
              </a:ext>
            </a:extLst>
          </p:cNvPr>
          <p:cNvGrpSpPr/>
          <p:nvPr/>
        </p:nvGrpSpPr>
        <p:grpSpPr>
          <a:xfrm>
            <a:off x="9904347" y="5312406"/>
            <a:ext cx="1908000" cy="523220"/>
            <a:chOff x="11258430" y="7070627"/>
            <a:chExt cx="1943100" cy="519995"/>
          </a:xfrm>
        </p:grpSpPr>
        <p:sp>
          <p:nvSpPr>
            <p:cNvPr id="27" name="矩形 26">
              <a:extLst>
                <a:ext uri="{FF2B5EF4-FFF2-40B4-BE49-F238E27FC236}">
                  <a16:creationId xmlns:a16="http://schemas.microsoft.com/office/drawing/2014/main" id="{13167F60-827D-34EC-54D2-27F205065D3D}"/>
                </a:ext>
              </a:extLst>
            </p:cNvPr>
            <p:cNvSpPr/>
            <p:nvPr/>
          </p:nvSpPr>
          <p:spPr>
            <a:xfrm>
              <a:off x="11258430" y="7070627"/>
              <a:ext cx="1943100" cy="500492"/>
            </a:xfrm>
            <a:prstGeom prst="rect">
              <a:avLst/>
            </a:prstGeom>
            <a:solidFill>
              <a:srgbClr val="765F97"/>
            </a:solidFill>
            <a:ln>
              <a:solidFill>
                <a:srgbClr val="765F9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6806E1DD-41FA-6E8C-C9F2-4241287E2564}"/>
                </a:ext>
              </a:extLst>
            </p:cNvPr>
            <p:cNvSpPr txBox="1"/>
            <p:nvPr/>
          </p:nvSpPr>
          <p:spPr>
            <a:xfrm>
              <a:off x="11621538" y="7070627"/>
              <a:ext cx="1159882" cy="519995"/>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code for</a:t>
              </a:r>
            </a:p>
            <a:p>
              <a:r>
                <a:rPr lang="en-US" altLang="zh-CN" sz="1400" dirty="0">
                  <a:solidFill>
                    <a:schemeClr val="bg1"/>
                  </a:solidFill>
                  <a:latin typeface="Arial" panose="020B0604020202020204" pitchFamily="34" charset="0"/>
                  <a:cs typeface="Arial" panose="020B0604020202020204" pitchFamily="34" charset="0"/>
                </a:rPr>
                <a:t>  OS kernel</a:t>
              </a:r>
              <a:endParaRPr lang="zh-CN" altLang="en-US" sz="1400" dirty="0">
                <a:solidFill>
                  <a:schemeClr val="bg1"/>
                </a:solidFill>
                <a:latin typeface="Arial" panose="020B0604020202020204" pitchFamily="34" charset="0"/>
                <a:cs typeface="Arial" panose="020B0604020202020204" pitchFamily="34" charset="0"/>
              </a:endParaRPr>
            </a:p>
          </p:txBody>
        </p:sp>
      </p:grpSp>
      <p:sp>
        <p:nvSpPr>
          <p:cNvPr id="29" name="文本框 28">
            <a:extLst>
              <a:ext uri="{FF2B5EF4-FFF2-40B4-BE49-F238E27FC236}">
                <a16:creationId xmlns:a16="http://schemas.microsoft.com/office/drawing/2014/main" id="{EFA04329-5908-6827-2BB1-A8633A08BCB7}"/>
              </a:ext>
            </a:extLst>
          </p:cNvPr>
          <p:cNvSpPr txBox="1"/>
          <p:nvPr/>
        </p:nvSpPr>
        <p:spPr>
          <a:xfrm>
            <a:off x="9934315" y="1645316"/>
            <a:ext cx="1834279"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N</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id="{C3F9DCD7-0F10-1558-1599-2B80B046749E}"/>
              </a:ext>
            </a:extLst>
          </p:cNvPr>
          <p:cNvSpPr/>
          <p:nvPr/>
        </p:nvSpPr>
        <p:spPr>
          <a:xfrm>
            <a:off x="9900432" y="4113657"/>
            <a:ext cx="1908000" cy="500492"/>
          </a:xfrm>
          <a:prstGeom prst="rect">
            <a:avLst/>
          </a:prstGeom>
          <a:solidFill>
            <a:srgbClr val="765F97"/>
          </a:solidFill>
          <a:ln>
            <a:solidFill>
              <a:srgbClr val="765F9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A2F15FDD-827C-5F27-E117-BB4717349C7B}"/>
              </a:ext>
            </a:extLst>
          </p:cNvPr>
          <p:cNvSpPr txBox="1"/>
          <p:nvPr/>
        </p:nvSpPr>
        <p:spPr>
          <a:xfrm>
            <a:off x="9755613" y="4102292"/>
            <a:ext cx="2254027" cy="523220"/>
          </a:xfrm>
          <a:prstGeom prst="rect">
            <a:avLst/>
          </a:prstGeom>
          <a:noFill/>
          <a:ln>
            <a:noFill/>
          </a:ln>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stack for</a:t>
            </a:r>
          </a:p>
          <a:p>
            <a:r>
              <a:rPr lang="en-US" altLang="zh-CN" sz="1400" dirty="0">
                <a:solidFill>
                  <a:schemeClr val="bg1"/>
                </a:solidFill>
                <a:latin typeface="Arial" panose="020B0604020202020204" pitchFamily="34" charset="0"/>
                <a:cs typeface="Arial" panose="020B0604020202020204" pitchFamily="34" charset="0"/>
              </a:rPr>
              <a:t>  OS </a:t>
            </a:r>
            <a:r>
              <a:rPr lang="en-US" altLang="zh-CN" sz="1400" dirty="0" err="1">
                <a:solidFill>
                  <a:schemeClr val="bg1"/>
                </a:solidFill>
                <a:latin typeface="Arial" panose="020B0604020202020204" pitchFamily="34" charset="0"/>
                <a:cs typeface="Arial" panose="020B0604020202020204" pitchFamily="34" charset="0"/>
              </a:rPr>
              <a:t>kernel&amp;IRQ</a:t>
            </a:r>
            <a:r>
              <a:rPr lang="en-US" altLang="zh-CN" sz="1400" dirty="0">
                <a:solidFill>
                  <a:schemeClr val="bg1"/>
                </a:solidFill>
                <a:latin typeface="Arial" panose="020B0604020202020204" pitchFamily="34" charset="0"/>
                <a:cs typeface="Arial" panose="020B0604020202020204" pitchFamily="34" charset="0"/>
              </a:rPr>
              <a:t> handler</a:t>
            </a:r>
            <a:endParaRPr lang="zh-CN" altLang="en-US" sz="1400" dirty="0">
              <a:solidFill>
                <a:schemeClr val="bg1"/>
              </a:solidFill>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EF68EF2E-0AFD-F7EB-C87F-A57F3EF373C8}"/>
              </a:ext>
            </a:extLst>
          </p:cNvPr>
          <p:cNvSpPr/>
          <p:nvPr/>
        </p:nvSpPr>
        <p:spPr>
          <a:xfrm>
            <a:off x="9904347" y="5827874"/>
            <a:ext cx="1908000" cy="523361"/>
          </a:xfrm>
          <a:prstGeom prst="rect">
            <a:avLst/>
          </a:prstGeom>
          <a:solidFill>
            <a:schemeClr val="accent4">
              <a:lumMod val="60000"/>
              <a:lumOff val="40000"/>
            </a:schemeClr>
          </a:solidFill>
          <a:ln>
            <a:solidFill>
              <a:srgbClr val="C97BBC"/>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119655AB-9562-64CE-B84D-2CFEB64435C3}"/>
              </a:ext>
            </a:extLst>
          </p:cNvPr>
          <p:cNvSpPr txBox="1"/>
          <p:nvPr/>
        </p:nvSpPr>
        <p:spPr>
          <a:xfrm>
            <a:off x="10219036" y="5866493"/>
            <a:ext cx="1264257" cy="523220"/>
          </a:xfrm>
          <a:prstGeom prst="rect">
            <a:avLst/>
          </a:prstGeom>
          <a:noFill/>
          <a:ln>
            <a:noFill/>
          </a:ln>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code for</a:t>
            </a:r>
          </a:p>
          <a:p>
            <a:pPr algn="ctr"/>
            <a:r>
              <a:rPr lang="en-US" altLang="zh-CN" sz="1400" dirty="0">
                <a:solidFill>
                  <a:schemeClr val="bg1"/>
                </a:solidFill>
                <a:latin typeface="Arial" panose="020B0604020202020204" pitchFamily="34" charset="0"/>
                <a:cs typeface="Arial" panose="020B0604020202020204" pitchFamily="34" charset="0"/>
              </a:rPr>
              <a:t>Tasks</a:t>
            </a:r>
            <a:endParaRPr lang="zh-CN" altLang="en-US" sz="1400" dirty="0">
              <a:solidFill>
                <a:schemeClr val="bg1"/>
              </a:solidFill>
              <a:latin typeface="Arial" panose="020B0604020202020204" pitchFamily="34" charset="0"/>
              <a:cs typeface="Arial" panose="020B0604020202020204" pitchFamily="34" charset="0"/>
            </a:endParaRPr>
          </a:p>
        </p:txBody>
      </p:sp>
      <p:cxnSp>
        <p:nvCxnSpPr>
          <p:cNvPr id="34" name="连接符: 肘形 33">
            <a:extLst>
              <a:ext uri="{FF2B5EF4-FFF2-40B4-BE49-F238E27FC236}">
                <a16:creationId xmlns:a16="http://schemas.microsoft.com/office/drawing/2014/main" id="{BF0C7FF5-BBDE-EBF9-909E-43915A219D82}"/>
              </a:ext>
            </a:extLst>
          </p:cNvPr>
          <p:cNvCxnSpPr>
            <a:stCxn id="14" idx="2"/>
            <a:endCxn id="7" idx="1"/>
          </p:cNvCxnSpPr>
          <p:nvPr/>
        </p:nvCxnSpPr>
        <p:spPr>
          <a:xfrm rot="16200000" flipH="1">
            <a:off x="7415495" y="5583830"/>
            <a:ext cx="637453" cy="1091190"/>
          </a:xfrm>
          <a:prstGeom prst="bentConnector2">
            <a:avLst/>
          </a:prstGeom>
          <a:ln w="57150">
            <a:solidFill>
              <a:srgbClr val="765F97"/>
            </a:solidFill>
            <a:tailEnd type="triangle"/>
          </a:ln>
        </p:spPr>
        <p:style>
          <a:lnRef idx="1">
            <a:schemeClr val="accent4"/>
          </a:lnRef>
          <a:fillRef idx="0">
            <a:schemeClr val="accent4"/>
          </a:fillRef>
          <a:effectRef idx="0">
            <a:schemeClr val="accent4"/>
          </a:effectRef>
          <a:fontRef idx="minor">
            <a:schemeClr val="tx1"/>
          </a:fontRef>
        </p:style>
      </p:cxnSp>
      <p:grpSp>
        <p:nvGrpSpPr>
          <p:cNvPr id="46" name="组合 45">
            <a:extLst>
              <a:ext uri="{FF2B5EF4-FFF2-40B4-BE49-F238E27FC236}">
                <a16:creationId xmlns:a16="http://schemas.microsoft.com/office/drawing/2014/main" id="{E6D1E751-2A07-2E8E-F1B8-8F502B22D7B1}"/>
              </a:ext>
            </a:extLst>
          </p:cNvPr>
          <p:cNvGrpSpPr/>
          <p:nvPr/>
        </p:nvGrpSpPr>
        <p:grpSpPr>
          <a:xfrm>
            <a:off x="8754916" y="2562343"/>
            <a:ext cx="584799" cy="629783"/>
            <a:chOff x="11160360" y="3689309"/>
            <a:chExt cx="584800" cy="629783"/>
          </a:xfrm>
        </p:grpSpPr>
        <p:pic>
          <p:nvPicPr>
            <p:cNvPr id="35" name="图片 34">
              <a:extLst>
                <a:ext uri="{FF2B5EF4-FFF2-40B4-BE49-F238E27FC236}">
                  <a16:creationId xmlns:a16="http://schemas.microsoft.com/office/drawing/2014/main" id="{6BBB4DDA-788B-BA38-7DBA-C07B8A2A84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60360" y="3689309"/>
              <a:ext cx="584800" cy="629783"/>
            </a:xfrm>
            <a:prstGeom prst="rect">
              <a:avLst/>
            </a:prstGeom>
          </p:spPr>
        </p:pic>
        <p:sp>
          <p:nvSpPr>
            <p:cNvPr id="36" name="文本框 35">
              <a:extLst>
                <a:ext uri="{FF2B5EF4-FFF2-40B4-BE49-F238E27FC236}">
                  <a16:creationId xmlns:a16="http://schemas.microsoft.com/office/drawing/2014/main" id="{44D6E6DC-43EA-DDEE-113B-F451602138C1}"/>
                </a:ext>
              </a:extLst>
            </p:cNvPr>
            <p:cNvSpPr txBox="1"/>
            <p:nvPr/>
          </p:nvSpPr>
          <p:spPr>
            <a:xfrm>
              <a:off x="11237956" y="3768237"/>
              <a:ext cx="458697"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#0  </a:t>
              </a:r>
              <a:endParaRPr lang="zh-CN" altLang="en-US" sz="2400" dirty="0">
                <a:solidFill>
                  <a:schemeClr val="bg1"/>
                </a:solidFill>
              </a:endParaRPr>
            </a:p>
          </p:txBody>
        </p:sp>
      </p:grpSp>
      <p:grpSp>
        <p:nvGrpSpPr>
          <p:cNvPr id="37" name="组合 36">
            <a:extLst>
              <a:ext uri="{FF2B5EF4-FFF2-40B4-BE49-F238E27FC236}">
                <a16:creationId xmlns:a16="http://schemas.microsoft.com/office/drawing/2014/main" id="{D322C0E6-DE85-31F1-A9A9-15C88A0FF151}"/>
              </a:ext>
            </a:extLst>
          </p:cNvPr>
          <p:cNvGrpSpPr/>
          <p:nvPr/>
        </p:nvGrpSpPr>
        <p:grpSpPr>
          <a:xfrm>
            <a:off x="10702621" y="2898412"/>
            <a:ext cx="360000" cy="379593"/>
            <a:chOff x="13108068" y="4025376"/>
            <a:chExt cx="360000" cy="379593"/>
          </a:xfrm>
        </p:grpSpPr>
        <p:pic>
          <p:nvPicPr>
            <p:cNvPr id="38" name="图片 37">
              <a:extLst>
                <a:ext uri="{FF2B5EF4-FFF2-40B4-BE49-F238E27FC236}">
                  <a16:creationId xmlns:a16="http://schemas.microsoft.com/office/drawing/2014/main" id="{234EFE8F-DF9C-53FB-2812-97AD435863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17593" y="4054275"/>
              <a:ext cx="292400" cy="314892"/>
            </a:xfrm>
            <a:prstGeom prst="rect">
              <a:avLst/>
            </a:prstGeom>
          </p:spPr>
        </p:pic>
        <p:sp>
          <p:nvSpPr>
            <p:cNvPr id="39" name="文本框 38">
              <a:extLst>
                <a:ext uri="{FF2B5EF4-FFF2-40B4-BE49-F238E27FC236}">
                  <a16:creationId xmlns:a16="http://schemas.microsoft.com/office/drawing/2014/main" id="{14C3CF7B-35E3-8BE5-2968-4D23288EB18D}"/>
                </a:ext>
              </a:extLst>
            </p:cNvPr>
            <p:cNvSpPr txBox="1"/>
            <p:nvPr/>
          </p:nvSpPr>
          <p:spPr>
            <a:xfrm>
              <a:off x="13108068" y="4025376"/>
              <a:ext cx="360000" cy="379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1800" dirty="0">
                  <a:solidFill>
                    <a:schemeClr val="bg1"/>
                  </a:solidFill>
                </a:rPr>
                <a:t>#1  </a:t>
              </a:r>
              <a:endParaRPr lang="zh-CN" altLang="en-US" sz="1800" dirty="0">
                <a:solidFill>
                  <a:schemeClr val="bg1"/>
                </a:solidFill>
              </a:endParaRPr>
            </a:p>
          </p:txBody>
        </p:sp>
      </p:grpSp>
      <p:sp>
        <p:nvSpPr>
          <p:cNvPr id="40" name="文本框 39">
            <a:extLst>
              <a:ext uri="{FF2B5EF4-FFF2-40B4-BE49-F238E27FC236}">
                <a16:creationId xmlns:a16="http://schemas.microsoft.com/office/drawing/2014/main" id="{59ED4C54-A3CE-F404-A781-404801E5312B}"/>
              </a:ext>
            </a:extLst>
          </p:cNvPr>
          <p:cNvSpPr txBox="1"/>
          <p:nvPr/>
        </p:nvSpPr>
        <p:spPr>
          <a:xfrm>
            <a:off x="7439325" y="4001600"/>
            <a:ext cx="1076907"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1100" b="1" dirty="0">
                <a:solidFill>
                  <a:schemeClr val="bg1"/>
                </a:solidFill>
                <a:latin typeface="Arial" panose="020B0604020202020204" pitchFamily="34" charset="0"/>
                <a:cs typeface="Arial" panose="020B0604020202020204" pitchFamily="34" charset="0"/>
              </a:rPr>
              <a:t> privileged</a:t>
            </a:r>
            <a:endParaRPr lang="zh-CN" altLang="en-US" sz="1100" dirty="0"/>
          </a:p>
        </p:txBody>
      </p:sp>
      <p:sp>
        <p:nvSpPr>
          <p:cNvPr id="41" name="文本框 40">
            <a:extLst>
              <a:ext uri="{FF2B5EF4-FFF2-40B4-BE49-F238E27FC236}">
                <a16:creationId xmlns:a16="http://schemas.microsoft.com/office/drawing/2014/main" id="{F8272749-6692-313A-C343-8B90A3E5C0F4}"/>
              </a:ext>
            </a:extLst>
          </p:cNvPr>
          <p:cNvSpPr txBox="1"/>
          <p:nvPr/>
        </p:nvSpPr>
        <p:spPr>
          <a:xfrm>
            <a:off x="7485872" y="4609434"/>
            <a:ext cx="1137840"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1100" b="1" dirty="0">
                <a:solidFill>
                  <a:schemeClr val="bg1"/>
                </a:solidFill>
                <a:latin typeface="Arial" panose="020B0604020202020204" pitchFamily="34" charset="0"/>
                <a:cs typeface="Arial" panose="020B0604020202020204" pitchFamily="34" charset="0"/>
              </a:rPr>
              <a:t>privileged</a:t>
            </a:r>
            <a:endParaRPr lang="zh-CN" altLang="en-US" sz="1100" dirty="0"/>
          </a:p>
        </p:txBody>
      </p:sp>
      <p:sp>
        <p:nvSpPr>
          <p:cNvPr id="42" name="矩形 41">
            <a:extLst>
              <a:ext uri="{FF2B5EF4-FFF2-40B4-BE49-F238E27FC236}">
                <a16:creationId xmlns:a16="http://schemas.microsoft.com/office/drawing/2014/main" id="{04989210-A545-E8ED-98A5-06C9CD28CF30}"/>
              </a:ext>
            </a:extLst>
          </p:cNvPr>
          <p:cNvSpPr/>
          <p:nvPr/>
        </p:nvSpPr>
        <p:spPr>
          <a:xfrm>
            <a:off x="9904347" y="3782509"/>
            <a:ext cx="1908000" cy="327215"/>
          </a:xfrm>
          <a:prstGeom prst="rect">
            <a:avLst/>
          </a:prstGeom>
          <a:solidFill>
            <a:srgbClr val="414444"/>
          </a:solidFill>
          <a:ln>
            <a:solidFill>
              <a:srgbClr val="41444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43" name="矩形 42">
            <a:extLst>
              <a:ext uri="{FF2B5EF4-FFF2-40B4-BE49-F238E27FC236}">
                <a16:creationId xmlns:a16="http://schemas.microsoft.com/office/drawing/2014/main" id="{7466FAB6-8BF5-2FCA-7F5D-D66C67E645C4}"/>
              </a:ext>
            </a:extLst>
          </p:cNvPr>
          <p:cNvSpPr/>
          <p:nvPr/>
        </p:nvSpPr>
        <p:spPr>
          <a:xfrm>
            <a:off x="9904347" y="4624400"/>
            <a:ext cx="1908000" cy="327215"/>
          </a:xfrm>
          <a:prstGeom prst="rect">
            <a:avLst/>
          </a:prstGeom>
          <a:solidFill>
            <a:srgbClr val="414444"/>
          </a:solidFill>
          <a:ln>
            <a:solidFill>
              <a:srgbClr val="41444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grpSp>
        <p:nvGrpSpPr>
          <p:cNvPr id="48" name="组合 47">
            <a:extLst>
              <a:ext uri="{FF2B5EF4-FFF2-40B4-BE49-F238E27FC236}">
                <a16:creationId xmlns:a16="http://schemas.microsoft.com/office/drawing/2014/main" id="{BF01F3FB-5AFC-4CBF-A334-6316909FB00C}"/>
              </a:ext>
            </a:extLst>
          </p:cNvPr>
          <p:cNvGrpSpPr/>
          <p:nvPr/>
        </p:nvGrpSpPr>
        <p:grpSpPr>
          <a:xfrm>
            <a:off x="10695516" y="3736389"/>
            <a:ext cx="360000" cy="379593"/>
            <a:chOff x="13108068" y="4025376"/>
            <a:chExt cx="360000" cy="379593"/>
          </a:xfrm>
        </p:grpSpPr>
        <p:pic>
          <p:nvPicPr>
            <p:cNvPr id="49" name="图片 48">
              <a:extLst>
                <a:ext uri="{FF2B5EF4-FFF2-40B4-BE49-F238E27FC236}">
                  <a16:creationId xmlns:a16="http://schemas.microsoft.com/office/drawing/2014/main" id="{9AA46E15-0127-7F6D-E4E3-44145A1F9B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17593" y="4054275"/>
              <a:ext cx="292400" cy="314892"/>
            </a:xfrm>
            <a:prstGeom prst="rect">
              <a:avLst/>
            </a:prstGeom>
          </p:spPr>
        </p:pic>
        <p:sp>
          <p:nvSpPr>
            <p:cNvPr id="50" name="文本框 49">
              <a:extLst>
                <a:ext uri="{FF2B5EF4-FFF2-40B4-BE49-F238E27FC236}">
                  <a16:creationId xmlns:a16="http://schemas.microsoft.com/office/drawing/2014/main" id="{F6EA9072-3BA6-C4A1-E07C-13E87F614A31}"/>
                </a:ext>
              </a:extLst>
            </p:cNvPr>
            <p:cNvSpPr txBox="1"/>
            <p:nvPr/>
          </p:nvSpPr>
          <p:spPr>
            <a:xfrm>
              <a:off x="13108068" y="4025376"/>
              <a:ext cx="360000" cy="379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1800" dirty="0">
                  <a:solidFill>
                    <a:schemeClr val="bg1"/>
                  </a:solidFill>
                </a:rPr>
                <a:t>#1  </a:t>
              </a:r>
              <a:endParaRPr lang="zh-CN" altLang="en-US" sz="1800" dirty="0">
                <a:solidFill>
                  <a:schemeClr val="bg1"/>
                </a:solidFill>
              </a:endParaRPr>
            </a:p>
          </p:txBody>
        </p:sp>
      </p:grpSp>
      <p:grpSp>
        <p:nvGrpSpPr>
          <p:cNvPr id="51" name="组合 50">
            <a:extLst>
              <a:ext uri="{FF2B5EF4-FFF2-40B4-BE49-F238E27FC236}">
                <a16:creationId xmlns:a16="http://schemas.microsoft.com/office/drawing/2014/main" id="{07C77888-43F4-9B4C-4C49-AF4FD8F373F9}"/>
              </a:ext>
            </a:extLst>
          </p:cNvPr>
          <p:cNvGrpSpPr/>
          <p:nvPr/>
        </p:nvGrpSpPr>
        <p:grpSpPr>
          <a:xfrm>
            <a:off x="10738654" y="4584344"/>
            <a:ext cx="360000" cy="379593"/>
            <a:chOff x="13108068" y="4025376"/>
            <a:chExt cx="360000" cy="379593"/>
          </a:xfrm>
        </p:grpSpPr>
        <p:pic>
          <p:nvPicPr>
            <p:cNvPr id="52" name="图片 51">
              <a:extLst>
                <a:ext uri="{FF2B5EF4-FFF2-40B4-BE49-F238E27FC236}">
                  <a16:creationId xmlns:a16="http://schemas.microsoft.com/office/drawing/2014/main" id="{AE696CC2-0CA8-A2B1-4A07-1D8FDA66A5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17593" y="4054275"/>
              <a:ext cx="292400" cy="314892"/>
            </a:xfrm>
            <a:prstGeom prst="rect">
              <a:avLst/>
            </a:prstGeom>
          </p:spPr>
        </p:pic>
        <p:sp>
          <p:nvSpPr>
            <p:cNvPr id="53" name="文本框 52">
              <a:extLst>
                <a:ext uri="{FF2B5EF4-FFF2-40B4-BE49-F238E27FC236}">
                  <a16:creationId xmlns:a16="http://schemas.microsoft.com/office/drawing/2014/main" id="{0DBC6477-7BEB-8647-B73E-D674A64D02FD}"/>
                </a:ext>
              </a:extLst>
            </p:cNvPr>
            <p:cNvSpPr txBox="1"/>
            <p:nvPr/>
          </p:nvSpPr>
          <p:spPr>
            <a:xfrm>
              <a:off x="13108068" y="4025376"/>
              <a:ext cx="360000" cy="379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1800" dirty="0">
                  <a:solidFill>
                    <a:schemeClr val="bg1"/>
                  </a:solidFill>
                </a:rPr>
                <a:t>#1  </a:t>
              </a:r>
              <a:endParaRPr lang="zh-CN" altLang="en-US" sz="1800" dirty="0">
                <a:solidFill>
                  <a:schemeClr val="bg1"/>
                </a:solidFill>
              </a:endParaRPr>
            </a:p>
          </p:txBody>
        </p:sp>
      </p:grpSp>
      <p:cxnSp>
        <p:nvCxnSpPr>
          <p:cNvPr id="54" name="连接符: 肘形 53">
            <a:extLst>
              <a:ext uri="{FF2B5EF4-FFF2-40B4-BE49-F238E27FC236}">
                <a16:creationId xmlns:a16="http://schemas.microsoft.com/office/drawing/2014/main" id="{18FC2FD0-EFB3-6873-271D-38639EAC24D6}"/>
              </a:ext>
            </a:extLst>
          </p:cNvPr>
          <p:cNvCxnSpPr>
            <a:cxnSpLocks/>
            <a:stCxn id="32" idx="3"/>
            <a:endCxn id="19" idx="3"/>
          </p:cNvCxnSpPr>
          <p:nvPr/>
        </p:nvCxnSpPr>
        <p:spPr>
          <a:xfrm flipH="1" flipV="1">
            <a:off x="11790175" y="2686720"/>
            <a:ext cx="3915" cy="3402835"/>
          </a:xfrm>
          <a:prstGeom prst="bentConnector3">
            <a:avLst>
              <a:gd name="adj1" fmla="val -5839080"/>
            </a:avLst>
          </a:prstGeom>
          <a:ln w="57150">
            <a:solidFill>
              <a:srgbClr val="0092A5"/>
            </a:solidFill>
            <a:tailEnd type="triangle"/>
          </a:ln>
        </p:spPr>
        <p:style>
          <a:lnRef idx="1">
            <a:schemeClr val="accent4"/>
          </a:lnRef>
          <a:fillRef idx="0">
            <a:schemeClr val="accent4"/>
          </a:fillRef>
          <a:effectRef idx="0">
            <a:schemeClr val="accent4"/>
          </a:effectRef>
          <a:fontRef idx="minor">
            <a:schemeClr val="tx1"/>
          </a:fontRef>
        </p:style>
      </p:cxnSp>
      <p:cxnSp>
        <p:nvCxnSpPr>
          <p:cNvPr id="55" name="连接符: 肘形 54">
            <a:extLst>
              <a:ext uri="{FF2B5EF4-FFF2-40B4-BE49-F238E27FC236}">
                <a16:creationId xmlns:a16="http://schemas.microsoft.com/office/drawing/2014/main" id="{5DBF3743-B184-2A4E-0183-DEBB62B512AF}"/>
              </a:ext>
            </a:extLst>
          </p:cNvPr>
          <p:cNvCxnSpPr>
            <a:cxnSpLocks/>
            <a:stCxn id="11" idx="6"/>
            <a:endCxn id="32" idx="1"/>
          </p:cNvCxnSpPr>
          <p:nvPr/>
        </p:nvCxnSpPr>
        <p:spPr>
          <a:xfrm>
            <a:off x="8167965" y="4027236"/>
            <a:ext cx="1736387" cy="2062321"/>
          </a:xfrm>
          <a:prstGeom prst="bentConnector3">
            <a:avLst>
              <a:gd name="adj1" fmla="val 14893"/>
            </a:avLst>
          </a:prstGeom>
          <a:ln w="57150">
            <a:solidFill>
              <a:srgbClr val="0092A5"/>
            </a:solidFill>
            <a:tailEnd type="triangle"/>
          </a:ln>
        </p:spPr>
        <p:style>
          <a:lnRef idx="1">
            <a:schemeClr val="accent4"/>
          </a:lnRef>
          <a:fillRef idx="0">
            <a:schemeClr val="accent4"/>
          </a:fillRef>
          <a:effectRef idx="0">
            <a:schemeClr val="accent4"/>
          </a:effectRef>
          <a:fontRef idx="minor">
            <a:schemeClr val="tx1"/>
          </a:fontRef>
        </p:style>
      </p:cxnSp>
      <p:cxnSp>
        <p:nvCxnSpPr>
          <p:cNvPr id="65" name="连接符: 肘形 64">
            <a:extLst>
              <a:ext uri="{FF2B5EF4-FFF2-40B4-BE49-F238E27FC236}">
                <a16:creationId xmlns:a16="http://schemas.microsoft.com/office/drawing/2014/main" id="{1BFDEFBB-F7B0-AE02-DAF4-292DDB255CA6}"/>
              </a:ext>
            </a:extLst>
          </p:cNvPr>
          <p:cNvCxnSpPr>
            <a:cxnSpLocks/>
            <a:stCxn id="27" idx="1"/>
            <a:endCxn id="7" idx="0"/>
          </p:cNvCxnSpPr>
          <p:nvPr/>
        </p:nvCxnSpPr>
        <p:spPr>
          <a:xfrm rot="10800000" flipV="1">
            <a:off x="8610942" y="5564215"/>
            <a:ext cx="1293404" cy="564545"/>
          </a:xfrm>
          <a:prstGeom prst="bentConnector2">
            <a:avLst/>
          </a:prstGeom>
          <a:ln w="57150">
            <a:solidFill>
              <a:srgbClr val="C00000"/>
            </a:solidFill>
            <a:tailEnd type="triangle"/>
          </a:ln>
        </p:spPr>
        <p:style>
          <a:lnRef idx="1">
            <a:schemeClr val="accent4"/>
          </a:lnRef>
          <a:fillRef idx="0">
            <a:schemeClr val="accent4"/>
          </a:fillRef>
          <a:effectRef idx="0">
            <a:schemeClr val="accent4"/>
          </a:effectRef>
          <a:fontRef idx="minor">
            <a:schemeClr val="tx1"/>
          </a:fontRef>
        </p:style>
      </p:cxnSp>
      <p:sp>
        <p:nvSpPr>
          <p:cNvPr id="71" name="矩形 70">
            <a:extLst>
              <a:ext uri="{FF2B5EF4-FFF2-40B4-BE49-F238E27FC236}">
                <a16:creationId xmlns:a16="http://schemas.microsoft.com/office/drawing/2014/main" id="{3BEAB757-5729-708D-3B92-FEED8C31CC5F}"/>
              </a:ext>
            </a:extLst>
          </p:cNvPr>
          <p:cNvSpPr/>
          <p:nvPr/>
        </p:nvSpPr>
        <p:spPr>
          <a:xfrm>
            <a:off x="9932172" y="2627721"/>
            <a:ext cx="1900897" cy="108000"/>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14"/>
            <a:endParaRPr lang="zh-CN" altLang="en-US" sz="3200">
              <a:latin typeface="Helvetica Neue Medium"/>
              <a:ea typeface="Helvetica Neue Medium"/>
              <a:cs typeface="Helvetica Neue Medium"/>
              <a:sym typeface="Helvetica Neue Medium"/>
            </a:endParaRPr>
          </a:p>
        </p:txBody>
      </p:sp>
      <p:sp>
        <p:nvSpPr>
          <p:cNvPr id="24" name="文本框 23">
            <a:extLst>
              <a:ext uri="{FF2B5EF4-FFF2-40B4-BE49-F238E27FC236}">
                <a16:creationId xmlns:a16="http://schemas.microsoft.com/office/drawing/2014/main" id="{D57F18D8-EDD6-791E-9546-AB5FF9162810}"/>
              </a:ext>
            </a:extLst>
          </p:cNvPr>
          <p:cNvSpPr txBox="1"/>
          <p:nvPr/>
        </p:nvSpPr>
        <p:spPr>
          <a:xfrm>
            <a:off x="10235758" y="2453102"/>
            <a:ext cx="1159881" cy="530915"/>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Stack for</a:t>
            </a:r>
          </a:p>
          <a:p>
            <a:r>
              <a:rPr lang="en-US" altLang="zh-CN" sz="1450" dirty="0">
                <a:solidFill>
                  <a:schemeClr val="bg1"/>
                </a:solidFill>
                <a:latin typeface="Arial" panose="020B0604020202020204" pitchFamily="34" charset="0"/>
                <a:cs typeface="Arial" panose="020B0604020202020204" pitchFamily="34" charset="0"/>
              </a:rPr>
              <a:t>    task  A</a:t>
            </a:r>
            <a:endParaRPr lang="zh-CN" altLang="en-US" sz="1450" dirty="0">
              <a:solidFill>
                <a:schemeClr val="bg1"/>
              </a:solidFill>
              <a:latin typeface="Arial" panose="020B0604020202020204" pitchFamily="34" charset="0"/>
              <a:cs typeface="Arial" panose="020B0604020202020204" pitchFamily="34" charset="0"/>
            </a:endParaRPr>
          </a:p>
        </p:txBody>
      </p:sp>
      <p:cxnSp>
        <p:nvCxnSpPr>
          <p:cNvPr id="72" name="连接符: 肘形 71">
            <a:extLst>
              <a:ext uri="{FF2B5EF4-FFF2-40B4-BE49-F238E27FC236}">
                <a16:creationId xmlns:a16="http://schemas.microsoft.com/office/drawing/2014/main" id="{564998DB-EA00-692C-2867-35607FF64481}"/>
              </a:ext>
            </a:extLst>
          </p:cNvPr>
          <p:cNvCxnSpPr>
            <a:cxnSpLocks/>
            <a:stCxn id="71" idx="1"/>
            <a:endCxn id="27" idx="1"/>
          </p:cNvCxnSpPr>
          <p:nvPr/>
        </p:nvCxnSpPr>
        <p:spPr>
          <a:xfrm rot="10800000" flipV="1">
            <a:off x="9904348" y="2681720"/>
            <a:ext cx="27825" cy="2882483"/>
          </a:xfrm>
          <a:prstGeom prst="bentConnector3">
            <a:avLst>
              <a:gd name="adj1" fmla="val 921563"/>
            </a:avLst>
          </a:prstGeom>
          <a:ln w="57150">
            <a:solidFill>
              <a:srgbClr val="0092A5"/>
            </a:solidFill>
            <a:tailEnd type="triangle"/>
          </a:ln>
        </p:spPr>
        <p:style>
          <a:lnRef idx="1">
            <a:schemeClr val="accent4"/>
          </a:lnRef>
          <a:fillRef idx="0">
            <a:schemeClr val="accent4"/>
          </a:fillRef>
          <a:effectRef idx="0">
            <a:schemeClr val="accent4"/>
          </a:effectRef>
          <a:fontRef idx="minor">
            <a:schemeClr val="tx1"/>
          </a:fontRef>
        </p:style>
      </p:cxnSp>
      <p:sp>
        <p:nvSpPr>
          <p:cNvPr id="45" name="右大括号 44">
            <a:extLst>
              <a:ext uri="{FF2B5EF4-FFF2-40B4-BE49-F238E27FC236}">
                <a16:creationId xmlns:a16="http://schemas.microsoft.com/office/drawing/2014/main" id="{382E7104-DC76-DDF9-CC72-9D2443EB63D5}"/>
              </a:ext>
            </a:extLst>
          </p:cNvPr>
          <p:cNvSpPr/>
          <p:nvPr/>
        </p:nvSpPr>
        <p:spPr>
          <a:xfrm flipH="1">
            <a:off x="9409607" y="2438208"/>
            <a:ext cx="354763" cy="2469113"/>
          </a:xfrm>
          <a:prstGeom prst="rightBrace">
            <a:avLst>
              <a:gd name="adj1" fmla="val 8333"/>
              <a:gd name="adj2" fmla="val 21082"/>
            </a:avLst>
          </a:prstGeom>
          <a:noFill/>
          <a:ln w="25400" cap="flat">
            <a:solidFill>
              <a:schemeClr val="tx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415" latinLnBrk="1"/>
            <a:endParaRPr lang="zh-CN" altLang="en-US" sz="1800">
              <a:solidFill>
                <a:srgbClr val="000000"/>
              </a:solidFill>
            </a:endParaRPr>
          </a:p>
        </p:txBody>
      </p:sp>
      <p:pic>
        <p:nvPicPr>
          <p:cNvPr id="44" name="图片 43">
            <a:extLst>
              <a:ext uri="{FF2B5EF4-FFF2-40B4-BE49-F238E27FC236}">
                <a16:creationId xmlns:a16="http://schemas.microsoft.com/office/drawing/2014/main" id="{C3A8A54D-10DD-4629-AA0C-42A9425A5182}"/>
              </a:ext>
            </a:extLst>
          </p:cNvPr>
          <p:cNvPicPr>
            <a:picLocks noChangeAspect="1"/>
          </p:cNvPicPr>
          <p:nvPr/>
        </p:nvPicPr>
        <p:blipFill>
          <a:blip r:embed="rId7"/>
          <a:stretch>
            <a:fillRect/>
          </a:stretch>
        </p:blipFill>
        <p:spPr>
          <a:xfrm>
            <a:off x="647727" y="4355643"/>
            <a:ext cx="4435485" cy="2411912"/>
          </a:xfrm>
          <a:prstGeom prst="rect">
            <a:avLst/>
          </a:prstGeom>
        </p:spPr>
      </p:pic>
    </p:spTree>
    <p:extLst>
      <p:ext uri="{BB962C8B-B14F-4D97-AF65-F5344CB8AC3E}">
        <p14:creationId xmlns:p14="http://schemas.microsoft.com/office/powerpoint/2010/main" val="33384308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down)">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wipe(up)">
                                      <p:cBhvr>
                                        <p:cTn id="22" dur="500"/>
                                        <p:tgtEl>
                                          <p:spTgt spid="7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up)">
                                      <p:cBhvr>
                                        <p:cTn id="27" dur="500"/>
                                        <p:tgtEl>
                                          <p:spTgt spid="6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45"/>
                                        </p:tgtEl>
                                      </p:cBhvr>
                                    </p:animEffect>
                                    <p:set>
                                      <p:cBhvr>
                                        <p:cTn id="32" dur="1" fill="hold">
                                          <p:stCondLst>
                                            <p:cond delay="499"/>
                                          </p:stCondLst>
                                        </p:cTn>
                                        <p:tgtEl>
                                          <p:spTgt spid="45"/>
                                        </p:tgtEl>
                                        <p:attrNameLst>
                                          <p:attrName>style.visibility</p:attrName>
                                        </p:attrNameLst>
                                      </p:cBhvr>
                                      <p:to>
                                        <p:strVal val="hidden"/>
                                      </p:to>
                                    </p:set>
                                  </p:childTnLst>
                                </p:cTn>
                              </p:par>
                            </p:childTnLst>
                          </p:cTn>
                        </p:par>
                        <p:par>
                          <p:cTn id="33" fill="hold">
                            <p:stCondLst>
                              <p:cond delay="500"/>
                            </p:stCondLst>
                            <p:childTnLst>
                              <p:par>
                                <p:cTn id="34" presetID="10" presetClass="exit" presetSubtype="0" fill="hold" nodeType="afterEffect">
                                  <p:stCondLst>
                                    <p:cond delay="0"/>
                                  </p:stCondLst>
                                  <p:childTnLst>
                                    <p:animEffect transition="out" filter="fade">
                                      <p:cBhvr>
                                        <p:cTn id="35" dur="500"/>
                                        <p:tgtEl>
                                          <p:spTgt spid="46"/>
                                        </p:tgtEl>
                                      </p:cBhvr>
                                    </p:animEffect>
                                    <p:set>
                                      <p:cBhvr>
                                        <p:cTn id="36" dur="1" fill="hold">
                                          <p:stCondLst>
                                            <p:cond delay="499"/>
                                          </p:stCondLst>
                                        </p:cTn>
                                        <p:tgtEl>
                                          <p:spTgt spid="4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48"/>
                                        </p:tgtEl>
                                      </p:cBhvr>
                                    </p:animEffect>
                                    <p:set>
                                      <p:cBhvr>
                                        <p:cTn id="45" dur="1" fill="hold">
                                          <p:stCondLst>
                                            <p:cond delay="499"/>
                                          </p:stCondLst>
                                        </p:cTn>
                                        <p:tgtEl>
                                          <p:spTgt spid="48"/>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51"/>
                                        </p:tgtEl>
                                      </p:cBhvr>
                                    </p:animEffect>
                                    <p:set>
                                      <p:cBhvr>
                                        <p:cTn id="48"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图片 98">
            <a:extLst>
              <a:ext uri="{FF2B5EF4-FFF2-40B4-BE49-F238E27FC236}">
                <a16:creationId xmlns:a16="http://schemas.microsoft.com/office/drawing/2014/main" id="{F21561DC-3D59-2235-EA61-EA21D265B8BA}"/>
              </a:ext>
            </a:extLst>
          </p:cNvPr>
          <p:cNvPicPr>
            <a:picLocks noChangeAspect="1"/>
          </p:cNvPicPr>
          <p:nvPr/>
        </p:nvPicPr>
        <p:blipFill>
          <a:blip r:embed="rId3"/>
          <a:stretch>
            <a:fillRect/>
          </a:stretch>
        </p:blipFill>
        <p:spPr>
          <a:xfrm>
            <a:off x="240244" y="2318133"/>
            <a:ext cx="7899476" cy="4403525"/>
          </a:xfrm>
          <a:prstGeom prst="rect">
            <a:avLst/>
          </a:prstGeom>
        </p:spPr>
      </p:pic>
      <p:sp>
        <p:nvSpPr>
          <p:cNvPr id="2" name="标题 1">
            <a:extLst>
              <a:ext uri="{FF2B5EF4-FFF2-40B4-BE49-F238E27FC236}">
                <a16:creationId xmlns:a16="http://schemas.microsoft.com/office/drawing/2014/main" id="{37D40A38-9E1D-22F6-4E8C-8E0685FD9A7A}"/>
              </a:ext>
            </a:extLst>
          </p:cNvPr>
          <p:cNvSpPr>
            <a:spLocks noGrp="1"/>
          </p:cNvSpPr>
          <p:nvPr>
            <p:ph type="title"/>
          </p:nvPr>
        </p:nvSpPr>
        <p:spPr>
          <a:xfrm>
            <a:off x="304335" y="8078"/>
            <a:ext cx="7549787" cy="648928"/>
          </a:xfrm>
        </p:spPr>
        <p:txBody>
          <a:bodyPr>
            <a:normAutofit/>
          </a:bodyPr>
          <a:lstStyle/>
          <a:p>
            <a:r>
              <a:rPr lang="en-US" altLang="zh-CN" dirty="0"/>
              <a:t>System call in </a:t>
            </a:r>
            <a:r>
              <a:rPr lang="en-US" altLang="zh-CN" dirty="0" err="1"/>
              <a:t>FreeRTOS</a:t>
            </a:r>
            <a:r>
              <a:rPr lang="en-US" altLang="zh-CN" dirty="0"/>
              <a:t>-MPU </a:t>
            </a:r>
            <a:endParaRPr lang="zh-CN" altLang="en-US" dirty="0"/>
          </a:p>
        </p:txBody>
      </p:sp>
      <p:sp>
        <p:nvSpPr>
          <p:cNvPr id="3" name="文本占位符 2">
            <a:extLst>
              <a:ext uri="{FF2B5EF4-FFF2-40B4-BE49-F238E27FC236}">
                <a16:creationId xmlns:a16="http://schemas.microsoft.com/office/drawing/2014/main" id="{7B76A0F0-C609-F0EE-B017-307AE69B9871}"/>
              </a:ext>
            </a:extLst>
          </p:cNvPr>
          <p:cNvSpPr>
            <a:spLocks noGrp="1"/>
          </p:cNvSpPr>
          <p:nvPr>
            <p:ph type="body" sz="quarter" idx="1"/>
          </p:nvPr>
        </p:nvSpPr>
        <p:spPr>
          <a:xfrm>
            <a:off x="69172" y="686797"/>
            <a:ext cx="8374792" cy="1498711"/>
          </a:xfrm>
        </p:spPr>
        <p:txBody>
          <a:bodyPr/>
          <a:lstStyle/>
          <a:p>
            <a:r>
              <a:rPr lang="en-US" altLang="zh-CN" dirty="0"/>
              <a:t>For compatibility, </a:t>
            </a:r>
            <a:r>
              <a:rPr lang="en-US" altLang="zh-CN" dirty="0" err="1"/>
              <a:t>FreeRTOS</a:t>
            </a:r>
            <a:r>
              <a:rPr lang="en-US" altLang="zh-CN" dirty="0"/>
              <a:t> MPU does not provide new kernel APIs for system calls, but </a:t>
            </a:r>
            <a:r>
              <a:rPr lang="en-US" altLang="zh-CN" b="1" dirty="0"/>
              <a:t>wraps the original kernel APIs with the xPortRaisePrivilege and </a:t>
            </a:r>
            <a:r>
              <a:rPr lang="en-US" altLang="zh-CN" b="1" dirty="0" err="1"/>
              <a:t>vPortResetPrivilege</a:t>
            </a:r>
            <a:r>
              <a:rPr lang="en-US" altLang="zh-CN" b="1" dirty="0"/>
              <a:t> </a:t>
            </a:r>
            <a:r>
              <a:rPr lang="en-US" altLang="zh-CN" dirty="0"/>
              <a:t>to</a:t>
            </a:r>
            <a:r>
              <a:rPr lang="en-US" altLang="zh-CN" b="1" dirty="0"/>
              <a:t> </a:t>
            </a:r>
            <a:r>
              <a:rPr lang="en-US" altLang="zh-CN" dirty="0"/>
              <a:t>raise/drop privileges</a:t>
            </a:r>
          </a:p>
          <a:p>
            <a:pPr marL="0" indent="0">
              <a:buNone/>
            </a:pPr>
            <a:r>
              <a:rPr lang="en-US" altLang="zh-CN" dirty="0"/>
              <a:t>  </a:t>
            </a:r>
          </a:p>
          <a:p>
            <a:endParaRPr lang="zh-CN" altLang="en-US" dirty="0"/>
          </a:p>
        </p:txBody>
      </p:sp>
      <p:sp>
        <p:nvSpPr>
          <p:cNvPr id="4" name="矩形 3">
            <a:extLst>
              <a:ext uri="{FF2B5EF4-FFF2-40B4-BE49-F238E27FC236}">
                <a16:creationId xmlns:a16="http://schemas.microsoft.com/office/drawing/2014/main" id="{903E0487-E7E6-73B9-34DB-5812778471A6}"/>
              </a:ext>
            </a:extLst>
          </p:cNvPr>
          <p:cNvSpPr/>
          <p:nvPr/>
        </p:nvSpPr>
        <p:spPr>
          <a:xfrm>
            <a:off x="8819075" y="936442"/>
            <a:ext cx="857045" cy="5671464"/>
          </a:xfrm>
          <a:prstGeom prst="rect">
            <a:avLst/>
          </a:prstGeom>
          <a:solidFill>
            <a:srgbClr val="414444"/>
          </a:solidFill>
          <a:ln>
            <a:solidFill>
              <a:srgbClr val="4144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5" name="文本框 4">
            <a:extLst>
              <a:ext uri="{FF2B5EF4-FFF2-40B4-BE49-F238E27FC236}">
                <a16:creationId xmlns:a16="http://schemas.microsoft.com/office/drawing/2014/main" id="{A6631006-2426-3C2D-7328-4E805F231CE6}"/>
              </a:ext>
            </a:extLst>
          </p:cNvPr>
          <p:cNvSpPr txBox="1"/>
          <p:nvPr/>
        </p:nvSpPr>
        <p:spPr>
          <a:xfrm>
            <a:off x="8932006" y="1019520"/>
            <a:ext cx="850759" cy="339004"/>
          </a:xfrm>
          <a:prstGeom prst="rect">
            <a:avLst/>
          </a:prstGeom>
          <a:noFill/>
        </p:spPr>
        <p:txBody>
          <a:bodyPr wrap="square" rtlCol="0">
            <a:spAutoFit/>
          </a:bodyPr>
          <a:lstStyle/>
          <a:p>
            <a:r>
              <a:rPr lang="en-US" altLang="zh-CN" sz="1603" b="1" dirty="0">
                <a:solidFill>
                  <a:schemeClr val="bg1"/>
                </a:solidFill>
              </a:rPr>
              <a:t>MPU</a:t>
            </a:r>
            <a:endParaRPr lang="zh-CN" altLang="en-US" sz="1603" b="1" dirty="0">
              <a:solidFill>
                <a:schemeClr val="bg1"/>
              </a:solidFill>
            </a:endParaRPr>
          </a:p>
        </p:txBody>
      </p:sp>
      <p:pic>
        <p:nvPicPr>
          <p:cNvPr id="6" name="图片 5">
            <a:extLst>
              <a:ext uri="{FF2B5EF4-FFF2-40B4-BE49-F238E27FC236}">
                <a16:creationId xmlns:a16="http://schemas.microsoft.com/office/drawing/2014/main" id="{DA9F2B24-2EAF-5549-214C-6010698C17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4364" y="6082861"/>
            <a:ext cx="662264" cy="638797"/>
          </a:xfrm>
          <a:prstGeom prst="rect">
            <a:avLst/>
          </a:prstGeom>
        </p:spPr>
      </p:pic>
      <p:sp>
        <p:nvSpPr>
          <p:cNvPr id="7" name="矩形 6">
            <a:extLst>
              <a:ext uri="{FF2B5EF4-FFF2-40B4-BE49-F238E27FC236}">
                <a16:creationId xmlns:a16="http://schemas.microsoft.com/office/drawing/2014/main" id="{67BAE7B8-F191-9A55-C2FE-EF562DCA294A}"/>
              </a:ext>
            </a:extLst>
          </p:cNvPr>
          <p:cNvSpPr/>
          <p:nvPr/>
        </p:nvSpPr>
        <p:spPr>
          <a:xfrm>
            <a:off x="6717034" y="2901759"/>
            <a:ext cx="1711105" cy="2557175"/>
          </a:xfrm>
          <a:prstGeom prst="rect">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57C9E40C-D805-BDF0-FEE4-4A211176440C}"/>
              </a:ext>
            </a:extLst>
          </p:cNvPr>
          <p:cNvSpPr txBox="1"/>
          <p:nvPr/>
        </p:nvSpPr>
        <p:spPr>
          <a:xfrm>
            <a:off x="7205487" y="2459473"/>
            <a:ext cx="648635" cy="307777"/>
          </a:xfrm>
          <a:prstGeom prst="rect">
            <a:avLst/>
          </a:prstGeom>
          <a:noFill/>
        </p:spPr>
        <p:txBody>
          <a:bodyPr wrap="square" rtlCol="0">
            <a:spAutoFit/>
          </a:bodyPr>
          <a:lstStyle/>
          <a:p>
            <a:r>
              <a:rPr lang="en-US" altLang="zh-CN" sz="1400" b="1" dirty="0">
                <a:solidFill>
                  <a:schemeClr val="bg1"/>
                </a:solidFill>
                <a:latin typeface="Arial" panose="020B0604020202020204" pitchFamily="34" charset="0"/>
                <a:cs typeface="Arial" panose="020B0604020202020204" pitchFamily="34" charset="0"/>
              </a:rPr>
              <a:t>ARM</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394E572B-8448-DB21-8A51-567894DCDC94}"/>
              </a:ext>
            </a:extLst>
          </p:cNvPr>
          <p:cNvSpPr txBox="1"/>
          <p:nvPr/>
        </p:nvSpPr>
        <p:spPr>
          <a:xfrm>
            <a:off x="6961222" y="3213520"/>
            <a:ext cx="1364545" cy="369332"/>
          </a:xfrm>
          <a:prstGeom prst="rect">
            <a:avLst/>
          </a:prstGeom>
          <a:noFill/>
        </p:spPr>
        <p:txBody>
          <a:bodyPr wrap="square" rtlCol="0">
            <a:spAutoFit/>
          </a:bodyPr>
          <a:lstStyle/>
          <a:p>
            <a:r>
              <a:rPr lang="en-US" altLang="zh-CN" sz="1800" dirty="0">
                <a:solidFill>
                  <a:schemeClr val="bg1"/>
                </a:solidFill>
                <a:latin typeface="Arial" panose="020B0604020202020204" pitchFamily="34" charset="0"/>
                <a:cs typeface="Arial" panose="020B0604020202020204" pitchFamily="34" charset="0"/>
              </a:rPr>
              <a:t>Cortex-M</a:t>
            </a:r>
            <a:endParaRPr lang="zh-CN" altLang="en-US" sz="1800" dirty="0">
              <a:solidFill>
                <a:schemeClr val="bg1"/>
              </a:solidFill>
              <a:latin typeface="Arial" panose="020B0604020202020204" pitchFamily="34" charset="0"/>
              <a:cs typeface="Arial" panose="020B0604020202020204" pitchFamily="34" charset="0"/>
            </a:endParaRPr>
          </a:p>
        </p:txBody>
      </p:sp>
      <p:sp>
        <p:nvSpPr>
          <p:cNvPr id="10" name="椭圆 9">
            <a:extLst>
              <a:ext uri="{FF2B5EF4-FFF2-40B4-BE49-F238E27FC236}">
                <a16:creationId xmlns:a16="http://schemas.microsoft.com/office/drawing/2014/main" id="{AA15A519-6C08-9ACC-C416-1BAC8ABF37DA}"/>
              </a:ext>
            </a:extLst>
          </p:cNvPr>
          <p:cNvSpPr/>
          <p:nvPr/>
        </p:nvSpPr>
        <p:spPr>
          <a:xfrm>
            <a:off x="7737720" y="3779584"/>
            <a:ext cx="535056" cy="476652"/>
          </a:xfrm>
          <a:prstGeom prst="ellipse">
            <a:avLst/>
          </a:prstGeom>
          <a:solidFill>
            <a:srgbClr val="009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11" name="椭圆 10">
            <a:extLst>
              <a:ext uri="{FF2B5EF4-FFF2-40B4-BE49-F238E27FC236}">
                <a16:creationId xmlns:a16="http://schemas.microsoft.com/office/drawing/2014/main" id="{848FC606-5CC4-5339-6AFB-71AE33565B11}"/>
              </a:ext>
            </a:extLst>
          </p:cNvPr>
          <p:cNvSpPr/>
          <p:nvPr/>
        </p:nvSpPr>
        <p:spPr>
          <a:xfrm>
            <a:off x="7697030" y="4369674"/>
            <a:ext cx="588148" cy="476652"/>
          </a:xfrm>
          <a:prstGeom prst="ellipse">
            <a:avLst/>
          </a:prstGeom>
          <a:solidFill>
            <a:srgbClr val="00C3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12" name="文本框 11">
            <a:extLst>
              <a:ext uri="{FF2B5EF4-FFF2-40B4-BE49-F238E27FC236}">
                <a16:creationId xmlns:a16="http://schemas.microsoft.com/office/drawing/2014/main" id="{852D6C80-ABF4-A613-A609-238AE8F4B7B9}"/>
              </a:ext>
            </a:extLst>
          </p:cNvPr>
          <p:cNvSpPr txBox="1"/>
          <p:nvPr/>
        </p:nvSpPr>
        <p:spPr>
          <a:xfrm>
            <a:off x="7562412" y="4408237"/>
            <a:ext cx="808218"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Task B</a:t>
            </a:r>
            <a:endParaRPr lang="zh-CN" altLang="en-US" sz="1400" b="1" dirty="0">
              <a:solidFill>
                <a:schemeClr val="bg1"/>
              </a:solidFill>
              <a:latin typeface="Arial" panose="020B0604020202020204" pitchFamily="34" charset="0"/>
              <a:cs typeface="Arial" panose="020B0604020202020204" pitchFamily="34" charset="0"/>
            </a:endParaRPr>
          </a:p>
        </p:txBody>
      </p:sp>
      <p:pic>
        <p:nvPicPr>
          <p:cNvPr id="13" name="图片 12">
            <a:extLst>
              <a:ext uri="{FF2B5EF4-FFF2-40B4-BE49-F238E27FC236}">
                <a16:creationId xmlns:a16="http://schemas.microsoft.com/office/drawing/2014/main" id="{F3383D0F-E5B7-463E-9532-7AC213A7FD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437993">
            <a:off x="6855185" y="5095290"/>
            <a:ext cx="964425" cy="669886"/>
          </a:xfrm>
          <a:prstGeom prst="rect">
            <a:avLst/>
          </a:prstGeom>
        </p:spPr>
      </p:pic>
      <p:sp>
        <p:nvSpPr>
          <p:cNvPr id="14" name="椭圆 13">
            <a:extLst>
              <a:ext uri="{FF2B5EF4-FFF2-40B4-BE49-F238E27FC236}">
                <a16:creationId xmlns:a16="http://schemas.microsoft.com/office/drawing/2014/main" id="{C48EA914-232A-8801-8F05-9E4099455C81}"/>
              </a:ext>
            </a:extLst>
          </p:cNvPr>
          <p:cNvSpPr/>
          <p:nvPr/>
        </p:nvSpPr>
        <p:spPr>
          <a:xfrm>
            <a:off x="6703490" y="4458377"/>
            <a:ext cx="1003368" cy="852657"/>
          </a:xfrm>
          <a:prstGeom prst="ellipse">
            <a:avLst/>
          </a:prstGeom>
          <a:solidFill>
            <a:srgbClr val="765F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15" name="文本框 14">
            <a:extLst>
              <a:ext uri="{FF2B5EF4-FFF2-40B4-BE49-F238E27FC236}">
                <a16:creationId xmlns:a16="http://schemas.microsoft.com/office/drawing/2014/main" id="{B9263A91-3B68-DA57-6786-30371BC0F760}"/>
              </a:ext>
            </a:extLst>
          </p:cNvPr>
          <p:cNvSpPr txBox="1"/>
          <p:nvPr/>
        </p:nvSpPr>
        <p:spPr>
          <a:xfrm>
            <a:off x="6674677" y="4682952"/>
            <a:ext cx="1042439" cy="469359"/>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OS kernel </a:t>
            </a:r>
          </a:p>
          <a:p>
            <a:pPr algn="ctr"/>
            <a:r>
              <a:rPr lang="en-US" altLang="zh-CN" sz="1050" b="1" dirty="0">
                <a:solidFill>
                  <a:schemeClr val="bg1"/>
                </a:solidFill>
                <a:latin typeface="Arial" panose="020B0604020202020204" pitchFamily="34" charset="0"/>
                <a:cs typeface="Arial" panose="020B0604020202020204" pitchFamily="34" charset="0"/>
              </a:rPr>
              <a:t>(privileged)</a:t>
            </a:r>
          </a:p>
        </p:txBody>
      </p:sp>
      <p:sp>
        <p:nvSpPr>
          <p:cNvPr id="16" name="文本框 15">
            <a:extLst>
              <a:ext uri="{FF2B5EF4-FFF2-40B4-BE49-F238E27FC236}">
                <a16:creationId xmlns:a16="http://schemas.microsoft.com/office/drawing/2014/main" id="{AAEFED20-CE44-C859-39DB-67FFAAD418A6}"/>
              </a:ext>
            </a:extLst>
          </p:cNvPr>
          <p:cNvSpPr txBox="1"/>
          <p:nvPr/>
        </p:nvSpPr>
        <p:spPr>
          <a:xfrm>
            <a:off x="7575612" y="3746197"/>
            <a:ext cx="820182"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Task A</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17" name="矩形 16">
            <a:extLst>
              <a:ext uri="{FF2B5EF4-FFF2-40B4-BE49-F238E27FC236}">
                <a16:creationId xmlns:a16="http://schemas.microsoft.com/office/drawing/2014/main" id="{7079AC40-3D34-5E4F-445D-05E48BD83357}"/>
              </a:ext>
            </a:extLst>
          </p:cNvPr>
          <p:cNvSpPr/>
          <p:nvPr/>
        </p:nvSpPr>
        <p:spPr>
          <a:xfrm>
            <a:off x="9913061" y="954735"/>
            <a:ext cx="2254027" cy="5626816"/>
          </a:xfrm>
          <a:prstGeom prst="rect">
            <a:avLst/>
          </a:prstGeom>
          <a:solidFill>
            <a:srgbClr val="BFBFBF"/>
          </a:solidFill>
          <a:ln>
            <a:solidFill>
              <a:srgbClr val="BFBFB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510CB0AC-6122-24FF-820A-9B5BE208E646}"/>
              </a:ext>
            </a:extLst>
          </p:cNvPr>
          <p:cNvSpPr/>
          <p:nvPr/>
        </p:nvSpPr>
        <p:spPr>
          <a:xfrm>
            <a:off x="10040043" y="2664280"/>
            <a:ext cx="1951718" cy="287420"/>
          </a:xfrm>
          <a:prstGeom prst="rect">
            <a:avLst/>
          </a:prstGeom>
          <a:solidFill>
            <a:srgbClr val="0092A5"/>
          </a:solidFill>
          <a:ln>
            <a:solidFill>
              <a:srgbClr val="0092A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6BB226BE-F629-8EF2-C448-ABC4207386B2}"/>
              </a:ext>
            </a:extLst>
          </p:cNvPr>
          <p:cNvSpPr/>
          <p:nvPr/>
        </p:nvSpPr>
        <p:spPr>
          <a:xfrm>
            <a:off x="10040042" y="2201312"/>
            <a:ext cx="1965342" cy="320672"/>
          </a:xfrm>
          <a:prstGeom prst="rect">
            <a:avLst/>
          </a:prstGeom>
          <a:solidFill>
            <a:srgbClr val="0092A5"/>
          </a:solidFill>
          <a:ln>
            <a:solidFill>
              <a:srgbClr val="0092A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id="{50F9233C-1127-1E30-E7D7-A6229C438B18}"/>
              </a:ext>
            </a:extLst>
          </p:cNvPr>
          <p:cNvSpPr/>
          <p:nvPr/>
        </p:nvSpPr>
        <p:spPr>
          <a:xfrm>
            <a:off x="10046664" y="3085827"/>
            <a:ext cx="1951718" cy="497028"/>
          </a:xfrm>
          <a:prstGeom prst="rect">
            <a:avLst/>
          </a:prstGeom>
          <a:solidFill>
            <a:srgbClr val="0092A5"/>
          </a:solidFill>
          <a:ln>
            <a:solidFill>
              <a:srgbClr val="0092A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8A7AE5CC-2948-60AB-931E-EC29AF6A2EB4}"/>
              </a:ext>
            </a:extLst>
          </p:cNvPr>
          <p:cNvSpPr/>
          <p:nvPr/>
        </p:nvSpPr>
        <p:spPr>
          <a:xfrm>
            <a:off x="10040048" y="1439999"/>
            <a:ext cx="1965341" cy="293063"/>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22" name="矩形 21">
            <a:extLst>
              <a:ext uri="{FF2B5EF4-FFF2-40B4-BE49-F238E27FC236}">
                <a16:creationId xmlns:a16="http://schemas.microsoft.com/office/drawing/2014/main" id="{3660E7BB-67BB-58AF-9A0B-31C0EF3F2E37}"/>
              </a:ext>
            </a:extLst>
          </p:cNvPr>
          <p:cNvSpPr/>
          <p:nvPr/>
        </p:nvSpPr>
        <p:spPr>
          <a:xfrm>
            <a:off x="10048661" y="1800598"/>
            <a:ext cx="1956724" cy="327215"/>
          </a:xfrm>
          <a:prstGeom prst="rect">
            <a:avLst/>
          </a:prstGeom>
          <a:solidFill>
            <a:srgbClr val="00C3DC"/>
          </a:solidFill>
          <a:ln>
            <a:solidFill>
              <a:srgbClr val="00C3DC"/>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23" name="矩形 22">
            <a:extLst>
              <a:ext uri="{FF2B5EF4-FFF2-40B4-BE49-F238E27FC236}">
                <a16:creationId xmlns:a16="http://schemas.microsoft.com/office/drawing/2014/main" id="{33333E27-5643-154E-4B67-8BBBB8DF3B94}"/>
              </a:ext>
            </a:extLst>
          </p:cNvPr>
          <p:cNvSpPr/>
          <p:nvPr/>
        </p:nvSpPr>
        <p:spPr>
          <a:xfrm>
            <a:off x="10048666" y="3679850"/>
            <a:ext cx="1943101" cy="500492"/>
          </a:xfrm>
          <a:prstGeom prst="rect">
            <a:avLst/>
          </a:prstGeom>
          <a:solidFill>
            <a:srgbClr val="00C3DC"/>
          </a:solidFill>
          <a:ln>
            <a:solidFill>
              <a:srgbClr val="00C3DC"/>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24" name="文本框 23">
            <a:extLst>
              <a:ext uri="{FF2B5EF4-FFF2-40B4-BE49-F238E27FC236}">
                <a16:creationId xmlns:a16="http://schemas.microsoft.com/office/drawing/2014/main" id="{43335526-FCF1-6109-A322-8F49ED664700}"/>
              </a:ext>
            </a:extLst>
          </p:cNvPr>
          <p:cNvSpPr txBox="1"/>
          <p:nvPr/>
        </p:nvSpPr>
        <p:spPr>
          <a:xfrm>
            <a:off x="10348001" y="940321"/>
            <a:ext cx="1543050" cy="339004"/>
          </a:xfrm>
          <a:prstGeom prst="rect">
            <a:avLst/>
          </a:prstGeom>
          <a:noFill/>
        </p:spPr>
        <p:txBody>
          <a:bodyPr wrap="square" rtlCol="0">
            <a:spAutoFit/>
          </a:bodyPr>
          <a:lstStyle/>
          <a:p>
            <a:r>
              <a:rPr lang="en-US" altLang="zh-CN" sz="1603" b="1" dirty="0">
                <a:solidFill>
                  <a:schemeClr val="bg1"/>
                </a:solidFill>
                <a:latin typeface="Arial" panose="020B0604020202020204" pitchFamily="34" charset="0"/>
                <a:cs typeface="Arial" panose="020B0604020202020204" pitchFamily="34" charset="0"/>
              </a:rPr>
              <a:t>MEMORY</a:t>
            </a:r>
            <a:endParaRPr lang="zh-CN" altLang="en-US" sz="1603" b="1" dirty="0">
              <a:solidFill>
                <a:schemeClr val="bg1"/>
              </a:solidFill>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A3C89757-CA00-B73C-3D74-CCAB17CE359B}"/>
              </a:ext>
            </a:extLst>
          </p:cNvPr>
          <p:cNvSpPr txBox="1"/>
          <p:nvPr/>
        </p:nvSpPr>
        <p:spPr>
          <a:xfrm>
            <a:off x="10011543" y="2646060"/>
            <a:ext cx="1943100"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A</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7A897C4E-107E-7BB4-252A-D30D05B2563F}"/>
              </a:ext>
            </a:extLst>
          </p:cNvPr>
          <p:cNvSpPr txBox="1"/>
          <p:nvPr/>
        </p:nvSpPr>
        <p:spPr>
          <a:xfrm>
            <a:off x="10205923" y="2233556"/>
            <a:ext cx="1537449"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B</a:t>
            </a:r>
            <a:endParaRPr lang="zh-CN" altLang="en-US" sz="1400" b="1" dirty="0">
              <a:solidFill>
                <a:schemeClr val="bg1"/>
              </a:solidFill>
              <a:latin typeface="Arial" panose="020B0604020202020204" pitchFamily="34" charset="0"/>
              <a:cs typeface="Arial" panose="020B0604020202020204" pitchFamily="34" charset="0"/>
            </a:endParaRPr>
          </a:p>
        </p:txBody>
      </p:sp>
      <p:grpSp>
        <p:nvGrpSpPr>
          <p:cNvPr id="27" name="组合 26">
            <a:extLst>
              <a:ext uri="{FF2B5EF4-FFF2-40B4-BE49-F238E27FC236}">
                <a16:creationId xmlns:a16="http://schemas.microsoft.com/office/drawing/2014/main" id="{4EC9E52B-1F0B-2D08-36E1-412DC842985A}"/>
              </a:ext>
            </a:extLst>
          </p:cNvPr>
          <p:cNvGrpSpPr/>
          <p:nvPr/>
        </p:nvGrpSpPr>
        <p:grpSpPr>
          <a:xfrm>
            <a:off x="10031325" y="5467310"/>
            <a:ext cx="1974061" cy="523220"/>
            <a:chOff x="11059830" y="8357590"/>
            <a:chExt cx="1956603" cy="523219"/>
          </a:xfrm>
          <a:solidFill>
            <a:schemeClr val="accent4">
              <a:lumMod val="60000"/>
              <a:lumOff val="40000"/>
            </a:schemeClr>
          </a:solidFill>
        </p:grpSpPr>
        <p:sp>
          <p:nvSpPr>
            <p:cNvPr id="28" name="矩形 27">
              <a:extLst>
                <a:ext uri="{FF2B5EF4-FFF2-40B4-BE49-F238E27FC236}">
                  <a16:creationId xmlns:a16="http://schemas.microsoft.com/office/drawing/2014/main" id="{5A358F95-55BB-016B-4644-C79C0107ECF1}"/>
                </a:ext>
              </a:extLst>
            </p:cNvPr>
            <p:cNvSpPr/>
            <p:nvPr/>
          </p:nvSpPr>
          <p:spPr>
            <a:xfrm>
              <a:off x="11059830" y="8357590"/>
              <a:ext cx="1956603" cy="500492"/>
            </a:xfrm>
            <a:prstGeom prst="rect">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71B63F29-411D-204B-9680-7D5BF86AFB2E}"/>
                </a:ext>
              </a:extLst>
            </p:cNvPr>
            <p:cNvSpPr txBox="1"/>
            <p:nvPr/>
          </p:nvSpPr>
          <p:spPr>
            <a:xfrm>
              <a:off x="11392732" y="8357590"/>
              <a:ext cx="1264257" cy="523219"/>
            </a:xfrm>
            <a:prstGeom prst="rect">
              <a:avLst/>
            </a:prstGeom>
            <a:noFill/>
            <a:ln>
              <a:noFill/>
            </a:ln>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code for</a:t>
              </a:r>
            </a:p>
            <a:p>
              <a:r>
                <a:rPr lang="en-US" altLang="zh-CN" sz="1400" dirty="0">
                  <a:solidFill>
                    <a:schemeClr val="bg1"/>
                  </a:solidFill>
                  <a:latin typeface="Arial" panose="020B0604020202020204" pitchFamily="34" charset="0"/>
                  <a:cs typeface="Arial" panose="020B0604020202020204" pitchFamily="34" charset="0"/>
                </a:rPr>
                <a:t>  system calls</a:t>
              </a:r>
              <a:endParaRPr lang="zh-CN" altLang="en-US" sz="1400" dirty="0">
                <a:solidFill>
                  <a:schemeClr val="bg1"/>
                </a:solidFill>
                <a:latin typeface="Arial" panose="020B0604020202020204" pitchFamily="34" charset="0"/>
                <a:cs typeface="Arial" panose="020B0604020202020204" pitchFamily="34" charset="0"/>
              </a:endParaRPr>
            </a:p>
          </p:txBody>
        </p:sp>
      </p:grpSp>
      <p:sp>
        <p:nvSpPr>
          <p:cNvPr id="30" name="文本框 29">
            <a:extLst>
              <a:ext uri="{FF2B5EF4-FFF2-40B4-BE49-F238E27FC236}">
                <a16:creationId xmlns:a16="http://schemas.microsoft.com/office/drawing/2014/main" id="{91F5717F-6701-BC63-A991-CAD7F6027D5A}"/>
              </a:ext>
            </a:extLst>
          </p:cNvPr>
          <p:cNvSpPr txBox="1"/>
          <p:nvPr/>
        </p:nvSpPr>
        <p:spPr>
          <a:xfrm>
            <a:off x="10438279" y="3081403"/>
            <a:ext cx="1159881" cy="530915"/>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Stack for</a:t>
            </a:r>
          </a:p>
          <a:p>
            <a:r>
              <a:rPr lang="en-US" altLang="zh-CN" sz="1450" dirty="0">
                <a:solidFill>
                  <a:schemeClr val="bg1"/>
                </a:solidFill>
                <a:latin typeface="Arial" panose="020B0604020202020204" pitchFamily="34" charset="0"/>
                <a:cs typeface="Arial" panose="020B0604020202020204" pitchFamily="34" charset="0"/>
              </a:rPr>
              <a:t>    task  A</a:t>
            </a:r>
            <a:endParaRPr lang="zh-CN" altLang="en-US" sz="1450" dirty="0">
              <a:solidFill>
                <a:schemeClr val="bg1"/>
              </a:solidFill>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FEDC92D0-AD8D-7C14-B6E7-BC4452DCD261}"/>
              </a:ext>
            </a:extLst>
          </p:cNvPr>
          <p:cNvSpPr txBox="1"/>
          <p:nvPr/>
        </p:nvSpPr>
        <p:spPr>
          <a:xfrm>
            <a:off x="10453866" y="3649432"/>
            <a:ext cx="1159881" cy="530915"/>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Stack for</a:t>
            </a:r>
          </a:p>
          <a:p>
            <a:r>
              <a:rPr lang="en-US" altLang="zh-CN" sz="1450" dirty="0">
                <a:solidFill>
                  <a:schemeClr val="bg1"/>
                </a:solidFill>
                <a:latin typeface="Arial" panose="020B0604020202020204" pitchFamily="34" charset="0"/>
                <a:cs typeface="Arial" panose="020B0604020202020204" pitchFamily="34" charset="0"/>
              </a:rPr>
              <a:t>    task  B</a:t>
            </a:r>
            <a:endParaRPr lang="zh-CN" altLang="en-US" sz="1450" dirty="0">
              <a:solidFill>
                <a:schemeClr val="bg1"/>
              </a:solidFill>
              <a:latin typeface="Arial" panose="020B0604020202020204" pitchFamily="34" charset="0"/>
              <a:cs typeface="Arial" panose="020B0604020202020204" pitchFamily="34" charset="0"/>
            </a:endParaRPr>
          </a:p>
        </p:txBody>
      </p:sp>
      <p:grpSp>
        <p:nvGrpSpPr>
          <p:cNvPr id="32" name="组合 31">
            <a:extLst>
              <a:ext uri="{FF2B5EF4-FFF2-40B4-BE49-F238E27FC236}">
                <a16:creationId xmlns:a16="http://schemas.microsoft.com/office/drawing/2014/main" id="{A5130B33-9C35-4D5E-8992-545540E22B8F}"/>
              </a:ext>
            </a:extLst>
          </p:cNvPr>
          <p:cNvGrpSpPr/>
          <p:nvPr/>
        </p:nvGrpSpPr>
        <p:grpSpPr>
          <a:xfrm>
            <a:off x="10033045" y="4870583"/>
            <a:ext cx="1965341" cy="523220"/>
            <a:chOff x="11258430" y="7070627"/>
            <a:chExt cx="1943100" cy="523219"/>
          </a:xfrm>
        </p:grpSpPr>
        <p:sp>
          <p:nvSpPr>
            <p:cNvPr id="33" name="矩形 32">
              <a:extLst>
                <a:ext uri="{FF2B5EF4-FFF2-40B4-BE49-F238E27FC236}">
                  <a16:creationId xmlns:a16="http://schemas.microsoft.com/office/drawing/2014/main" id="{BB160CE1-8393-D49A-546B-01F1B4577CC1}"/>
                </a:ext>
              </a:extLst>
            </p:cNvPr>
            <p:cNvSpPr/>
            <p:nvPr/>
          </p:nvSpPr>
          <p:spPr>
            <a:xfrm>
              <a:off x="11258430" y="7070627"/>
              <a:ext cx="1943100" cy="500492"/>
            </a:xfrm>
            <a:prstGeom prst="rect">
              <a:avLst/>
            </a:prstGeom>
            <a:solidFill>
              <a:srgbClr val="765F97"/>
            </a:solidFill>
            <a:ln>
              <a:solidFill>
                <a:srgbClr val="765F9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A66D7C9D-2C09-09D3-738F-9FD5D70A7A80}"/>
                </a:ext>
              </a:extLst>
            </p:cNvPr>
            <p:cNvSpPr txBox="1"/>
            <p:nvPr/>
          </p:nvSpPr>
          <p:spPr>
            <a:xfrm>
              <a:off x="11621538" y="7070627"/>
              <a:ext cx="1159881" cy="523219"/>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code for</a:t>
              </a:r>
            </a:p>
            <a:p>
              <a:r>
                <a:rPr lang="en-US" altLang="zh-CN" sz="1400" dirty="0">
                  <a:solidFill>
                    <a:schemeClr val="bg1"/>
                  </a:solidFill>
                  <a:latin typeface="Arial" panose="020B0604020202020204" pitchFamily="34" charset="0"/>
                  <a:cs typeface="Arial" panose="020B0604020202020204" pitchFamily="34" charset="0"/>
                </a:rPr>
                <a:t>  OS kernel</a:t>
              </a:r>
              <a:endParaRPr lang="zh-CN" altLang="en-US" sz="1400" dirty="0">
                <a:solidFill>
                  <a:schemeClr val="bg1"/>
                </a:solidFill>
                <a:latin typeface="Arial" panose="020B0604020202020204" pitchFamily="34" charset="0"/>
                <a:cs typeface="Arial" panose="020B0604020202020204" pitchFamily="34" charset="0"/>
              </a:endParaRPr>
            </a:p>
          </p:txBody>
        </p:sp>
      </p:grpSp>
      <p:sp>
        <p:nvSpPr>
          <p:cNvPr id="35" name="文本框 34">
            <a:extLst>
              <a:ext uri="{FF2B5EF4-FFF2-40B4-BE49-F238E27FC236}">
                <a16:creationId xmlns:a16="http://schemas.microsoft.com/office/drawing/2014/main" id="{F2EF04F1-EAD2-8B94-EEBA-1BAF1CFE05A9}"/>
              </a:ext>
            </a:extLst>
          </p:cNvPr>
          <p:cNvSpPr txBox="1"/>
          <p:nvPr/>
        </p:nvSpPr>
        <p:spPr>
          <a:xfrm>
            <a:off x="10076293" y="1826068"/>
            <a:ext cx="1814760"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C</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36" name="文本框 35">
            <a:extLst>
              <a:ext uri="{FF2B5EF4-FFF2-40B4-BE49-F238E27FC236}">
                <a16:creationId xmlns:a16="http://schemas.microsoft.com/office/drawing/2014/main" id="{6884EE17-16E2-7B07-0810-454456661120}"/>
              </a:ext>
            </a:extLst>
          </p:cNvPr>
          <p:cNvSpPr txBox="1"/>
          <p:nvPr/>
        </p:nvSpPr>
        <p:spPr>
          <a:xfrm>
            <a:off x="10093533" y="1431955"/>
            <a:ext cx="1834279"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N</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37" name="矩形 36">
            <a:extLst>
              <a:ext uri="{FF2B5EF4-FFF2-40B4-BE49-F238E27FC236}">
                <a16:creationId xmlns:a16="http://schemas.microsoft.com/office/drawing/2014/main" id="{83384DCD-F066-BA27-7E14-72B92BFE9D62}"/>
              </a:ext>
            </a:extLst>
          </p:cNvPr>
          <p:cNvSpPr/>
          <p:nvPr/>
        </p:nvSpPr>
        <p:spPr>
          <a:xfrm>
            <a:off x="10040048" y="4282877"/>
            <a:ext cx="1958339" cy="500492"/>
          </a:xfrm>
          <a:prstGeom prst="rect">
            <a:avLst/>
          </a:prstGeom>
          <a:solidFill>
            <a:srgbClr val="765F97"/>
          </a:solidFill>
          <a:ln>
            <a:solidFill>
              <a:srgbClr val="765F9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38" name="文本框 37">
            <a:extLst>
              <a:ext uri="{FF2B5EF4-FFF2-40B4-BE49-F238E27FC236}">
                <a16:creationId xmlns:a16="http://schemas.microsoft.com/office/drawing/2014/main" id="{AC5B36DD-55E8-3967-0B80-D48BDEE71C91}"/>
              </a:ext>
            </a:extLst>
          </p:cNvPr>
          <p:cNvSpPr txBox="1"/>
          <p:nvPr/>
        </p:nvSpPr>
        <p:spPr>
          <a:xfrm>
            <a:off x="10413586" y="4290417"/>
            <a:ext cx="1159881" cy="523220"/>
          </a:xfrm>
          <a:prstGeom prst="rect">
            <a:avLst/>
          </a:prstGeom>
          <a:noFill/>
          <a:ln>
            <a:noFill/>
          </a:ln>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data for</a:t>
            </a:r>
          </a:p>
          <a:p>
            <a:r>
              <a:rPr lang="en-US" altLang="zh-CN" sz="1400" dirty="0">
                <a:solidFill>
                  <a:schemeClr val="bg1"/>
                </a:solidFill>
                <a:latin typeface="Arial" panose="020B0604020202020204" pitchFamily="34" charset="0"/>
                <a:cs typeface="Arial" panose="020B0604020202020204" pitchFamily="34" charset="0"/>
              </a:rPr>
              <a:t>  OS kernel</a:t>
            </a:r>
            <a:endParaRPr lang="zh-CN" altLang="en-US" sz="1400" dirty="0">
              <a:solidFill>
                <a:schemeClr val="bg1"/>
              </a:solidFill>
              <a:latin typeface="Arial" panose="020B0604020202020204" pitchFamily="34" charset="0"/>
              <a:cs typeface="Arial" panose="020B0604020202020204" pitchFamily="34" charset="0"/>
            </a:endParaRPr>
          </a:p>
        </p:txBody>
      </p:sp>
      <p:sp>
        <p:nvSpPr>
          <p:cNvPr id="39" name="矩形 38">
            <a:extLst>
              <a:ext uri="{FF2B5EF4-FFF2-40B4-BE49-F238E27FC236}">
                <a16:creationId xmlns:a16="http://schemas.microsoft.com/office/drawing/2014/main" id="{EEE6C486-D863-85CB-06D7-EEC5B2B4B136}"/>
              </a:ext>
            </a:extLst>
          </p:cNvPr>
          <p:cNvSpPr/>
          <p:nvPr/>
        </p:nvSpPr>
        <p:spPr>
          <a:xfrm>
            <a:off x="10040048" y="6029657"/>
            <a:ext cx="1965341" cy="500492"/>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dirty="0">
              <a:latin typeface="Arial" panose="020B0604020202020204" pitchFamily="34" charset="0"/>
              <a:cs typeface="Arial" panose="020B0604020202020204" pitchFamily="34" charset="0"/>
            </a:endParaRPr>
          </a:p>
        </p:txBody>
      </p:sp>
      <p:sp>
        <p:nvSpPr>
          <p:cNvPr id="40" name="文本框 39">
            <a:extLst>
              <a:ext uri="{FF2B5EF4-FFF2-40B4-BE49-F238E27FC236}">
                <a16:creationId xmlns:a16="http://schemas.microsoft.com/office/drawing/2014/main" id="{AC68F6D2-36CB-A3B6-FC4E-5416DA469015}"/>
              </a:ext>
            </a:extLst>
          </p:cNvPr>
          <p:cNvSpPr txBox="1"/>
          <p:nvPr/>
        </p:nvSpPr>
        <p:spPr>
          <a:xfrm>
            <a:off x="10420281" y="6045373"/>
            <a:ext cx="1264257" cy="523220"/>
          </a:xfrm>
          <a:prstGeom prst="rect">
            <a:avLst/>
          </a:prstGeom>
          <a:noFill/>
          <a:ln>
            <a:noFill/>
          </a:ln>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code for</a:t>
            </a:r>
          </a:p>
          <a:p>
            <a:pPr algn="ctr"/>
            <a:r>
              <a:rPr lang="en-US" altLang="zh-CN" sz="1400" dirty="0">
                <a:solidFill>
                  <a:schemeClr val="bg1"/>
                </a:solidFill>
                <a:latin typeface="Arial" panose="020B0604020202020204" pitchFamily="34" charset="0"/>
                <a:cs typeface="Arial" panose="020B0604020202020204" pitchFamily="34" charset="0"/>
              </a:rPr>
              <a:t>Tasks</a:t>
            </a:r>
            <a:endParaRPr lang="zh-CN" altLang="en-US" sz="1400" dirty="0">
              <a:solidFill>
                <a:schemeClr val="bg1"/>
              </a:solidFill>
              <a:latin typeface="Arial" panose="020B0604020202020204" pitchFamily="34" charset="0"/>
              <a:cs typeface="Arial" panose="020B0604020202020204" pitchFamily="34" charset="0"/>
            </a:endParaRPr>
          </a:p>
        </p:txBody>
      </p:sp>
      <p:sp>
        <p:nvSpPr>
          <p:cNvPr id="41" name="右大括号 40">
            <a:extLst>
              <a:ext uri="{FF2B5EF4-FFF2-40B4-BE49-F238E27FC236}">
                <a16:creationId xmlns:a16="http://schemas.microsoft.com/office/drawing/2014/main" id="{A112F935-BE45-BFB6-9C52-D3E7E573BFAC}"/>
              </a:ext>
            </a:extLst>
          </p:cNvPr>
          <p:cNvSpPr/>
          <p:nvPr/>
        </p:nvSpPr>
        <p:spPr>
          <a:xfrm flipH="1">
            <a:off x="9678284" y="1512684"/>
            <a:ext cx="354763" cy="1362650"/>
          </a:xfrm>
          <a:prstGeom prst="rightBrace">
            <a:avLst/>
          </a:prstGeom>
          <a:noFill/>
          <a:ln w="25400" cap="flat">
            <a:solidFill>
              <a:schemeClr val="tx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415" latinLnBrk="1"/>
            <a:endParaRPr lang="zh-CN" altLang="en-US" sz="1800">
              <a:solidFill>
                <a:srgbClr val="000000"/>
              </a:solidFill>
            </a:endParaRPr>
          </a:p>
        </p:txBody>
      </p:sp>
      <p:cxnSp>
        <p:nvCxnSpPr>
          <p:cNvPr id="42" name="连接符: 肘形 41">
            <a:extLst>
              <a:ext uri="{FF2B5EF4-FFF2-40B4-BE49-F238E27FC236}">
                <a16:creationId xmlns:a16="http://schemas.microsoft.com/office/drawing/2014/main" id="{E2C2556C-A2ED-DE06-3AD1-F432527720A2}"/>
              </a:ext>
            </a:extLst>
          </p:cNvPr>
          <p:cNvCxnSpPr>
            <a:stCxn id="13" idx="2"/>
            <a:endCxn id="6" idx="1"/>
          </p:cNvCxnSpPr>
          <p:nvPr/>
        </p:nvCxnSpPr>
        <p:spPr>
          <a:xfrm rot="16200000" flipH="1">
            <a:off x="7580046" y="5537934"/>
            <a:ext cx="637453" cy="1091190"/>
          </a:xfrm>
          <a:prstGeom prst="bentConnector2">
            <a:avLst/>
          </a:prstGeom>
          <a:ln w="57150">
            <a:solidFill>
              <a:srgbClr val="765F97"/>
            </a:solidFill>
            <a:tailEnd type="triangle"/>
          </a:ln>
        </p:spPr>
        <p:style>
          <a:lnRef idx="1">
            <a:schemeClr val="accent4"/>
          </a:lnRef>
          <a:fillRef idx="0">
            <a:schemeClr val="accent4"/>
          </a:fillRef>
          <a:effectRef idx="0">
            <a:schemeClr val="accent4"/>
          </a:effectRef>
          <a:fontRef idx="minor">
            <a:schemeClr val="tx1"/>
          </a:fontRef>
        </p:style>
      </p:cxnSp>
      <p:sp>
        <p:nvSpPr>
          <p:cNvPr id="43" name="左大括号 42">
            <a:extLst>
              <a:ext uri="{FF2B5EF4-FFF2-40B4-BE49-F238E27FC236}">
                <a16:creationId xmlns:a16="http://schemas.microsoft.com/office/drawing/2014/main" id="{4A3A11E8-E72F-CF12-B374-D5BC987993A0}"/>
              </a:ext>
            </a:extLst>
          </p:cNvPr>
          <p:cNvSpPr/>
          <p:nvPr/>
        </p:nvSpPr>
        <p:spPr>
          <a:xfrm>
            <a:off x="9611047" y="4915190"/>
            <a:ext cx="383180" cy="434009"/>
          </a:xfrm>
          <a:prstGeom prst="leftBrace">
            <a:avLst/>
          </a:prstGeom>
          <a:ln w="28575">
            <a:solidFill>
              <a:srgbClr val="765F97"/>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sz="1603"/>
          </a:p>
        </p:txBody>
      </p:sp>
      <p:sp>
        <p:nvSpPr>
          <p:cNvPr id="44" name="左大括号 43">
            <a:extLst>
              <a:ext uri="{FF2B5EF4-FFF2-40B4-BE49-F238E27FC236}">
                <a16:creationId xmlns:a16="http://schemas.microsoft.com/office/drawing/2014/main" id="{1B9EAC66-01FE-0A74-5DB6-DDBAECFFB619}"/>
              </a:ext>
            </a:extLst>
          </p:cNvPr>
          <p:cNvSpPr/>
          <p:nvPr/>
        </p:nvSpPr>
        <p:spPr>
          <a:xfrm>
            <a:off x="9676124" y="3721901"/>
            <a:ext cx="318107" cy="434009"/>
          </a:xfrm>
          <a:prstGeom prst="leftBrace">
            <a:avLst/>
          </a:prstGeom>
          <a:noFill/>
          <a:ln w="28575">
            <a:solidFill>
              <a:srgbClr val="00C3DC"/>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sz="1603"/>
          </a:p>
        </p:txBody>
      </p:sp>
      <p:sp>
        <p:nvSpPr>
          <p:cNvPr id="45" name="左大括号 44">
            <a:extLst>
              <a:ext uri="{FF2B5EF4-FFF2-40B4-BE49-F238E27FC236}">
                <a16:creationId xmlns:a16="http://schemas.microsoft.com/office/drawing/2014/main" id="{9A8F5361-131E-75A5-801C-C0CB33500999}"/>
              </a:ext>
            </a:extLst>
          </p:cNvPr>
          <p:cNvSpPr/>
          <p:nvPr/>
        </p:nvSpPr>
        <p:spPr>
          <a:xfrm>
            <a:off x="9661283" y="3136489"/>
            <a:ext cx="341847" cy="434009"/>
          </a:xfrm>
          <a:prstGeom prst="leftBrace">
            <a:avLst/>
          </a:prstGeom>
          <a:ln w="28575">
            <a:solidFill>
              <a:srgbClr val="0092A5"/>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sz="1603"/>
          </a:p>
        </p:txBody>
      </p:sp>
      <p:sp>
        <p:nvSpPr>
          <p:cNvPr id="46" name="左大括号 45">
            <a:extLst>
              <a:ext uri="{FF2B5EF4-FFF2-40B4-BE49-F238E27FC236}">
                <a16:creationId xmlns:a16="http://schemas.microsoft.com/office/drawing/2014/main" id="{670F0495-9BF6-FD78-CAA6-92141AA86FDE}"/>
              </a:ext>
            </a:extLst>
          </p:cNvPr>
          <p:cNvSpPr/>
          <p:nvPr/>
        </p:nvSpPr>
        <p:spPr>
          <a:xfrm>
            <a:off x="9619946" y="5510265"/>
            <a:ext cx="383180" cy="891997"/>
          </a:xfrm>
          <a:prstGeom prst="leftBrace">
            <a:avLst/>
          </a:prstGeom>
          <a:ln w="28575">
            <a:solidFill>
              <a:srgbClr val="C97BBC"/>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sz="1603"/>
          </a:p>
        </p:txBody>
      </p:sp>
      <p:sp>
        <p:nvSpPr>
          <p:cNvPr id="47" name="左大括号 46">
            <a:extLst>
              <a:ext uri="{FF2B5EF4-FFF2-40B4-BE49-F238E27FC236}">
                <a16:creationId xmlns:a16="http://schemas.microsoft.com/office/drawing/2014/main" id="{E4B07938-A4B6-C858-F49F-23265AEBEC92}"/>
              </a:ext>
            </a:extLst>
          </p:cNvPr>
          <p:cNvSpPr/>
          <p:nvPr/>
        </p:nvSpPr>
        <p:spPr>
          <a:xfrm>
            <a:off x="9614826" y="4311703"/>
            <a:ext cx="383180" cy="434009"/>
          </a:xfrm>
          <a:prstGeom prst="leftBrace">
            <a:avLst/>
          </a:prstGeom>
          <a:ln w="28575">
            <a:solidFill>
              <a:srgbClr val="765F97"/>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sz="1603"/>
          </a:p>
        </p:txBody>
      </p:sp>
      <p:pic>
        <p:nvPicPr>
          <p:cNvPr id="50" name="图片 49">
            <a:extLst>
              <a:ext uri="{FF2B5EF4-FFF2-40B4-BE49-F238E27FC236}">
                <a16:creationId xmlns:a16="http://schemas.microsoft.com/office/drawing/2014/main" id="{BC77881B-2CFC-5A54-5E79-4CA3683862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1880" y="4838829"/>
            <a:ext cx="584799" cy="629783"/>
          </a:xfrm>
          <a:prstGeom prst="rect">
            <a:avLst/>
          </a:prstGeom>
        </p:spPr>
      </p:pic>
      <p:pic>
        <p:nvPicPr>
          <p:cNvPr id="52" name="图片 51">
            <a:extLst>
              <a:ext uri="{FF2B5EF4-FFF2-40B4-BE49-F238E27FC236}">
                <a16:creationId xmlns:a16="http://schemas.microsoft.com/office/drawing/2014/main" id="{DACD868E-B488-B256-D9CF-48A546E789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1880" y="4215288"/>
            <a:ext cx="584799" cy="629783"/>
          </a:xfrm>
          <a:prstGeom prst="rect">
            <a:avLst/>
          </a:prstGeom>
        </p:spPr>
      </p:pic>
      <p:pic>
        <p:nvPicPr>
          <p:cNvPr id="55" name="图片 54">
            <a:extLst>
              <a:ext uri="{FF2B5EF4-FFF2-40B4-BE49-F238E27FC236}">
                <a16:creationId xmlns:a16="http://schemas.microsoft.com/office/drawing/2014/main" id="{47A1F938-925E-2AD4-5B15-5DDECEEB15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1880" y="3555402"/>
            <a:ext cx="584799" cy="629783"/>
          </a:xfrm>
          <a:prstGeom prst="rect">
            <a:avLst/>
          </a:prstGeom>
        </p:spPr>
      </p:pic>
      <p:sp>
        <p:nvSpPr>
          <p:cNvPr id="56" name="文本框 55">
            <a:extLst>
              <a:ext uri="{FF2B5EF4-FFF2-40B4-BE49-F238E27FC236}">
                <a16:creationId xmlns:a16="http://schemas.microsoft.com/office/drawing/2014/main" id="{D7E26B54-AD77-29C9-9440-4AD3C4037EDD}"/>
              </a:ext>
            </a:extLst>
          </p:cNvPr>
          <p:cNvSpPr txBox="1"/>
          <p:nvPr/>
        </p:nvSpPr>
        <p:spPr>
          <a:xfrm>
            <a:off x="9155126" y="4283168"/>
            <a:ext cx="627104"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#2  </a:t>
            </a:r>
            <a:endParaRPr lang="zh-CN" altLang="en-US" sz="2400" dirty="0">
              <a:solidFill>
                <a:schemeClr val="bg1"/>
              </a:solidFill>
            </a:endParaRPr>
          </a:p>
        </p:txBody>
      </p:sp>
      <p:sp>
        <p:nvSpPr>
          <p:cNvPr id="57" name="文本框 56">
            <a:extLst>
              <a:ext uri="{FF2B5EF4-FFF2-40B4-BE49-F238E27FC236}">
                <a16:creationId xmlns:a16="http://schemas.microsoft.com/office/drawing/2014/main" id="{069F0C93-8465-E549-2CE8-A1E99F9155EA}"/>
              </a:ext>
            </a:extLst>
          </p:cNvPr>
          <p:cNvSpPr txBox="1"/>
          <p:nvPr/>
        </p:nvSpPr>
        <p:spPr>
          <a:xfrm>
            <a:off x="9090683" y="3022194"/>
            <a:ext cx="627104"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#4 </a:t>
            </a:r>
            <a:endParaRPr lang="zh-CN" altLang="en-US" sz="2400" dirty="0">
              <a:solidFill>
                <a:schemeClr val="bg1"/>
              </a:solidFill>
            </a:endParaRPr>
          </a:p>
        </p:txBody>
      </p:sp>
      <p:sp>
        <p:nvSpPr>
          <p:cNvPr id="59" name="文本框 58">
            <a:extLst>
              <a:ext uri="{FF2B5EF4-FFF2-40B4-BE49-F238E27FC236}">
                <a16:creationId xmlns:a16="http://schemas.microsoft.com/office/drawing/2014/main" id="{3EB7CB6E-9F83-CAAC-584D-0C27E0FF85DE}"/>
              </a:ext>
            </a:extLst>
          </p:cNvPr>
          <p:cNvSpPr txBox="1"/>
          <p:nvPr/>
        </p:nvSpPr>
        <p:spPr>
          <a:xfrm>
            <a:off x="9166064" y="5712838"/>
            <a:ext cx="428969"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#0  </a:t>
            </a:r>
            <a:endParaRPr lang="zh-CN" altLang="en-US" sz="2400" dirty="0">
              <a:solidFill>
                <a:schemeClr val="bg1"/>
              </a:solidFill>
            </a:endParaRPr>
          </a:p>
        </p:txBody>
      </p:sp>
      <p:cxnSp>
        <p:nvCxnSpPr>
          <p:cNvPr id="60" name="连接符: 肘形 59">
            <a:extLst>
              <a:ext uri="{FF2B5EF4-FFF2-40B4-BE49-F238E27FC236}">
                <a16:creationId xmlns:a16="http://schemas.microsoft.com/office/drawing/2014/main" id="{7E3E505A-F3CA-F867-01B1-5BC81505A48B}"/>
              </a:ext>
            </a:extLst>
          </p:cNvPr>
          <p:cNvCxnSpPr>
            <a:cxnSpLocks/>
            <a:stCxn id="10" idx="6"/>
            <a:endCxn id="50" idx="1"/>
          </p:cNvCxnSpPr>
          <p:nvPr/>
        </p:nvCxnSpPr>
        <p:spPr>
          <a:xfrm>
            <a:off x="8272775" y="4017914"/>
            <a:ext cx="759102" cy="1135805"/>
          </a:xfrm>
          <a:prstGeom prst="bentConnector3">
            <a:avLst>
              <a:gd name="adj1" fmla="val 50000"/>
            </a:avLst>
          </a:prstGeom>
          <a:ln w="57150">
            <a:solidFill>
              <a:schemeClr val="tx1">
                <a:lumMod val="50000"/>
                <a:lumOff val="5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61" name="连接符: 肘形 60">
            <a:extLst>
              <a:ext uri="{FF2B5EF4-FFF2-40B4-BE49-F238E27FC236}">
                <a16:creationId xmlns:a16="http://schemas.microsoft.com/office/drawing/2014/main" id="{66F69ABB-B1E9-75F5-331A-71075B449958}"/>
              </a:ext>
            </a:extLst>
          </p:cNvPr>
          <p:cNvCxnSpPr>
            <a:cxnSpLocks/>
            <a:stCxn id="11" idx="6"/>
            <a:endCxn id="50" idx="1"/>
          </p:cNvCxnSpPr>
          <p:nvPr/>
        </p:nvCxnSpPr>
        <p:spPr>
          <a:xfrm>
            <a:off x="8285176" y="4608000"/>
            <a:ext cx="746702" cy="545714"/>
          </a:xfrm>
          <a:prstGeom prst="bentConnector3">
            <a:avLst>
              <a:gd name="adj1" fmla="val 50000"/>
            </a:avLst>
          </a:prstGeom>
          <a:ln w="57150">
            <a:solidFill>
              <a:schemeClr val="tx1">
                <a:lumMod val="50000"/>
                <a:lumOff val="50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62" name="文本框 61">
            <a:extLst>
              <a:ext uri="{FF2B5EF4-FFF2-40B4-BE49-F238E27FC236}">
                <a16:creationId xmlns:a16="http://schemas.microsoft.com/office/drawing/2014/main" id="{2E9CD71E-8FF7-DB7B-AB96-0D80BB3208D1}"/>
              </a:ext>
            </a:extLst>
          </p:cNvPr>
          <p:cNvSpPr txBox="1"/>
          <p:nvPr/>
        </p:nvSpPr>
        <p:spPr>
          <a:xfrm>
            <a:off x="9106624" y="1923560"/>
            <a:ext cx="627104"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#3  </a:t>
            </a:r>
            <a:endParaRPr lang="zh-CN" altLang="en-US" sz="2400" dirty="0">
              <a:solidFill>
                <a:schemeClr val="bg1"/>
              </a:solidFill>
            </a:endParaRPr>
          </a:p>
        </p:txBody>
      </p:sp>
      <p:sp>
        <p:nvSpPr>
          <p:cNvPr id="63" name="文本框 62">
            <a:extLst>
              <a:ext uri="{FF2B5EF4-FFF2-40B4-BE49-F238E27FC236}">
                <a16:creationId xmlns:a16="http://schemas.microsoft.com/office/drawing/2014/main" id="{BC171FF1-38E9-7FB7-7FC1-B63BDD6118B3}"/>
              </a:ext>
            </a:extLst>
          </p:cNvPr>
          <p:cNvSpPr txBox="1"/>
          <p:nvPr/>
        </p:nvSpPr>
        <p:spPr>
          <a:xfrm>
            <a:off x="9146241" y="4921875"/>
            <a:ext cx="442360"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#1  </a:t>
            </a:r>
            <a:endParaRPr lang="zh-CN" altLang="en-US" sz="2400" dirty="0">
              <a:solidFill>
                <a:schemeClr val="bg1"/>
              </a:solidFill>
            </a:endParaRPr>
          </a:p>
        </p:txBody>
      </p:sp>
      <p:cxnSp>
        <p:nvCxnSpPr>
          <p:cNvPr id="64" name="连接符: 肘形 63">
            <a:extLst>
              <a:ext uri="{FF2B5EF4-FFF2-40B4-BE49-F238E27FC236}">
                <a16:creationId xmlns:a16="http://schemas.microsoft.com/office/drawing/2014/main" id="{2EBA9AFE-DC62-850F-78DB-97011AC911DD}"/>
              </a:ext>
            </a:extLst>
          </p:cNvPr>
          <p:cNvCxnSpPr>
            <a:cxnSpLocks/>
            <a:endCxn id="55" idx="1"/>
          </p:cNvCxnSpPr>
          <p:nvPr/>
        </p:nvCxnSpPr>
        <p:spPr>
          <a:xfrm flipV="1">
            <a:off x="8272775" y="3870288"/>
            <a:ext cx="759102" cy="137380"/>
          </a:xfrm>
          <a:prstGeom prst="bentConnector3">
            <a:avLst>
              <a:gd name="adj1" fmla="val 50000"/>
            </a:avLst>
          </a:prstGeom>
          <a:ln w="57150">
            <a:solidFill>
              <a:schemeClr val="tx1">
                <a:lumMod val="50000"/>
                <a:lumOff val="5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65" name="连接符: 肘形 64">
            <a:extLst>
              <a:ext uri="{FF2B5EF4-FFF2-40B4-BE49-F238E27FC236}">
                <a16:creationId xmlns:a16="http://schemas.microsoft.com/office/drawing/2014/main" id="{ACAB1E89-00D9-8384-B7F9-A0DC9F4FDF5F}"/>
              </a:ext>
            </a:extLst>
          </p:cNvPr>
          <p:cNvCxnSpPr>
            <a:cxnSpLocks/>
            <a:endCxn id="52" idx="1"/>
          </p:cNvCxnSpPr>
          <p:nvPr/>
        </p:nvCxnSpPr>
        <p:spPr>
          <a:xfrm>
            <a:off x="8290121" y="4011134"/>
            <a:ext cx="741761" cy="519040"/>
          </a:xfrm>
          <a:prstGeom prst="bentConnector3">
            <a:avLst>
              <a:gd name="adj1" fmla="val 50000"/>
            </a:avLst>
          </a:prstGeom>
          <a:ln w="57150">
            <a:solidFill>
              <a:schemeClr val="tx1">
                <a:lumMod val="50000"/>
                <a:lumOff val="5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66" name="连接符: 肘形 65">
            <a:extLst>
              <a:ext uri="{FF2B5EF4-FFF2-40B4-BE49-F238E27FC236}">
                <a16:creationId xmlns:a16="http://schemas.microsoft.com/office/drawing/2014/main" id="{24D106D5-E4BE-BCA8-B09F-8A0EB09BCC32}"/>
              </a:ext>
            </a:extLst>
          </p:cNvPr>
          <p:cNvCxnSpPr>
            <a:cxnSpLocks/>
            <a:stCxn id="10" idx="6"/>
            <a:endCxn id="50" idx="1"/>
          </p:cNvCxnSpPr>
          <p:nvPr/>
        </p:nvCxnSpPr>
        <p:spPr>
          <a:xfrm>
            <a:off x="8272775" y="4017914"/>
            <a:ext cx="759102" cy="1135805"/>
          </a:xfrm>
          <a:prstGeom prst="bentConnector3">
            <a:avLst>
              <a:gd name="adj1" fmla="val 50000"/>
            </a:avLst>
          </a:prstGeom>
          <a:ln w="57150">
            <a:solidFill>
              <a:schemeClr val="tx1">
                <a:lumMod val="50000"/>
                <a:lumOff val="5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67" name="连接符: 肘形 66">
            <a:extLst>
              <a:ext uri="{FF2B5EF4-FFF2-40B4-BE49-F238E27FC236}">
                <a16:creationId xmlns:a16="http://schemas.microsoft.com/office/drawing/2014/main" id="{21CCAC15-1D85-25D4-7F28-80396C625E25}"/>
              </a:ext>
            </a:extLst>
          </p:cNvPr>
          <p:cNvCxnSpPr>
            <a:cxnSpLocks/>
            <a:stCxn id="10" idx="6"/>
            <a:endCxn id="20" idx="1"/>
          </p:cNvCxnSpPr>
          <p:nvPr/>
        </p:nvCxnSpPr>
        <p:spPr>
          <a:xfrm flipV="1">
            <a:off x="8272781" y="3334339"/>
            <a:ext cx="1773889" cy="683570"/>
          </a:xfrm>
          <a:prstGeom prst="bentConnector3">
            <a:avLst>
              <a:gd name="adj1" fmla="val 21821"/>
            </a:avLst>
          </a:prstGeom>
          <a:ln w="57150">
            <a:solidFill>
              <a:srgbClr val="0092A5"/>
            </a:solidFill>
            <a:tailEnd type="triangle"/>
          </a:ln>
        </p:spPr>
        <p:style>
          <a:lnRef idx="1">
            <a:schemeClr val="accent4"/>
          </a:lnRef>
          <a:fillRef idx="0">
            <a:schemeClr val="accent4"/>
          </a:fillRef>
          <a:effectRef idx="0">
            <a:schemeClr val="accent4"/>
          </a:effectRef>
          <a:fontRef idx="minor">
            <a:schemeClr val="tx1"/>
          </a:fontRef>
        </p:style>
      </p:cxnSp>
      <p:cxnSp>
        <p:nvCxnSpPr>
          <p:cNvPr id="68" name="连接符: 肘形 67">
            <a:extLst>
              <a:ext uri="{FF2B5EF4-FFF2-40B4-BE49-F238E27FC236}">
                <a16:creationId xmlns:a16="http://schemas.microsoft.com/office/drawing/2014/main" id="{057C4239-93E5-54F9-3514-A38BE6B527DD}"/>
              </a:ext>
            </a:extLst>
          </p:cNvPr>
          <p:cNvCxnSpPr>
            <a:cxnSpLocks/>
            <a:stCxn id="10" idx="6"/>
            <a:endCxn id="28" idx="1"/>
          </p:cNvCxnSpPr>
          <p:nvPr/>
        </p:nvCxnSpPr>
        <p:spPr>
          <a:xfrm>
            <a:off x="8272775" y="4017915"/>
            <a:ext cx="1758544" cy="1699641"/>
          </a:xfrm>
          <a:prstGeom prst="bentConnector3">
            <a:avLst>
              <a:gd name="adj1" fmla="val 22268"/>
            </a:avLst>
          </a:prstGeom>
          <a:ln w="57150">
            <a:solidFill>
              <a:srgbClr val="0092A5"/>
            </a:solidFill>
            <a:tailEnd type="triangle"/>
          </a:ln>
        </p:spPr>
        <p:style>
          <a:lnRef idx="1">
            <a:schemeClr val="accent4"/>
          </a:lnRef>
          <a:fillRef idx="0">
            <a:schemeClr val="accent4"/>
          </a:fillRef>
          <a:effectRef idx="0">
            <a:schemeClr val="accent4"/>
          </a:effectRef>
          <a:fontRef idx="minor">
            <a:schemeClr val="tx1"/>
          </a:fontRef>
        </p:style>
      </p:cxnSp>
      <p:cxnSp>
        <p:nvCxnSpPr>
          <p:cNvPr id="69" name="连接符: 肘形 68">
            <a:extLst>
              <a:ext uri="{FF2B5EF4-FFF2-40B4-BE49-F238E27FC236}">
                <a16:creationId xmlns:a16="http://schemas.microsoft.com/office/drawing/2014/main" id="{75313B33-A202-05B4-F957-A57946539063}"/>
              </a:ext>
            </a:extLst>
          </p:cNvPr>
          <p:cNvCxnSpPr>
            <a:cxnSpLocks/>
            <a:stCxn id="28" idx="3"/>
            <a:endCxn id="33" idx="3"/>
          </p:cNvCxnSpPr>
          <p:nvPr/>
        </p:nvCxnSpPr>
        <p:spPr>
          <a:xfrm flipH="1" flipV="1">
            <a:off x="11980125" y="5120829"/>
            <a:ext cx="6999" cy="596725"/>
          </a:xfrm>
          <a:prstGeom prst="bentConnector3">
            <a:avLst>
              <a:gd name="adj1" fmla="val -3266181"/>
            </a:avLst>
          </a:prstGeom>
          <a:ln w="57150">
            <a:solidFill>
              <a:srgbClr val="765F97"/>
            </a:solidFill>
            <a:tailEnd type="triangle"/>
          </a:ln>
        </p:spPr>
        <p:style>
          <a:lnRef idx="1">
            <a:schemeClr val="accent4"/>
          </a:lnRef>
          <a:fillRef idx="0">
            <a:schemeClr val="accent4"/>
          </a:fillRef>
          <a:effectRef idx="0">
            <a:schemeClr val="accent4"/>
          </a:effectRef>
          <a:fontRef idx="minor">
            <a:schemeClr val="tx1"/>
          </a:fontRef>
        </p:style>
      </p:cxnSp>
      <p:sp>
        <p:nvSpPr>
          <p:cNvPr id="71" name="文本框 70">
            <a:extLst>
              <a:ext uri="{FF2B5EF4-FFF2-40B4-BE49-F238E27FC236}">
                <a16:creationId xmlns:a16="http://schemas.microsoft.com/office/drawing/2014/main" id="{F5466331-9871-587A-4E05-D6E79DB39750}"/>
              </a:ext>
            </a:extLst>
          </p:cNvPr>
          <p:cNvSpPr txBox="1"/>
          <p:nvPr/>
        </p:nvSpPr>
        <p:spPr>
          <a:xfrm>
            <a:off x="7481981" y="3947566"/>
            <a:ext cx="1089412"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1100" b="1" dirty="0">
                <a:solidFill>
                  <a:schemeClr val="bg1"/>
                </a:solidFill>
                <a:latin typeface="Arial" panose="020B0604020202020204" pitchFamily="34" charset="0"/>
                <a:cs typeface="Arial" panose="020B0604020202020204" pitchFamily="34" charset="0"/>
              </a:rPr>
              <a:t>unprivileged</a:t>
            </a:r>
            <a:endParaRPr lang="zh-CN" altLang="en-US" sz="1100" dirty="0"/>
          </a:p>
        </p:txBody>
      </p:sp>
      <p:sp>
        <p:nvSpPr>
          <p:cNvPr id="72" name="文本框 71">
            <a:extLst>
              <a:ext uri="{FF2B5EF4-FFF2-40B4-BE49-F238E27FC236}">
                <a16:creationId xmlns:a16="http://schemas.microsoft.com/office/drawing/2014/main" id="{47A47F22-0C52-006D-5BA2-EE1525639EA9}"/>
              </a:ext>
            </a:extLst>
          </p:cNvPr>
          <p:cNvSpPr txBox="1"/>
          <p:nvPr/>
        </p:nvSpPr>
        <p:spPr>
          <a:xfrm>
            <a:off x="7501118" y="4571505"/>
            <a:ext cx="1089412"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1100" b="1" dirty="0">
                <a:solidFill>
                  <a:schemeClr val="bg1"/>
                </a:solidFill>
                <a:latin typeface="Arial" panose="020B0604020202020204" pitchFamily="34" charset="0"/>
                <a:cs typeface="Arial" panose="020B0604020202020204" pitchFamily="34" charset="0"/>
              </a:rPr>
              <a:t>unprivileged</a:t>
            </a:r>
            <a:endParaRPr lang="zh-CN" altLang="en-US" sz="1100" dirty="0"/>
          </a:p>
        </p:txBody>
      </p:sp>
      <p:sp>
        <p:nvSpPr>
          <p:cNvPr id="73" name="文本框 72">
            <a:extLst>
              <a:ext uri="{FF2B5EF4-FFF2-40B4-BE49-F238E27FC236}">
                <a16:creationId xmlns:a16="http://schemas.microsoft.com/office/drawing/2014/main" id="{6559D87E-4D35-434E-A2CA-DB4F6917127C}"/>
              </a:ext>
            </a:extLst>
          </p:cNvPr>
          <p:cNvSpPr txBox="1"/>
          <p:nvPr/>
        </p:nvSpPr>
        <p:spPr>
          <a:xfrm>
            <a:off x="7585640" y="3954850"/>
            <a:ext cx="1089412"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1100" b="1" dirty="0">
                <a:solidFill>
                  <a:srgbClr val="7030A0"/>
                </a:solidFill>
                <a:latin typeface="Arial" panose="020B0604020202020204" pitchFamily="34" charset="0"/>
                <a:cs typeface="Arial" panose="020B0604020202020204" pitchFamily="34" charset="0"/>
              </a:rPr>
              <a:t>Privileged</a:t>
            </a:r>
            <a:endParaRPr lang="zh-CN" altLang="en-US" sz="1100" b="1" dirty="0">
              <a:solidFill>
                <a:srgbClr val="7030A0"/>
              </a:solidFill>
            </a:endParaRPr>
          </a:p>
        </p:txBody>
      </p:sp>
      <p:cxnSp>
        <p:nvCxnSpPr>
          <p:cNvPr id="80" name="连接符: 肘形 79">
            <a:extLst>
              <a:ext uri="{FF2B5EF4-FFF2-40B4-BE49-F238E27FC236}">
                <a16:creationId xmlns:a16="http://schemas.microsoft.com/office/drawing/2014/main" id="{D32313AE-FE2B-1FE8-4B27-25384C75B573}"/>
              </a:ext>
            </a:extLst>
          </p:cNvPr>
          <p:cNvCxnSpPr>
            <a:cxnSpLocks/>
            <a:stCxn id="33" idx="3"/>
            <a:endCxn id="28" idx="3"/>
          </p:cNvCxnSpPr>
          <p:nvPr/>
        </p:nvCxnSpPr>
        <p:spPr>
          <a:xfrm>
            <a:off x="11980125" y="5120829"/>
            <a:ext cx="6999" cy="596725"/>
          </a:xfrm>
          <a:prstGeom prst="bentConnector3">
            <a:avLst>
              <a:gd name="adj1" fmla="val 3366181"/>
            </a:avLst>
          </a:prstGeom>
          <a:ln w="57150">
            <a:solidFill>
              <a:srgbClr val="C97BBC"/>
            </a:solidFill>
            <a:tailEnd type="triangle"/>
          </a:ln>
        </p:spPr>
        <p:style>
          <a:lnRef idx="1">
            <a:schemeClr val="accent4"/>
          </a:lnRef>
          <a:fillRef idx="0">
            <a:schemeClr val="accent4"/>
          </a:fillRef>
          <a:effectRef idx="0">
            <a:schemeClr val="accent4"/>
          </a:effectRef>
          <a:fontRef idx="minor">
            <a:schemeClr val="tx1"/>
          </a:fontRef>
        </p:style>
      </p:cxnSp>
      <p:cxnSp>
        <p:nvCxnSpPr>
          <p:cNvPr id="84" name="连接符: 肘形 83">
            <a:extLst>
              <a:ext uri="{FF2B5EF4-FFF2-40B4-BE49-F238E27FC236}">
                <a16:creationId xmlns:a16="http://schemas.microsoft.com/office/drawing/2014/main" id="{C5136B13-FF31-D1AA-3C5B-07FE1BD25F7A}"/>
              </a:ext>
            </a:extLst>
          </p:cNvPr>
          <p:cNvCxnSpPr>
            <a:cxnSpLocks/>
            <a:stCxn id="28" idx="1"/>
            <a:endCxn id="10" idx="6"/>
          </p:cNvCxnSpPr>
          <p:nvPr/>
        </p:nvCxnSpPr>
        <p:spPr>
          <a:xfrm rot="10800000">
            <a:off x="8272775" y="4017916"/>
            <a:ext cx="1758544" cy="1699641"/>
          </a:xfrm>
          <a:prstGeom prst="bentConnector3">
            <a:avLst>
              <a:gd name="adj1" fmla="val 77732"/>
            </a:avLst>
          </a:prstGeom>
          <a:ln w="57150">
            <a:solidFill>
              <a:srgbClr val="0092A5"/>
            </a:solidFill>
            <a:tailEnd type="triangle"/>
          </a:ln>
        </p:spPr>
        <p:style>
          <a:lnRef idx="1">
            <a:schemeClr val="accent4"/>
          </a:lnRef>
          <a:fillRef idx="0">
            <a:schemeClr val="accent4"/>
          </a:fillRef>
          <a:effectRef idx="0">
            <a:schemeClr val="accent4"/>
          </a:effectRef>
          <a:fontRef idx="minor">
            <a:schemeClr val="tx1"/>
          </a:fontRef>
        </p:style>
      </p:cxnSp>
      <p:sp>
        <p:nvSpPr>
          <p:cNvPr id="100" name="矩形 99">
            <a:extLst>
              <a:ext uri="{FF2B5EF4-FFF2-40B4-BE49-F238E27FC236}">
                <a16:creationId xmlns:a16="http://schemas.microsoft.com/office/drawing/2014/main" id="{A3B511FA-B38C-DC1D-CE92-C758BCDDDF5C}"/>
              </a:ext>
            </a:extLst>
          </p:cNvPr>
          <p:cNvSpPr/>
          <p:nvPr/>
        </p:nvSpPr>
        <p:spPr>
          <a:xfrm>
            <a:off x="556613" y="2298127"/>
            <a:ext cx="3316212" cy="144000"/>
          </a:xfrm>
          <a:prstGeom prst="rect">
            <a:avLst/>
          </a:prstGeom>
          <a:noFill/>
          <a:ln w="28575" cap="flat">
            <a:solidFill>
              <a:srgbClr val="0092A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14"/>
            <a:endParaRPr lang="zh-CN" altLang="en-US" sz="3200">
              <a:latin typeface="Helvetica Neue Medium"/>
              <a:ea typeface="Helvetica Neue Medium"/>
              <a:cs typeface="Helvetica Neue Medium"/>
              <a:sym typeface="Helvetica Neue Medium"/>
            </a:endParaRPr>
          </a:p>
        </p:txBody>
      </p:sp>
      <p:sp>
        <p:nvSpPr>
          <p:cNvPr id="101" name="矩形 100">
            <a:extLst>
              <a:ext uri="{FF2B5EF4-FFF2-40B4-BE49-F238E27FC236}">
                <a16:creationId xmlns:a16="http://schemas.microsoft.com/office/drawing/2014/main" id="{D12DC945-9F93-A66E-4F42-21CEB1FDD46D}"/>
              </a:ext>
            </a:extLst>
          </p:cNvPr>
          <p:cNvSpPr/>
          <p:nvPr/>
        </p:nvSpPr>
        <p:spPr>
          <a:xfrm>
            <a:off x="556613" y="2468242"/>
            <a:ext cx="4328025" cy="147077"/>
          </a:xfrm>
          <a:prstGeom prst="rect">
            <a:avLst/>
          </a:prstGeom>
          <a:noFill/>
          <a:ln w="28575" cap="flat">
            <a:solidFill>
              <a:srgbClr val="C97BBC"/>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14"/>
            <a:endParaRPr lang="zh-CN" altLang="en-US" sz="3200">
              <a:latin typeface="Helvetica Neue Medium"/>
              <a:ea typeface="Helvetica Neue Medium"/>
              <a:cs typeface="Helvetica Neue Medium"/>
              <a:sym typeface="Helvetica Neue Medium"/>
            </a:endParaRPr>
          </a:p>
        </p:txBody>
      </p:sp>
      <p:sp>
        <p:nvSpPr>
          <p:cNvPr id="102" name="矩形 101">
            <a:extLst>
              <a:ext uri="{FF2B5EF4-FFF2-40B4-BE49-F238E27FC236}">
                <a16:creationId xmlns:a16="http://schemas.microsoft.com/office/drawing/2014/main" id="{ED1AE79F-AFE7-5279-7644-E19E8D533F11}"/>
              </a:ext>
            </a:extLst>
          </p:cNvPr>
          <p:cNvSpPr/>
          <p:nvPr/>
        </p:nvSpPr>
        <p:spPr>
          <a:xfrm>
            <a:off x="208295" y="3022194"/>
            <a:ext cx="6219156" cy="3816000"/>
          </a:xfrm>
          <a:prstGeom prst="rect">
            <a:avLst/>
          </a:prstGeom>
          <a:noFill/>
          <a:ln w="28575" cap="flat">
            <a:solidFill>
              <a:srgbClr val="C97BBC"/>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14"/>
            <a:endParaRPr lang="zh-CN" altLang="en-US" sz="3200">
              <a:latin typeface="Helvetica Neue Medium"/>
              <a:ea typeface="Helvetica Neue Medium"/>
              <a:cs typeface="Helvetica Neue Medium"/>
              <a:sym typeface="Helvetica Neue Medium"/>
            </a:endParaRPr>
          </a:p>
        </p:txBody>
      </p:sp>
      <p:sp>
        <p:nvSpPr>
          <p:cNvPr id="103" name="矩形 102">
            <a:extLst>
              <a:ext uri="{FF2B5EF4-FFF2-40B4-BE49-F238E27FC236}">
                <a16:creationId xmlns:a16="http://schemas.microsoft.com/office/drawing/2014/main" id="{A2552C9F-7D0B-DFB5-9508-1FE3F93434CA}"/>
              </a:ext>
            </a:extLst>
          </p:cNvPr>
          <p:cNvSpPr/>
          <p:nvPr/>
        </p:nvSpPr>
        <p:spPr>
          <a:xfrm flipV="1">
            <a:off x="556613" y="2615319"/>
            <a:ext cx="2260371" cy="151930"/>
          </a:xfrm>
          <a:prstGeom prst="rect">
            <a:avLst/>
          </a:prstGeom>
          <a:noFill/>
          <a:ln w="28575" cap="flat">
            <a:solidFill>
              <a:srgbClr val="765F97"/>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14"/>
            <a:endParaRPr lang="zh-CN" altLang="en-US" sz="3200">
              <a:latin typeface="Helvetica Neue Medium"/>
              <a:ea typeface="Helvetica Neue Medium"/>
              <a:cs typeface="Helvetica Neue Medium"/>
              <a:sym typeface="Helvetica Neue Medium"/>
            </a:endParaRPr>
          </a:p>
        </p:txBody>
      </p:sp>
      <p:sp>
        <p:nvSpPr>
          <p:cNvPr id="105" name="矩形 104">
            <a:extLst>
              <a:ext uri="{FF2B5EF4-FFF2-40B4-BE49-F238E27FC236}">
                <a16:creationId xmlns:a16="http://schemas.microsoft.com/office/drawing/2014/main" id="{F4F7D94D-6ED6-1FF4-03AA-F8E48EFC8CB1}"/>
              </a:ext>
            </a:extLst>
          </p:cNvPr>
          <p:cNvSpPr/>
          <p:nvPr/>
        </p:nvSpPr>
        <p:spPr>
          <a:xfrm>
            <a:off x="513247" y="2762511"/>
            <a:ext cx="3316212" cy="137363"/>
          </a:xfrm>
          <a:prstGeom prst="rect">
            <a:avLst/>
          </a:prstGeom>
          <a:noFill/>
          <a:ln w="28575" cap="flat">
            <a:solidFill>
              <a:srgbClr val="C97BBC"/>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14"/>
            <a:endParaRPr lang="zh-CN" altLang="en-US" sz="3200">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9359447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up)">
                                      <p:cBhvr>
                                        <p:cTn id="7" dur="500"/>
                                        <p:tgtEl>
                                          <p:spTgt spid="6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childTnLst>
                          </p:cTn>
                        </p:par>
                        <p:par>
                          <p:cTn id="19" fill="hold">
                            <p:stCondLst>
                              <p:cond delay="0"/>
                            </p:stCondLst>
                            <p:childTnLst>
                              <p:par>
                                <p:cTn id="20" presetID="1" presetClass="exit" presetSubtype="0" fill="hold" grpId="0" nodeType="afterEffect">
                                  <p:stCondLst>
                                    <p:cond delay="0"/>
                                  </p:stCondLst>
                                  <p:childTnLst>
                                    <p:set>
                                      <p:cBhvr>
                                        <p:cTn id="21" dur="1" fill="hold">
                                          <p:stCondLst>
                                            <p:cond delay="0"/>
                                          </p:stCondLst>
                                        </p:cTn>
                                        <p:tgtEl>
                                          <p:spTgt spid="71"/>
                                        </p:tgtEl>
                                        <p:attrNameLst>
                                          <p:attrName>style.visibility</p:attrName>
                                        </p:attrNameLst>
                                      </p:cBhvr>
                                      <p:to>
                                        <p:strVal val="hidden"/>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wipe(down)">
                                      <p:cBhvr>
                                        <p:cTn id="29" dur="500"/>
                                        <p:tgtEl>
                                          <p:spTgt spid="69"/>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10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wipe(up)">
                                      <p:cBhvr>
                                        <p:cTn id="37" dur="500"/>
                                        <p:tgtEl>
                                          <p:spTgt spid="80"/>
                                        </p:tgtEl>
                                      </p:cBhvr>
                                    </p:animEffect>
                                  </p:childTnLst>
                                </p:cTn>
                              </p:par>
                              <p:par>
                                <p:cTn id="38" presetID="1" presetClass="exit" presetSubtype="0" fill="hold" nodeType="withEffect">
                                  <p:stCondLst>
                                    <p:cond delay="0"/>
                                  </p:stCondLst>
                                  <p:childTnLst>
                                    <p:set>
                                      <p:cBhvr>
                                        <p:cTn id="39" dur="1" fill="hold">
                                          <p:stCondLst>
                                            <p:cond delay="0"/>
                                          </p:stCondLst>
                                        </p:cTn>
                                        <p:tgtEl>
                                          <p:spTgt spid="6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05"/>
                                        </p:tgtEl>
                                        <p:attrNameLst>
                                          <p:attrName>style.visibility</p:attrName>
                                        </p:attrNameLst>
                                      </p:cBhvr>
                                      <p:to>
                                        <p:strVal val="visible"/>
                                      </p:to>
                                    </p:set>
                                  </p:childTnLst>
                                </p:cTn>
                              </p:par>
                            </p:childTnLst>
                          </p:cTn>
                        </p:par>
                        <p:par>
                          <p:cTn id="44" fill="hold">
                            <p:stCondLst>
                              <p:cond delay="0"/>
                            </p:stCondLst>
                            <p:childTnLst>
                              <p:par>
                                <p:cTn id="45" presetID="1" presetClass="exit" presetSubtype="0" fill="hold" grpId="1" nodeType="afterEffect">
                                  <p:stCondLst>
                                    <p:cond delay="0"/>
                                  </p:stCondLst>
                                  <p:childTnLst>
                                    <p:set>
                                      <p:cBhvr>
                                        <p:cTn id="46" dur="1" fill="hold">
                                          <p:stCondLst>
                                            <p:cond delay="0"/>
                                          </p:stCondLst>
                                        </p:cTn>
                                        <p:tgtEl>
                                          <p:spTgt spid="73"/>
                                        </p:tgtEl>
                                        <p:attrNameLst>
                                          <p:attrName>style.visibility</p:attrName>
                                        </p:attrNameLst>
                                      </p:cBhvr>
                                      <p:to>
                                        <p:strVal val="hidden"/>
                                      </p:to>
                                    </p:set>
                                  </p:childTnLst>
                                </p:cTn>
                              </p:par>
                            </p:childTnLst>
                          </p:cTn>
                        </p:par>
                        <p:par>
                          <p:cTn id="47" fill="hold">
                            <p:stCondLst>
                              <p:cond delay="0"/>
                            </p:stCondLst>
                            <p:childTnLst>
                              <p:par>
                                <p:cTn id="48" presetID="1" presetClass="entr" presetSubtype="0" fill="hold" grpId="1" nodeType="afterEffect">
                                  <p:stCondLst>
                                    <p:cond delay="0"/>
                                  </p:stCondLst>
                                  <p:childTnLst>
                                    <p:set>
                                      <p:cBhvr>
                                        <p:cTn id="49" dur="1" fill="hold">
                                          <p:stCondLst>
                                            <p:cond delay="0"/>
                                          </p:stCondLst>
                                        </p:cTn>
                                        <p:tgtEl>
                                          <p:spTgt spid="7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wipe(right)">
                                      <p:cBhvr>
                                        <p:cTn id="54" dur="500"/>
                                        <p:tgtEl>
                                          <p:spTgt spid="84"/>
                                        </p:tgtEl>
                                      </p:cBhvr>
                                    </p:animEffect>
                                  </p:childTnLst>
                                </p:cTn>
                              </p:par>
                              <p:par>
                                <p:cTn id="55" presetID="1" presetClass="exit" presetSubtype="0" fill="hold" nodeType="withEffect">
                                  <p:stCondLst>
                                    <p:cond delay="0"/>
                                  </p:stCondLst>
                                  <p:childTnLst>
                                    <p:set>
                                      <p:cBhvr>
                                        <p:cTn id="56" dur="1" fill="hold">
                                          <p:stCondLst>
                                            <p:cond delay="0"/>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73" grpId="0"/>
      <p:bldP spid="73" grpId="1"/>
      <p:bldP spid="100" grpId="0" animBg="1"/>
      <p:bldP spid="101" grpId="0" animBg="1"/>
      <p:bldP spid="102" grpId="0" animBg="1"/>
      <p:bldP spid="103" grpId="0" animBg="1"/>
      <p:bldP spid="10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1A42F93-747E-AD13-FF2E-5AD35C0E08D7}"/>
              </a:ext>
            </a:extLst>
          </p:cNvPr>
          <p:cNvPicPr>
            <a:picLocks noChangeAspect="1"/>
          </p:cNvPicPr>
          <p:nvPr/>
        </p:nvPicPr>
        <p:blipFill>
          <a:blip r:embed="rId3"/>
          <a:stretch>
            <a:fillRect/>
          </a:stretch>
        </p:blipFill>
        <p:spPr>
          <a:xfrm>
            <a:off x="4109595" y="4859074"/>
            <a:ext cx="3932542" cy="2009817"/>
          </a:xfrm>
          <a:prstGeom prst="rect">
            <a:avLst/>
          </a:prstGeom>
        </p:spPr>
      </p:pic>
      <p:sp>
        <p:nvSpPr>
          <p:cNvPr id="2" name="标题 1">
            <a:extLst>
              <a:ext uri="{FF2B5EF4-FFF2-40B4-BE49-F238E27FC236}">
                <a16:creationId xmlns:a16="http://schemas.microsoft.com/office/drawing/2014/main" id="{0881E645-5EDB-1047-5E8D-12EF69B43D5B}"/>
              </a:ext>
            </a:extLst>
          </p:cNvPr>
          <p:cNvSpPr>
            <a:spLocks noGrp="1"/>
          </p:cNvSpPr>
          <p:nvPr>
            <p:ph type="title"/>
          </p:nvPr>
        </p:nvSpPr>
        <p:spPr>
          <a:xfrm>
            <a:off x="157919" y="-6344"/>
            <a:ext cx="10435696" cy="648928"/>
          </a:xfrm>
        </p:spPr>
        <p:txBody>
          <a:bodyPr>
            <a:normAutofit/>
          </a:bodyPr>
          <a:lstStyle/>
          <a:p>
            <a:r>
              <a:rPr lang="en-US" altLang="zh-CN" dirty="0"/>
              <a:t>Privilege escalation in </a:t>
            </a:r>
            <a:r>
              <a:rPr lang="en-US" altLang="zh-CN" dirty="0" err="1"/>
              <a:t>FreeRTOS</a:t>
            </a:r>
            <a:r>
              <a:rPr lang="en-US" altLang="zh-CN" dirty="0"/>
              <a:t>-MPU</a:t>
            </a:r>
            <a:endParaRPr lang="zh-CN" altLang="en-US" dirty="0"/>
          </a:p>
        </p:txBody>
      </p:sp>
      <p:sp>
        <p:nvSpPr>
          <p:cNvPr id="3" name="文本占位符 2">
            <a:extLst>
              <a:ext uri="{FF2B5EF4-FFF2-40B4-BE49-F238E27FC236}">
                <a16:creationId xmlns:a16="http://schemas.microsoft.com/office/drawing/2014/main" id="{70E1BBB0-FC87-D6B8-78A0-8C68C1CC6034}"/>
              </a:ext>
            </a:extLst>
          </p:cNvPr>
          <p:cNvSpPr>
            <a:spLocks noGrp="1"/>
          </p:cNvSpPr>
          <p:nvPr>
            <p:ph type="body" sz="quarter" idx="1"/>
          </p:nvPr>
        </p:nvSpPr>
        <p:spPr>
          <a:xfrm>
            <a:off x="157919" y="778978"/>
            <a:ext cx="8510998" cy="5067349"/>
          </a:xfrm>
        </p:spPr>
        <p:txBody>
          <a:bodyPr/>
          <a:lstStyle/>
          <a:p>
            <a:r>
              <a:rPr lang="en-US" altLang="zh-CN" dirty="0"/>
              <a:t>Bug1 </a:t>
            </a:r>
            <a:r>
              <a:rPr lang="en-US" altLang="zh-CN" sz="2000" dirty="0"/>
              <a:t>(v10.4.5 and before):  </a:t>
            </a:r>
            <a:r>
              <a:rPr lang="en-US" altLang="zh-CN" dirty="0"/>
              <a:t>An unprivileged task can raise its privilege by calling the internal function </a:t>
            </a:r>
            <a:r>
              <a:rPr lang="en-US" altLang="zh-CN" dirty="0" err="1"/>
              <a:t>xPortRaisePrivilege</a:t>
            </a:r>
            <a:endParaRPr lang="en-US" altLang="zh-CN" dirty="0"/>
          </a:p>
          <a:p>
            <a:r>
              <a:rPr lang="en-US" altLang="zh-CN" dirty="0"/>
              <a:t>Cause: Privilege escalation function (xPortRaisePrivilege) is a kernel function which can be called directly</a:t>
            </a:r>
          </a:p>
          <a:p>
            <a:r>
              <a:rPr lang="en-US" altLang="zh-CN" dirty="0"/>
              <a:t> </a:t>
            </a:r>
            <a:endParaRPr lang="zh-CN" altLang="en-US" dirty="0"/>
          </a:p>
        </p:txBody>
      </p:sp>
      <p:pic>
        <p:nvPicPr>
          <p:cNvPr id="9" name="图片 8">
            <a:extLst>
              <a:ext uri="{FF2B5EF4-FFF2-40B4-BE49-F238E27FC236}">
                <a16:creationId xmlns:a16="http://schemas.microsoft.com/office/drawing/2014/main" id="{6A8522F0-8036-7548-1415-0D732CF58F48}"/>
              </a:ext>
            </a:extLst>
          </p:cNvPr>
          <p:cNvPicPr>
            <a:picLocks noChangeAspect="1"/>
          </p:cNvPicPr>
          <p:nvPr/>
        </p:nvPicPr>
        <p:blipFill rotWithShape="1">
          <a:blip r:embed="rId4"/>
          <a:srcRect r="2382"/>
          <a:stretch/>
        </p:blipFill>
        <p:spPr>
          <a:xfrm>
            <a:off x="-16657" y="4867964"/>
            <a:ext cx="4156730" cy="1939777"/>
          </a:xfrm>
          <a:prstGeom prst="rect">
            <a:avLst/>
          </a:prstGeom>
        </p:spPr>
      </p:pic>
      <p:sp>
        <p:nvSpPr>
          <p:cNvPr id="10" name="矩形 9">
            <a:extLst>
              <a:ext uri="{FF2B5EF4-FFF2-40B4-BE49-F238E27FC236}">
                <a16:creationId xmlns:a16="http://schemas.microsoft.com/office/drawing/2014/main" id="{1E5D450B-3DE3-7E0A-B552-FC7F1BECBC41}"/>
              </a:ext>
            </a:extLst>
          </p:cNvPr>
          <p:cNvSpPr/>
          <p:nvPr/>
        </p:nvSpPr>
        <p:spPr>
          <a:xfrm>
            <a:off x="8766998" y="1075960"/>
            <a:ext cx="857045" cy="5671464"/>
          </a:xfrm>
          <a:prstGeom prst="rect">
            <a:avLst/>
          </a:prstGeom>
          <a:solidFill>
            <a:srgbClr val="414444"/>
          </a:solidFill>
          <a:ln>
            <a:solidFill>
              <a:srgbClr val="4144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11" name="文本框 10">
            <a:extLst>
              <a:ext uri="{FF2B5EF4-FFF2-40B4-BE49-F238E27FC236}">
                <a16:creationId xmlns:a16="http://schemas.microsoft.com/office/drawing/2014/main" id="{E9D6F703-51C7-207E-E8D5-4D3179B7E472}"/>
              </a:ext>
            </a:extLst>
          </p:cNvPr>
          <p:cNvSpPr txBox="1"/>
          <p:nvPr/>
        </p:nvSpPr>
        <p:spPr>
          <a:xfrm>
            <a:off x="8879929" y="1159037"/>
            <a:ext cx="850759" cy="339004"/>
          </a:xfrm>
          <a:prstGeom prst="rect">
            <a:avLst/>
          </a:prstGeom>
          <a:noFill/>
        </p:spPr>
        <p:txBody>
          <a:bodyPr wrap="square" rtlCol="0">
            <a:spAutoFit/>
          </a:bodyPr>
          <a:lstStyle/>
          <a:p>
            <a:r>
              <a:rPr lang="en-US" altLang="zh-CN" sz="1603" b="1" dirty="0">
                <a:solidFill>
                  <a:schemeClr val="bg1"/>
                </a:solidFill>
              </a:rPr>
              <a:t>MPU</a:t>
            </a:r>
            <a:endParaRPr lang="zh-CN" altLang="en-US" sz="1603" b="1" dirty="0">
              <a:solidFill>
                <a:schemeClr val="bg1"/>
              </a:solidFill>
            </a:endParaRPr>
          </a:p>
        </p:txBody>
      </p:sp>
      <p:pic>
        <p:nvPicPr>
          <p:cNvPr id="12" name="图片 11">
            <a:extLst>
              <a:ext uri="{FF2B5EF4-FFF2-40B4-BE49-F238E27FC236}">
                <a16:creationId xmlns:a16="http://schemas.microsoft.com/office/drawing/2014/main" id="{CD25E376-1EDB-4A98-A1B3-3AE2727FC5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92287" y="6222378"/>
            <a:ext cx="662264" cy="638797"/>
          </a:xfrm>
          <a:prstGeom prst="rect">
            <a:avLst/>
          </a:prstGeom>
        </p:spPr>
      </p:pic>
      <p:sp>
        <p:nvSpPr>
          <p:cNvPr id="13" name="矩形 12">
            <a:extLst>
              <a:ext uri="{FF2B5EF4-FFF2-40B4-BE49-F238E27FC236}">
                <a16:creationId xmlns:a16="http://schemas.microsoft.com/office/drawing/2014/main" id="{48BC4F35-8471-DC8C-8D5C-905EE03A7CEC}"/>
              </a:ext>
            </a:extLst>
          </p:cNvPr>
          <p:cNvSpPr/>
          <p:nvPr/>
        </p:nvSpPr>
        <p:spPr>
          <a:xfrm>
            <a:off x="6664958" y="3041276"/>
            <a:ext cx="1711105" cy="2557175"/>
          </a:xfrm>
          <a:prstGeom prst="rect">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95B921D9-40A6-18E3-05E9-86EAC39A794C}"/>
              </a:ext>
            </a:extLst>
          </p:cNvPr>
          <p:cNvSpPr txBox="1"/>
          <p:nvPr/>
        </p:nvSpPr>
        <p:spPr>
          <a:xfrm>
            <a:off x="6677179" y="3001029"/>
            <a:ext cx="648635" cy="307777"/>
          </a:xfrm>
          <a:prstGeom prst="rect">
            <a:avLst/>
          </a:prstGeom>
          <a:noFill/>
        </p:spPr>
        <p:txBody>
          <a:bodyPr wrap="square" rtlCol="0">
            <a:spAutoFit/>
          </a:bodyPr>
          <a:lstStyle/>
          <a:p>
            <a:r>
              <a:rPr lang="en-US" altLang="zh-CN" sz="1400" b="1" dirty="0">
                <a:solidFill>
                  <a:schemeClr val="bg1"/>
                </a:solidFill>
                <a:latin typeface="Arial" panose="020B0604020202020204" pitchFamily="34" charset="0"/>
                <a:cs typeface="Arial" panose="020B0604020202020204" pitchFamily="34" charset="0"/>
              </a:rPr>
              <a:t>ARM</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A1C47776-73A2-CB25-D7A2-4A6050C917C4}"/>
              </a:ext>
            </a:extLst>
          </p:cNvPr>
          <p:cNvSpPr txBox="1"/>
          <p:nvPr/>
        </p:nvSpPr>
        <p:spPr>
          <a:xfrm>
            <a:off x="6909145" y="3353037"/>
            <a:ext cx="1364545" cy="369332"/>
          </a:xfrm>
          <a:prstGeom prst="rect">
            <a:avLst/>
          </a:prstGeom>
          <a:noFill/>
        </p:spPr>
        <p:txBody>
          <a:bodyPr wrap="square" rtlCol="0">
            <a:spAutoFit/>
          </a:bodyPr>
          <a:lstStyle/>
          <a:p>
            <a:r>
              <a:rPr lang="en-US" altLang="zh-CN" sz="1800" dirty="0">
                <a:solidFill>
                  <a:schemeClr val="bg1"/>
                </a:solidFill>
                <a:latin typeface="Arial" panose="020B0604020202020204" pitchFamily="34" charset="0"/>
                <a:cs typeface="Arial" panose="020B0604020202020204" pitchFamily="34" charset="0"/>
              </a:rPr>
              <a:t>Cortex-M</a:t>
            </a:r>
            <a:endParaRPr lang="zh-CN" altLang="en-US" sz="1800" dirty="0">
              <a:solidFill>
                <a:schemeClr val="bg1"/>
              </a:solidFill>
              <a:latin typeface="Arial" panose="020B0604020202020204" pitchFamily="34" charset="0"/>
              <a:cs typeface="Arial" panose="020B0604020202020204" pitchFamily="34" charset="0"/>
            </a:endParaRPr>
          </a:p>
        </p:txBody>
      </p:sp>
      <p:sp>
        <p:nvSpPr>
          <p:cNvPr id="16" name="椭圆 15">
            <a:extLst>
              <a:ext uri="{FF2B5EF4-FFF2-40B4-BE49-F238E27FC236}">
                <a16:creationId xmlns:a16="http://schemas.microsoft.com/office/drawing/2014/main" id="{3BA96E45-7D26-0BDF-4612-4FB290C2D11D}"/>
              </a:ext>
            </a:extLst>
          </p:cNvPr>
          <p:cNvSpPr/>
          <p:nvPr/>
        </p:nvSpPr>
        <p:spPr>
          <a:xfrm>
            <a:off x="7578017" y="3919101"/>
            <a:ext cx="642682" cy="476652"/>
          </a:xfrm>
          <a:prstGeom prst="ellipse">
            <a:avLst/>
          </a:prstGeom>
          <a:solidFill>
            <a:srgbClr val="009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17" name="椭圆 16">
            <a:extLst>
              <a:ext uri="{FF2B5EF4-FFF2-40B4-BE49-F238E27FC236}">
                <a16:creationId xmlns:a16="http://schemas.microsoft.com/office/drawing/2014/main" id="{8F993334-0738-DAE6-C161-863670C1A442}"/>
              </a:ext>
            </a:extLst>
          </p:cNvPr>
          <p:cNvSpPr/>
          <p:nvPr/>
        </p:nvSpPr>
        <p:spPr>
          <a:xfrm>
            <a:off x="7641451" y="4509191"/>
            <a:ext cx="597679" cy="476652"/>
          </a:xfrm>
          <a:prstGeom prst="ellipse">
            <a:avLst/>
          </a:prstGeom>
          <a:solidFill>
            <a:srgbClr val="00C3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18" name="文本框 17">
            <a:extLst>
              <a:ext uri="{FF2B5EF4-FFF2-40B4-BE49-F238E27FC236}">
                <a16:creationId xmlns:a16="http://schemas.microsoft.com/office/drawing/2014/main" id="{A8E10ABE-9DF6-BA4A-D846-A08EFF511956}"/>
              </a:ext>
            </a:extLst>
          </p:cNvPr>
          <p:cNvSpPr txBox="1"/>
          <p:nvPr/>
        </p:nvSpPr>
        <p:spPr>
          <a:xfrm>
            <a:off x="7517015" y="4505716"/>
            <a:ext cx="810505"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Task B</a:t>
            </a:r>
            <a:endParaRPr lang="zh-CN" altLang="en-US" sz="1400" b="1" dirty="0">
              <a:solidFill>
                <a:schemeClr val="bg1"/>
              </a:solidFill>
              <a:latin typeface="Arial" panose="020B0604020202020204" pitchFamily="34" charset="0"/>
              <a:cs typeface="Arial" panose="020B0604020202020204" pitchFamily="34" charset="0"/>
            </a:endParaRPr>
          </a:p>
        </p:txBody>
      </p:sp>
      <p:pic>
        <p:nvPicPr>
          <p:cNvPr id="19" name="图片 18">
            <a:extLst>
              <a:ext uri="{FF2B5EF4-FFF2-40B4-BE49-F238E27FC236}">
                <a16:creationId xmlns:a16="http://schemas.microsoft.com/office/drawing/2014/main" id="{39856C36-1923-18BA-FC6D-43DA533EEE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437993">
            <a:off x="6803108" y="5234807"/>
            <a:ext cx="964425" cy="669886"/>
          </a:xfrm>
          <a:prstGeom prst="rect">
            <a:avLst/>
          </a:prstGeom>
        </p:spPr>
      </p:pic>
      <p:sp>
        <p:nvSpPr>
          <p:cNvPr id="20" name="椭圆 19">
            <a:extLst>
              <a:ext uri="{FF2B5EF4-FFF2-40B4-BE49-F238E27FC236}">
                <a16:creationId xmlns:a16="http://schemas.microsoft.com/office/drawing/2014/main" id="{4DACE5E4-3673-27AE-894A-57D063308945}"/>
              </a:ext>
            </a:extLst>
          </p:cNvPr>
          <p:cNvSpPr/>
          <p:nvPr/>
        </p:nvSpPr>
        <p:spPr>
          <a:xfrm>
            <a:off x="6712512" y="4585702"/>
            <a:ext cx="1003368" cy="852657"/>
          </a:xfrm>
          <a:prstGeom prst="ellipse">
            <a:avLst/>
          </a:prstGeom>
          <a:solidFill>
            <a:srgbClr val="765F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21" name="文本框 20">
            <a:extLst>
              <a:ext uri="{FF2B5EF4-FFF2-40B4-BE49-F238E27FC236}">
                <a16:creationId xmlns:a16="http://schemas.microsoft.com/office/drawing/2014/main" id="{0EE132EF-DF39-ABD0-EDFA-47E054D703F6}"/>
              </a:ext>
            </a:extLst>
          </p:cNvPr>
          <p:cNvSpPr txBox="1"/>
          <p:nvPr/>
        </p:nvSpPr>
        <p:spPr>
          <a:xfrm>
            <a:off x="6695376" y="4773529"/>
            <a:ext cx="1042439" cy="469359"/>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OS kernel </a:t>
            </a:r>
          </a:p>
          <a:p>
            <a:pPr algn="ctr"/>
            <a:r>
              <a:rPr lang="en-US" altLang="zh-CN" sz="1050" b="1" dirty="0">
                <a:solidFill>
                  <a:schemeClr val="bg1"/>
                </a:solidFill>
                <a:latin typeface="Arial" panose="020B0604020202020204" pitchFamily="34" charset="0"/>
                <a:cs typeface="Arial" panose="020B0604020202020204" pitchFamily="34" charset="0"/>
              </a:rPr>
              <a:t>(privileged)</a:t>
            </a:r>
          </a:p>
        </p:txBody>
      </p:sp>
      <p:sp>
        <p:nvSpPr>
          <p:cNvPr id="22" name="文本框 21">
            <a:extLst>
              <a:ext uri="{FF2B5EF4-FFF2-40B4-BE49-F238E27FC236}">
                <a16:creationId xmlns:a16="http://schemas.microsoft.com/office/drawing/2014/main" id="{CBB65456-0770-A487-C91E-A6B3E2E733BB}"/>
              </a:ext>
            </a:extLst>
          </p:cNvPr>
          <p:cNvSpPr txBox="1"/>
          <p:nvPr/>
        </p:nvSpPr>
        <p:spPr>
          <a:xfrm>
            <a:off x="7485505" y="3898927"/>
            <a:ext cx="818545"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Task A</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23" name="矩形 22">
            <a:extLst>
              <a:ext uri="{FF2B5EF4-FFF2-40B4-BE49-F238E27FC236}">
                <a16:creationId xmlns:a16="http://schemas.microsoft.com/office/drawing/2014/main" id="{75ACD984-185B-390A-CFAF-56578F54CC99}"/>
              </a:ext>
            </a:extLst>
          </p:cNvPr>
          <p:cNvSpPr/>
          <p:nvPr/>
        </p:nvSpPr>
        <p:spPr>
          <a:xfrm>
            <a:off x="9860984" y="1094252"/>
            <a:ext cx="2254027" cy="5626816"/>
          </a:xfrm>
          <a:prstGeom prst="rect">
            <a:avLst/>
          </a:prstGeom>
          <a:solidFill>
            <a:srgbClr val="BFBFBF"/>
          </a:solidFill>
          <a:ln>
            <a:solidFill>
              <a:srgbClr val="BFBFB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24" name="矩形 23">
            <a:extLst>
              <a:ext uri="{FF2B5EF4-FFF2-40B4-BE49-F238E27FC236}">
                <a16:creationId xmlns:a16="http://schemas.microsoft.com/office/drawing/2014/main" id="{844E11AA-031A-F651-CF07-4EEFF956DA1C}"/>
              </a:ext>
            </a:extLst>
          </p:cNvPr>
          <p:cNvSpPr/>
          <p:nvPr/>
        </p:nvSpPr>
        <p:spPr>
          <a:xfrm>
            <a:off x="9987966" y="2803798"/>
            <a:ext cx="1951718" cy="287420"/>
          </a:xfrm>
          <a:prstGeom prst="rect">
            <a:avLst/>
          </a:prstGeom>
          <a:solidFill>
            <a:srgbClr val="0092A5"/>
          </a:solidFill>
          <a:ln>
            <a:solidFill>
              <a:srgbClr val="0092A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25" name="矩形 24">
            <a:extLst>
              <a:ext uri="{FF2B5EF4-FFF2-40B4-BE49-F238E27FC236}">
                <a16:creationId xmlns:a16="http://schemas.microsoft.com/office/drawing/2014/main" id="{369DAD5C-01F8-30A3-EAE3-1714F11D56BB}"/>
              </a:ext>
            </a:extLst>
          </p:cNvPr>
          <p:cNvSpPr/>
          <p:nvPr/>
        </p:nvSpPr>
        <p:spPr>
          <a:xfrm>
            <a:off x="9987966" y="2340828"/>
            <a:ext cx="1965342" cy="320672"/>
          </a:xfrm>
          <a:prstGeom prst="rect">
            <a:avLst/>
          </a:prstGeom>
          <a:solidFill>
            <a:srgbClr val="0092A5"/>
          </a:solidFill>
          <a:ln>
            <a:solidFill>
              <a:srgbClr val="0092A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26" name="矩形 25">
            <a:extLst>
              <a:ext uri="{FF2B5EF4-FFF2-40B4-BE49-F238E27FC236}">
                <a16:creationId xmlns:a16="http://schemas.microsoft.com/office/drawing/2014/main" id="{AD273A46-1455-754A-AFE9-7490AB4D1529}"/>
              </a:ext>
            </a:extLst>
          </p:cNvPr>
          <p:cNvSpPr/>
          <p:nvPr/>
        </p:nvSpPr>
        <p:spPr>
          <a:xfrm>
            <a:off x="9994588" y="3225345"/>
            <a:ext cx="1951718" cy="497028"/>
          </a:xfrm>
          <a:prstGeom prst="rect">
            <a:avLst/>
          </a:prstGeom>
          <a:solidFill>
            <a:srgbClr val="0092A5"/>
          </a:solidFill>
          <a:ln>
            <a:solidFill>
              <a:srgbClr val="0092A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27" name="矩形 26">
            <a:extLst>
              <a:ext uri="{FF2B5EF4-FFF2-40B4-BE49-F238E27FC236}">
                <a16:creationId xmlns:a16="http://schemas.microsoft.com/office/drawing/2014/main" id="{9F52AD0B-AF8A-57B6-90A0-68A96D2FBBCA}"/>
              </a:ext>
            </a:extLst>
          </p:cNvPr>
          <p:cNvSpPr/>
          <p:nvPr/>
        </p:nvSpPr>
        <p:spPr>
          <a:xfrm>
            <a:off x="9987972" y="1579517"/>
            <a:ext cx="1965341" cy="293063"/>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28" name="矩形 27">
            <a:extLst>
              <a:ext uri="{FF2B5EF4-FFF2-40B4-BE49-F238E27FC236}">
                <a16:creationId xmlns:a16="http://schemas.microsoft.com/office/drawing/2014/main" id="{51C3AD9D-0ADB-A05A-9D93-5838944A8873}"/>
              </a:ext>
            </a:extLst>
          </p:cNvPr>
          <p:cNvSpPr/>
          <p:nvPr/>
        </p:nvSpPr>
        <p:spPr>
          <a:xfrm>
            <a:off x="9996584" y="1940115"/>
            <a:ext cx="1956724" cy="327215"/>
          </a:xfrm>
          <a:prstGeom prst="rect">
            <a:avLst/>
          </a:prstGeom>
          <a:solidFill>
            <a:srgbClr val="00C3DC"/>
          </a:solidFill>
          <a:ln>
            <a:solidFill>
              <a:srgbClr val="00C3DC"/>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4DE35F6E-5943-0731-D0FC-9257DC280729}"/>
              </a:ext>
            </a:extLst>
          </p:cNvPr>
          <p:cNvSpPr/>
          <p:nvPr/>
        </p:nvSpPr>
        <p:spPr>
          <a:xfrm>
            <a:off x="9996588" y="3819367"/>
            <a:ext cx="1943101" cy="500492"/>
          </a:xfrm>
          <a:prstGeom prst="rect">
            <a:avLst/>
          </a:prstGeom>
          <a:solidFill>
            <a:srgbClr val="00C3DC"/>
          </a:solidFill>
          <a:ln>
            <a:solidFill>
              <a:srgbClr val="00C3DC"/>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0A9E9854-46A8-3B70-01E7-6923EADD8946}"/>
              </a:ext>
            </a:extLst>
          </p:cNvPr>
          <p:cNvSpPr txBox="1"/>
          <p:nvPr/>
        </p:nvSpPr>
        <p:spPr>
          <a:xfrm>
            <a:off x="10295925" y="1079838"/>
            <a:ext cx="1543050" cy="339004"/>
          </a:xfrm>
          <a:prstGeom prst="rect">
            <a:avLst/>
          </a:prstGeom>
          <a:noFill/>
        </p:spPr>
        <p:txBody>
          <a:bodyPr wrap="square" rtlCol="0">
            <a:spAutoFit/>
          </a:bodyPr>
          <a:lstStyle/>
          <a:p>
            <a:r>
              <a:rPr lang="en-US" altLang="zh-CN" sz="1603" b="1" dirty="0">
                <a:solidFill>
                  <a:schemeClr val="bg1"/>
                </a:solidFill>
                <a:latin typeface="Arial" panose="020B0604020202020204" pitchFamily="34" charset="0"/>
                <a:cs typeface="Arial" panose="020B0604020202020204" pitchFamily="34" charset="0"/>
              </a:rPr>
              <a:t>MEMORY</a:t>
            </a:r>
            <a:endParaRPr lang="zh-CN" altLang="en-US" sz="1603" b="1" dirty="0">
              <a:solidFill>
                <a:schemeClr val="bg1"/>
              </a:solidFill>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1D4281BD-D38E-2779-09F8-437AD94B6BD7}"/>
              </a:ext>
            </a:extLst>
          </p:cNvPr>
          <p:cNvSpPr txBox="1"/>
          <p:nvPr/>
        </p:nvSpPr>
        <p:spPr>
          <a:xfrm>
            <a:off x="9959466" y="2785577"/>
            <a:ext cx="1943100"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A</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71707497-2BDB-A045-C869-8445FF22A7EF}"/>
              </a:ext>
            </a:extLst>
          </p:cNvPr>
          <p:cNvSpPr txBox="1"/>
          <p:nvPr/>
        </p:nvSpPr>
        <p:spPr>
          <a:xfrm>
            <a:off x="10153846" y="2373073"/>
            <a:ext cx="1537449"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B</a:t>
            </a:r>
            <a:endParaRPr lang="zh-CN" altLang="en-US" sz="1400" b="1" dirty="0">
              <a:solidFill>
                <a:schemeClr val="bg1"/>
              </a:solidFill>
              <a:latin typeface="Arial" panose="020B0604020202020204" pitchFamily="34" charset="0"/>
              <a:cs typeface="Arial" panose="020B0604020202020204" pitchFamily="34" charset="0"/>
            </a:endParaRPr>
          </a:p>
        </p:txBody>
      </p:sp>
      <p:grpSp>
        <p:nvGrpSpPr>
          <p:cNvPr id="33" name="组合 32">
            <a:extLst>
              <a:ext uri="{FF2B5EF4-FFF2-40B4-BE49-F238E27FC236}">
                <a16:creationId xmlns:a16="http://schemas.microsoft.com/office/drawing/2014/main" id="{8F521800-9D7E-7A1B-2397-D9C061B437C4}"/>
              </a:ext>
            </a:extLst>
          </p:cNvPr>
          <p:cNvGrpSpPr/>
          <p:nvPr/>
        </p:nvGrpSpPr>
        <p:grpSpPr>
          <a:xfrm>
            <a:off x="9979248" y="5606826"/>
            <a:ext cx="1974061" cy="523220"/>
            <a:chOff x="11059830" y="8357590"/>
            <a:chExt cx="1956603" cy="523219"/>
          </a:xfrm>
          <a:solidFill>
            <a:schemeClr val="accent4">
              <a:lumMod val="60000"/>
              <a:lumOff val="40000"/>
            </a:schemeClr>
          </a:solidFill>
        </p:grpSpPr>
        <p:sp>
          <p:nvSpPr>
            <p:cNvPr id="34" name="矩形 33">
              <a:extLst>
                <a:ext uri="{FF2B5EF4-FFF2-40B4-BE49-F238E27FC236}">
                  <a16:creationId xmlns:a16="http://schemas.microsoft.com/office/drawing/2014/main" id="{9C641294-5B4D-37C5-4AD0-E218B7E2DA8A}"/>
                </a:ext>
              </a:extLst>
            </p:cNvPr>
            <p:cNvSpPr/>
            <p:nvPr/>
          </p:nvSpPr>
          <p:spPr>
            <a:xfrm>
              <a:off x="11059830" y="8357590"/>
              <a:ext cx="1956603" cy="500492"/>
            </a:xfrm>
            <a:prstGeom prst="rect">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E4394269-1E9C-F41C-C693-72883F6DB466}"/>
                </a:ext>
              </a:extLst>
            </p:cNvPr>
            <p:cNvSpPr txBox="1"/>
            <p:nvPr/>
          </p:nvSpPr>
          <p:spPr>
            <a:xfrm>
              <a:off x="11392732" y="8357590"/>
              <a:ext cx="1264257" cy="523219"/>
            </a:xfrm>
            <a:prstGeom prst="rect">
              <a:avLst/>
            </a:prstGeom>
            <a:noFill/>
            <a:ln>
              <a:noFill/>
            </a:ln>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code for</a:t>
              </a:r>
            </a:p>
            <a:p>
              <a:r>
                <a:rPr lang="en-US" altLang="zh-CN" sz="1400" dirty="0">
                  <a:solidFill>
                    <a:schemeClr val="bg1"/>
                  </a:solidFill>
                  <a:latin typeface="Arial" panose="020B0604020202020204" pitchFamily="34" charset="0"/>
                  <a:cs typeface="Arial" panose="020B0604020202020204" pitchFamily="34" charset="0"/>
                </a:rPr>
                <a:t>  system calls</a:t>
              </a:r>
              <a:endParaRPr lang="zh-CN" altLang="en-US" sz="1400" dirty="0">
                <a:solidFill>
                  <a:schemeClr val="bg1"/>
                </a:solidFill>
                <a:latin typeface="Arial" panose="020B0604020202020204" pitchFamily="34" charset="0"/>
                <a:cs typeface="Arial" panose="020B0604020202020204" pitchFamily="34" charset="0"/>
              </a:endParaRPr>
            </a:p>
          </p:txBody>
        </p:sp>
      </p:grpSp>
      <p:sp>
        <p:nvSpPr>
          <p:cNvPr id="36" name="文本框 35">
            <a:extLst>
              <a:ext uri="{FF2B5EF4-FFF2-40B4-BE49-F238E27FC236}">
                <a16:creationId xmlns:a16="http://schemas.microsoft.com/office/drawing/2014/main" id="{B7211FEB-01C6-4664-F1A1-559CDBD95EC3}"/>
              </a:ext>
            </a:extLst>
          </p:cNvPr>
          <p:cNvSpPr txBox="1"/>
          <p:nvPr/>
        </p:nvSpPr>
        <p:spPr>
          <a:xfrm>
            <a:off x="10386202" y="3220921"/>
            <a:ext cx="1159881" cy="530915"/>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Stack for</a:t>
            </a:r>
          </a:p>
          <a:p>
            <a:r>
              <a:rPr lang="en-US" altLang="zh-CN" sz="1450" dirty="0">
                <a:solidFill>
                  <a:schemeClr val="bg1"/>
                </a:solidFill>
                <a:latin typeface="Arial" panose="020B0604020202020204" pitchFamily="34" charset="0"/>
                <a:cs typeface="Arial" panose="020B0604020202020204" pitchFamily="34" charset="0"/>
              </a:rPr>
              <a:t>    task  A</a:t>
            </a:r>
            <a:endParaRPr lang="zh-CN" altLang="en-US" sz="1450" dirty="0">
              <a:solidFill>
                <a:schemeClr val="bg1"/>
              </a:solidFill>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5F90DA58-5E53-9CA3-CB97-0B835FB6172D}"/>
              </a:ext>
            </a:extLst>
          </p:cNvPr>
          <p:cNvSpPr txBox="1"/>
          <p:nvPr/>
        </p:nvSpPr>
        <p:spPr>
          <a:xfrm>
            <a:off x="10401789" y="3788949"/>
            <a:ext cx="1159881" cy="530915"/>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Stack for</a:t>
            </a:r>
          </a:p>
          <a:p>
            <a:r>
              <a:rPr lang="en-US" altLang="zh-CN" sz="1450" dirty="0">
                <a:solidFill>
                  <a:schemeClr val="bg1"/>
                </a:solidFill>
                <a:latin typeface="Arial" panose="020B0604020202020204" pitchFamily="34" charset="0"/>
                <a:cs typeface="Arial" panose="020B0604020202020204" pitchFamily="34" charset="0"/>
              </a:rPr>
              <a:t>    task  B</a:t>
            </a:r>
            <a:endParaRPr lang="zh-CN" altLang="en-US" sz="1450" dirty="0">
              <a:solidFill>
                <a:schemeClr val="bg1"/>
              </a:solidFill>
              <a:latin typeface="Arial" panose="020B0604020202020204" pitchFamily="34" charset="0"/>
              <a:cs typeface="Arial" panose="020B0604020202020204" pitchFamily="34" charset="0"/>
            </a:endParaRPr>
          </a:p>
        </p:txBody>
      </p:sp>
      <p:grpSp>
        <p:nvGrpSpPr>
          <p:cNvPr id="38" name="组合 37">
            <a:extLst>
              <a:ext uri="{FF2B5EF4-FFF2-40B4-BE49-F238E27FC236}">
                <a16:creationId xmlns:a16="http://schemas.microsoft.com/office/drawing/2014/main" id="{1B18DFCC-E09C-9C89-272A-FB17C70C1F73}"/>
              </a:ext>
            </a:extLst>
          </p:cNvPr>
          <p:cNvGrpSpPr/>
          <p:nvPr/>
        </p:nvGrpSpPr>
        <p:grpSpPr>
          <a:xfrm>
            <a:off x="9980968" y="5010100"/>
            <a:ext cx="1965341" cy="523220"/>
            <a:chOff x="11258430" y="7070627"/>
            <a:chExt cx="1943100" cy="523219"/>
          </a:xfrm>
        </p:grpSpPr>
        <p:sp>
          <p:nvSpPr>
            <p:cNvPr id="39" name="矩形 38">
              <a:extLst>
                <a:ext uri="{FF2B5EF4-FFF2-40B4-BE49-F238E27FC236}">
                  <a16:creationId xmlns:a16="http://schemas.microsoft.com/office/drawing/2014/main" id="{391AAA0F-0BB3-0D08-87EE-4DECE9AD02FB}"/>
                </a:ext>
              </a:extLst>
            </p:cNvPr>
            <p:cNvSpPr/>
            <p:nvPr/>
          </p:nvSpPr>
          <p:spPr>
            <a:xfrm>
              <a:off x="11258430" y="7070627"/>
              <a:ext cx="1943100" cy="500492"/>
            </a:xfrm>
            <a:prstGeom prst="rect">
              <a:avLst/>
            </a:prstGeom>
            <a:solidFill>
              <a:srgbClr val="765F97"/>
            </a:solidFill>
            <a:ln>
              <a:solidFill>
                <a:srgbClr val="765F9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40" name="文本框 39">
              <a:extLst>
                <a:ext uri="{FF2B5EF4-FFF2-40B4-BE49-F238E27FC236}">
                  <a16:creationId xmlns:a16="http://schemas.microsoft.com/office/drawing/2014/main" id="{15FE33C4-20E9-9229-72FC-03664E6B774A}"/>
                </a:ext>
              </a:extLst>
            </p:cNvPr>
            <p:cNvSpPr txBox="1"/>
            <p:nvPr/>
          </p:nvSpPr>
          <p:spPr>
            <a:xfrm>
              <a:off x="11621538" y="7070627"/>
              <a:ext cx="1159881" cy="523219"/>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code for</a:t>
              </a:r>
            </a:p>
            <a:p>
              <a:r>
                <a:rPr lang="en-US" altLang="zh-CN" sz="1400" dirty="0">
                  <a:solidFill>
                    <a:schemeClr val="bg1"/>
                  </a:solidFill>
                  <a:latin typeface="Arial" panose="020B0604020202020204" pitchFamily="34" charset="0"/>
                  <a:cs typeface="Arial" panose="020B0604020202020204" pitchFamily="34" charset="0"/>
                </a:rPr>
                <a:t>  OS kernel</a:t>
              </a:r>
              <a:endParaRPr lang="zh-CN" altLang="en-US" sz="1400" dirty="0">
                <a:solidFill>
                  <a:schemeClr val="bg1"/>
                </a:solidFill>
                <a:latin typeface="Arial" panose="020B0604020202020204" pitchFamily="34" charset="0"/>
                <a:cs typeface="Arial" panose="020B0604020202020204" pitchFamily="34" charset="0"/>
              </a:endParaRPr>
            </a:p>
          </p:txBody>
        </p:sp>
      </p:grpSp>
      <p:sp>
        <p:nvSpPr>
          <p:cNvPr id="41" name="文本框 40">
            <a:extLst>
              <a:ext uri="{FF2B5EF4-FFF2-40B4-BE49-F238E27FC236}">
                <a16:creationId xmlns:a16="http://schemas.microsoft.com/office/drawing/2014/main" id="{1B96DD97-E13B-4F3E-3FE8-954B0A9F8FC6}"/>
              </a:ext>
            </a:extLst>
          </p:cNvPr>
          <p:cNvSpPr txBox="1"/>
          <p:nvPr/>
        </p:nvSpPr>
        <p:spPr>
          <a:xfrm>
            <a:off x="10024216" y="1965586"/>
            <a:ext cx="1814760"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C</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42" name="文本框 41">
            <a:extLst>
              <a:ext uri="{FF2B5EF4-FFF2-40B4-BE49-F238E27FC236}">
                <a16:creationId xmlns:a16="http://schemas.microsoft.com/office/drawing/2014/main" id="{0FE3A0BA-3E8D-8053-DEC8-98840D969943}"/>
              </a:ext>
            </a:extLst>
          </p:cNvPr>
          <p:cNvSpPr txBox="1"/>
          <p:nvPr/>
        </p:nvSpPr>
        <p:spPr>
          <a:xfrm>
            <a:off x="10040961" y="1571577"/>
            <a:ext cx="1815895"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N</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43" name="矩形 42">
            <a:extLst>
              <a:ext uri="{FF2B5EF4-FFF2-40B4-BE49-F238E27FC236}">
                <a16:creationId xmlns:a16="http://schemas.microsoft.com/office/drawing/2014/main" id="{C0114D0D-F116-C3D6-5F93-4A7B6035BF42}"/>
              </a:ext>
            </a:extLst>
          </p:cNvPr>
          <p:cNvSpPr/>
          <p:nvPr/>
        </p:nvSpPr>
        <p:spPr>
          <a:xfrm>
            <a:off x="9987972" y="4422394"/>
            <a:ext cx="1958339" cy="500492"/>
          </a:xfrm>
          <a:prstGeom prst="rect">
            <a:avLst/>
          </a:prstGeom>
          <a:solidFill>
            <a:srgbClr val="765F97"/>
          </a:solidFill>
          <a:ln>
            <a:solidFill>
              <a:srgbClr val="765F9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44" name="文本框 43">
            <a:extLst>
              <a:ext uri="{FF2B5EF4-FFF2-40B4-BE49-F238E27FC236}">
                <a16:creationId xmlns:a16="http://schemas.microsoft.com/office/drawing/2014/main" id="{63D156B6-75F2-FA90-7029-24D9779DCE5D}"/>
              </a:ext>
            </a:extLst>
          </p:cNvPr>
          <p:cNvSpPr txBox="1"/>
          <p:nvPr/>
        </p:nvSpPr>
        <p:spPr>
          <a:xfrm>
            <a:off x="10361508" y="4429933"/>
            <a:ext cx="1159881" cy="523220"/>
          </a:xfrm>
          <a:prstGeom prst="rect">
            <a:avLst/>
          </a:prstGeom>
          <a:noFill/>
          <a:ln>
            <a:noFill/>
          </a:ln>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data for</a:t>
            </a:r>
          </a:p>
          <a:p>
            <a:r>
              <a:rPr lang="en-US" altLang="zh-CN" sz="1400" dirty="0">
                <a:solidFill>
                  <a:schemeClr val="bg1"/>
                </a:solidFill>
                <a:latin typeface="Arial" panose="020B0604020202020204" pitchFamily="34" charset="0"/>
                <a:cs typeface="Arial" panose="020B0604020202020204" pitchFamily="34" charset="0"/>
              </a:rPr>
              <a:t>  OS kernel</a:t>
            </a:r>
            <a:endParaRPr lang="zh-CN" altLang="en-US" sz="1400" dirty="0">
              <a:solidFill>
                <a:schemeClr val="bg1"/>
              </a:solidFill>
              <a:latin typeface="Arial" panose="020B0604020202020204" pitchFamily="34" charset="0"/>
              <a:cs typeface="Arial" panose="020B0604020202020204" pitchFamily="34" charset="0"/>
            </a:endParaRPr>
          </a:p>
        </p:txBody>
      </p:sp>
      <p:sp>
        <p:nvSpPr>
          <p:cNvPr id="45" name="矩形 44">
            <a:extLst>
              <a:ext uri="{FF2B5EF4-FFF2-40B4-BE49-F238E27FC236}">
                <a16:creationId xmlns:a16="http://schemas.microsoft.com/office/drawing/2014/main" id="{80144815-D858-BB09-8FB6-FE509C1895F2}"/>
              </a:ext>
            </a:extLst>
          </p:cNvPr>
          <p:cNvSpPr/>
          <p:nvPr/>
        </p:nvSpPr>
        <p:spPr>
          <a:xfrm>
            <a:off x="9987972" y="6169174"/>
            <a:ext cx="1965341" cy="500492"/>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dirty="0">
              <a:latin typeface="Arial" panose="020B0604020202020204" pitchFamily="34" charset="0"/>
              <a:cs typeface="Arial" panose="020B0604020202020204" pitchFamily="34" charset="0"/>
            </a:endParaRPr>
          </a:p>
        </p:txBody>
      </p:sp>
      <p:sp>
        <p:nvSpPr>
          <p:cNvPr id="46" name="文本框 45">
            <a:extLst>
              <a:ext uri="{FF2B5EF4-FFF2-40B4-BE49-F238E27FC236}">
                <a16:creationId xmlns:a16="http://schemas.microsoft.com/office/drawing/2014/main" id="{D6994C1B-D0C9-22F9-CB30-B56563B51816}"/>
              </a:ext>
            </a:extLst>
          </p:cNvPr>
          <p:cNvSpPr txBox="1"/>
          <p:nvPr/>
        </p:nvSpPr>
        <p:spPr>
          <a:xfrm>
            <a:off x="10368203" y="6184890"/>
            <a:ext cx="1264257" cy="523220"/>
          </a:xfrm>
          <a:prstGeom prst="rect">
            <a:avLst/>
          </a:prstGeom>
          <a:noFill/>
          <a:ln>
            <a:noFill/>
          </a:ln>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code for</a:t>
            </a:r>
          </a:p>
          <a:p>
            <a:pPr algn="ctr"/>
            <a:r>
              <a:rPr lang="en-US" altLang="zh-CN" sz="1400" dirty="0">
                <a:solidFill>
                  <a:schemeClr val="bg1"/>
                </a:solidFill>
                <a:latin typeface="Arial" panose="020B0604020202020204" pitchFamily="34" charset="0"/>
                <a:cs typeface="Arial" panose="020B0604020202020204" pitchFamily="34" charset="0"/>
              </a:rPr>
              <a:t>Tasks</a:t>
            </a:r>
            <a:endParaRPr lang="zh-CN" altLang="en-US" sz="1400" dirty="0">
              <a:solidFill>
                <a:schemeClr val="bg1"/>
              </a:solidFill>
              <a:latin typeface="Arial" panose="020B0604020202020204" pitchFamily="34" charset="0"/>
              <a:cs typeface="Arial" panose="020B0604020202020204" pitchFamily="34" charset="0"/>
            </a:endParaRPr>
          </a:p>
        </p:txBody>
      </p:sp>
      <p:sp>
        <p:nvSpPr>
          <p:cNvPr id="47" name="右大括号 46">
            <a:extLst>
              <a:ext uri="{FF2B5EF4-FFF2-40B4-BE49-F238E27FC236}">
                <a16:creationId xmlns:a16="http://schemas.microsoft.com/office/drawing/2014/main" id="{9095E61E-D61D-BAD5-1C9C-B8223021CE46}"/>
              </a:ext>
            </a:extLst>
          </p:cNvPr>
          <p:cNvSpPr/>
          <p:nvPr/>
        </p:nvSpPr>
        <p:spPr>
          <a:xfrm flipH="1">
            <a:off x="9626207" y="1652201"/>
            <a:ext cx="354763" cy="1362650"/>
          </a:xfrm>
          <a:prstGeom prst="rightBrace">
            <a:avLst/>
          </a:prstGeom>
          <a:noFill/>
          <a:ln w="25400" cap="flat">
            <a:solidFill>
              <a:schemeClr val="tx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415" latinLnBrk="1"/>
            <a:endParaRPr lang="zh-CN" altLang="en-US" sz="1800">
              <a:solidFill>
                <a:srgbClr val="000000"/>
              </a:solidFill>
            </a:endParaRPr>
          </a:p>
        </p:txBody>
      </p:sp>
      <p:cxnSp>
        <p:nvCxnSpPr>
          <p:cNvPr id="48" name="连接符: 肘形 47">
            <a:extLst>
              <a:ext uri="{FF2B5EF4-FFF2-40B4-BE49-F238E27FC236}">
                <a16:creationId xmlns:a16="http://schemas.microsoft.com/office/drawing/2014/main" id="{A8A51B68-ED1D-AA72-BF1B-CDA416543138}"/>
              </a:ext>
            </a:extLst>
          </p:cNvPr>
          <p:cNvCxnSpPr>
            <a:stCxn id="19" idx="2"/>
            <a:endCxn id="12" idx="1"/>
          </p:cNvCxnSpPr>
          <p:nvPr/>
        </p:nvCxnSpPr>
        <p:spPr>
          <a:xfrm rot="16200000" flipH="1">
            <a:off x="7527969" y="5677450"/>
            <a:ext cx="637453" cy="1091190"/>
          </a:xfrm>
          <a:prstGeom prst="bentConnector2">
            <a:avLst/>
          </a:prstGeom>
          <a:ln w="57150">
            <a:solidFill>
              <a:srgbClr val="765F97"/>
            </a:solidFill>
            <a:tailEnd type="triangle"/>
          </a:ln>
        </p:spPr>
        <p:style>
          <a:lnRef idx="1">
            <a:schemeClr val="accent4"/>
          </a:lnRef>
          <a:fillRef idx="0">
            <a:schemeClr val="accent4"/>
          </a:fillRef>
          <a:effectRef idx="0">
            <a:schemeClr val="accent4"/>
          </a:effectRef>
          <a:fontRef idx="minor">
            <a:schemeClr val="tx1"/>
          </a:fontRef>
        </p:style>
      </p:cxnSp>
      <p:sp>
        <p:nvSpPr>
          <p:cNvPr id="49" name="左大括号 48">
            <a:extLst>
              <a:ext uri="{FF2B5EF4-FFF2-40B4-BE49-F238E27FC236}">
                <a16:creationId xmlns:a16="http://schemas.microsoft.com/office/drawing/2014/main" id="{4A3B361A-8308-94F5-499E-4D56AD0BED97}"/>
              </a:ext>
            </a:extLst>
          </p:cNvPr>
          <p:cNvSpPr/>
          <p:nvPr/>
        </p:nvSpPr>
        <p:spPr>
          <a:xfrm>
            <a:off x="9558970" y="5054707"/>
            <a:ext cx="383180" cy="434009"/>
          </a:xfrm>
          <a:prstGeom prst="leftBrace">
            <a:avLst/>
          </a:prstGeom>
          <a:ln w="28575">
            <a:solidFill>
              <a:srgbClr val="765F97"/>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sz="1603"/>
          </a:p>
        </p:txBody>
      </p:sp>
      <p:sp>
        <p:nvSpPr>
          <p:cNvPr id="50" name="左大括号 49">
            <a:extLst>
              <a:ext uri="{FF2B5EF4-FFF2-40B4-BE49-F238E27FC236}">
                <a16:creationId xmlns:a16="http://schemas.microsoft.com/office/drawing/2014/main" id="{C036FB6A-88B5-DF69-C4B2-CFCBE18ABC16}"/>
              </a:ext>
            </a:extLst>
          </p:cNvPr>
          <p:cNvSpPr/>
          <p:nvPr/>
        </p:nvSpPr>
        <p:spPr>
          <a:xfrm>
            <a:off x="9624047" y="3861417"/>
            <a:ext cx="318107" cy="434009"/>
          </a:xfrm>
          <a:prstGeom prst="leftBrace">
            <a:avLst/>
          </a:prstGeom>
          <a:noFill/>
          <a:ln w="28575">
            <a:solidFill>
              <a:srgbClr val="00C3DC"/>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sz="1603"/>
          </a:p>
        </p:txBody>
      </p:sp>
      <p:sp>
        <p:nvSpPr>
          <p:cNvPr id="51" name="左大括号 50">
            <a:extLst>
              <a:ext uri="{FF2B5EF4-FFF2-40B4-BE49-F238E27FC236}">
                <a16:creationId xmlns:a16="http://schemas.microsoft.com/office/drawing/2014/main" id="{78144142-A706-1B62-F250-1DE9141B84AB}"/>
              </a:ext>
            </a:extLst>
          </p:cNvPr>
          <p:cNvSpPr/>
          <p:nvPr/>
        </p:nvSpPr>
        <p:spPr>
          <a:xfrm>
            <a:off x="9609206" y="3276006"/>
            <a:ext cx="341847" cy="434009"/>
          </a:xfrm>
          <a:prstGeom prst="leftBrace">
            <a:avLst/>
          </a:prstGeom>
          <a:ln w="28575">
            <a:solidFill>
              <a:srgbClr val="0092A5"/>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sz="1603"/>
          </a:p>
        </p:txBody>
      </p:sp>
      <p:sp>
        <p:nvSpPr>
          <p:cNvPr id="52" name="左大括号 51">
            <a:extLst>
              <a:ext uri="{FF2B5EF4-FFF2-40B4-BE49-F238E27FC236}">
                <a16:creationId xmlns:a16="http://schemas.microsoft.com/office/drawing/2014/main" id="{E0F376B8-E718-4D6E-9F1F-F581725FEB2D}"/>
              </a:ext>
            </a:extLst>
          </p:cNvPr>
          <p:cNvSpPr/>
          <p:nvPr/>
        </p:nvSpPr>
        <p:spPr>
          <a:xfrm>
            <a:off x="9567869" y="5649781"/>
            <a:ext cx="383180" cy="891997"/>
          </a:xfrm>
          <a:prstGeom prst="leftBrace">
            <a:avLst/>
          </a:prstGeom>
          <a:ln w="28575">
            <a:solidFill>
              <a:srgbClr val="C97BBC"/>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sz="1603"/>
          </a:p>
        </p:txBody>
      </p:sp>
      <p:sp>
        <p:nvSpPr>
          <p:cNvPr id="53" name="左大括号 52">
            <a:extLst>
              <a:ext uri="{FF2B5EF4-FFF2-40B4-BE49-F238E27FC236}">
                <a16:creationId xmlns:a16="http://schemas.microsoft.com/office/drawing/2014/main" id="{62072234-E8FD-5963-55D2-50F38B2BBACF}"/>
              </a:ext>
            </a:extLst>
          </p:cNvPr>
          <p:cNvSpPr/>
          <p:nvPr/>
        </p:nvSpPr>
        <p:spPr>
          <a:xfrm>
            <a:off x="9562750" y="4451219"/>
            <a:ext cx="383180" cy="434009"/>
          </a:xfrm>
          <a:prstGeom prst="leftBrace">
            <a:avLst/>
          </a:prstGeom>
          <a:ln w="28575">
            <a:solidFill>
              <a:srgbClr val="765F97"/>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sz="1603"/>
          </a:p>
        </p:txBody>
      </p:sp>
      <p:pic>
        <p:nvPicPr>
          <p:cNvPr id="54" name="图片 53">
            <a:extLst>
              <a:ext uri="{FF2B5EF4-FFF2-40B4-BE49-F238E27FC236}">
                <a16:creationId xmlns:a16="http://schemas.microsoft.com/office/drawing/2014/main" id="{27BCAD68-AD11-1C9D-9B05-1905EF81D9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79803" y="4978345"/>
            <a:ext cx="584799" cy="629783"/>
          </a:xfrm>
          <a:prstGeom prst="rect">
            <a:avLst/>
          </a:prstGeom>
        </p:spPr>
      </p:pic>
      <p:pic>
        <p:nvPicPr>
          <p:cNvPr id="55" name="图片 54">
            <a:extLst>
              <a:ext uri="{FF2B5EF4-FFF2-40B4-BE49-F238E27FC236}">
                <a16:creationId xmlns:a16="http://schemas.microsoft.com/office/drawing/2014/main" id="{65DF49B4-880D-2003-4580-6AAC55DE4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79803" y="4354805"/>
            <a:ext cx="584799" cy="629783"/>
          </a:xfrm>
          <a:prstGeom prst="rect">
            <a:avLst/>
          </a:prstGeom>
        </p:spPr>
      </p:pic>
      <p:pic>
        <p:nvPicPr>
          <p:cNvPr id="56" name="图片 55">
            <a:extLst>
              <a:ext uri="{FF2B5EF4-FFF2-40B4-BE49-F238E27FC236}">
                <a16:creationId xmlns:a16="http://schemas.microsoft.com/office/drawing/2014/main" id="{338441C1-F0DE-010B-5929-BFF0A69A47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79803" y="3694919"/>
            <a:ext cx="584799" cy="629783"/>
          </a:xfrm>
          <a:prstGeom prst="rect">
            <a:avLst/>
          </a:prstGeom>
        </p:spPr>
      </p:pic>
      <p:sp>
        <p:nvSpPr>
          <p:cNvPr id="57" name="文本框 56">
            <a:extLst>
              <a:ext uri="{FF2B5EF4-FFF2-40B4-BE49-F238E27FC236}">
                <a16:creationId xmlns:a16="http://schemas.microsoft.com/office/drawing/2014/main" id="{9A122F2B-08C9-B487-0AC0-0C252B940A6F}"/>
              </a:ext>
            </a:extLst>
          </p:cNvPr>
          <p:cNvSpPr txBox="1"/>
          <p:nvPr/>
        </p:nvSpPr>
        <p:spPr>
          <a:xfrm>
            <a:off x="9103049" y="4422686"/>
            <a:ext cx="627104"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#2  </a:t>
            </a:r>
            <a:endParaRPr lang="zh-CN" altLang="en-US" sz="2400" dirty="0">
              <a:solidFill>
                <a:schemeClr val="bg1"/>
              </a:solidFill>
            </a:endParaRPr>
          </a:p>
        </p:txBody>
      </p:sp>
      <p:sp>
        <p:nvSpPr>
          <p:cNvPr id="58" name="文本框 57">
            <a:extLst>
              <a:ext uri="{FF2B5EF4-FFF2-40B4-BE49-F238E27FC236}">
                <a16:creationId xmlns:a16="http://schemas.microsoft.com/office/drawing/2014/main" id="{E5321926-D648-6F56-CC30-DCC2C209295B}"/>
              </a:ext>
            </a:extLst>
          </p:cNvPr>
          <p:cNvSpPr txBox="1"/>
          <p:nvPr/>
        </p:nvSpPr>
        <p:spPr>
          <a:xfrm>
            <a:off x="9038605" y="3161711"/>
            <a:ext cx="627104"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#4 </a:t>
            </a:r>
            <a:endParaRPr lang="zh-CN" altLang="en-US" sz="2400" dirty="0">
              <a:solidFill>
                <a:schemeClr val="bg1"/>
              </a:solidFill>
            </a:endParaRPr>
          </a:p>
        </p:txBody>
      </p:sp>
      <p:sp>
        <p:nvSpPr>
          <p:cNvPr id="59" name="文本框 58">
            <a:extLst>
              <a:ext uri="{FF2B5EF4-FFF2-40B4-BE49-F238E27FC236}">
                <a16:creationId xmlns:a16="http://schemas.microsoft.com/office/drawing/2014/main" id="{5A635699-77DB-43E7-FC96-63A03A4B851E}"/>
              </a:ext>
            </a:extLst>
          </p:cNvPr>
          <p:cNvSpPr txBox="1"/>
          <p:nvPr/>
        </p:nvSpPr>
        <p:spPr>
          <a:xfrm>
            <a:off x="9113987" y="5852355"/>
            <a:ext cx="428969"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#0  </a:t>
            </a:r>
            <a:endParaRPr lang="zh-CN" altLang="en-US" sz="2400" dirty="0">
              <a:solidFill>
                <a:schemeClr val="bg1"/>
              </a:solidFill>
            </a:endParaRPr>
          </a:p>
        </p:txBody>
      </p:sp>
      <p:cxnSp>
        <p:nvCxnSpPr>
          <p:cNvPr id="60" name="连接符: 肘形 59">
            <a:extLst>
              <a:ext uri="{FF2B5EF4-FFF2-40B4-BE49-F238E27FC236}">
                <a16:creationId xmlns:a16="http://schemas.microsoft.com/office/drawing/2014/main" id="{8B76170F-AA68-25C9-965B-56396811EDC9}"/>
              </a:ext>
            </a:extLst>
          </p:cNvPr>
          <p:cNvCxnSpPr>
            <a:cxnSpLocks/>
            <a:stCxn id="16" idx="6"/>
            <a:endCxn id="54" idx="1"/>
          </p:cNvCxnSpPr>
          <p:nvPr/>
        </p:nvCxnSpPr>
        <p:spPr>
          <a:xfrm>
            <a:off x="8220698" y="4157432"/>
            <a:ext cx="759102" cy="1135805"/>
          </a:xfrm>
          <a:prstGeom prst="bentConnector3">
            <a:avLst>
              <a:gd name="adj1" fmla="val 50000"/>
            </a:avLst>
          </a:prstGeom>
          <a:ln w="57150">
            <a:solidFill>
              <a:schemeClr val="tx1">
                <a:lumMod val="50000"/>
                <a:lumOff val="5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61" name="连接符: 肘形 60">
            <a:extLst>
              <a:ext uri="{FF2B5EF4-FFF2-40B4-BE49-F238E27FC236}">
                <a16:creationId xmlns:a16="http://schemas.microsoft.com/office/drawing/2014/main" id="{81057C31-57C4-D5FB-AEFB-D78BC9DCAA09}"/>
              </a:ext>
            </a:extLst>
          </p:cNvPr>
          <p:cNvCxnSpPr>
            <a:cxnSpLocks/>
            <a:stCxn id="17" idx="6"/>
            <a:endCxn id="54" idx="1"/>
          </p:cNvCxnSpPr>
          <p:nvPr/>
        </p:nvCxnSpPr>
        <p:spPr>
          <a:xfrm>
            <a:off x="8239124" y="4747517"/>
            <a:ext cx="740676" cy="545714"/>
          </a:xfrm>
          <a:prstGeom prst="bentConnector3">
            <a:avLst>
              <a:gd name="adj1" fmla="val 50000"/>
            </a:avLst>
          </a:prstGeom>
          <a:ln w="57150">
            <a:solidFill>
              <a:schemeClr val="tx1">
                <a:lumMod val="50000"/>
                <a:lumOff val="50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62" name="文本框 61">
            <a:extLst>
              <a:ext uri="{FF2B5EF4-FFF2-40B4-BE49-F238E27FC236}">
                <a16:creationId xmlns:a16="http://schemas.microsoft.com/office/drawing/2014/main" id="{C64FB7BB-2617-C408-DC7A-F497D5FC9503}"/>
              </a:ext>
            </a:extLst>
          </p:cNvPr>
          <p:cNvSpPr txBox="1"/>
          <p:nvPr/>
        </p:nvSpPr>
        <p:spPr>
          <a:xfrm>
            <a:off x="9054546" y="2063078"/>
            <a:ext cx="627104"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#3  </a:t>
            </a:r>
            <a:endParaRPr lang="zh-CN" altLang="en-US" sz="2400" dirty="0">
              <a:solidFill>
                <a:schemeClr val="bg1"/>
              </a:solidFill>
            </a:endParaRPr>
          </a:p>
        </p:txBody>
      </p:sp>
      <p:sp>
        <p:nvSpPr>
          <p:cNvPr id="63" name="文本框 62">
            <a:extLst>
              <a:ext uri="{FF2B5EF4-FFF2-40B4-BE49-F238E27FC236}">
                <a16:creationId xmlns:a16="http://schemas.microsoft.com/office/drawing/2014/main" id="{63C0B2B2-DA09-714B-3720-F9AFECC3184A}"/>
              </a:ext>
            </a:extLst>
          </p:cNvPr>
          <p:cNvSpPr txBox="1"/>
          <p:nvPr/>
        </p:nvSpPr>
        <p:spPr>
          <a:xfrm>
            <a:off x="9094164" y="5061391"/>
            <a:ext cx="442360"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#1  </a:t>
            </a:r>
            <a:endParaRPr lang="zh-CN" altLang="en-US" sz="2400" dirty="0">
              <a:solidFill>
                <a:schemeClr val="bg1"/>
              </a:solidFill>
            </a:endParaRPr>
          </a:p>
        </p:txBody>
      </p:sp>
      <p:cxnSp>
        <p:nvCxnSpPr>
          <p:cNvPr id="64" name="连接符: 肘形 63">
            <a:extLst>
              <a:ext uri="{FF2B5EF4-FFF2-40B4-BE49-F238E27FC236}">
                <a16:creationId xmlns:a16="http://schemas.microsoft.com/office/drawing/2014/main" id="{FF3205CC-B673-0B8A-8079-B6AF01DAB08B}"/>
              </a:ext>
            </a:extLst>
          </p:cNvPr>
          <p:cNvCxnSpPr>
            <a:cxnSpLocks/>
            <a:stCxn id="16" idx="6"/>
            <a:endCxn id="56" idx="1"/>
          </p:cNvCxnSpPr>
          <p:nvPr/>
        </p:nvCxnSpPr>
        <p:spPr>
          <a:xfrm flipV="1">
            <a:off x="8220698" y="4009810"/>
            <a:ext cx="759102" cy="147621"/>
          </a:xfrm>
          <a:prstGeom prst="bentConnector3">
            <a:avLst>
              <a:gd name="adj1" fmla="val 50000"/>
            </a:avLst>
          </a:prstGeom>
          <a:ln w="57150">
            <a:solidFill>
              <a:schemeClr val="tx1">
                <a:lumMod val="50000"/>
                <a:lumOff val="5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65" name="连接符: 肘形 64">
            <a:extLst>
              <a:ext uri="{FF2B5EF4-FFF2-40B4-BE49-F238E27FC236}">
                <a16:creationId xmlns:a16="http://schemas.microsoft.com/office/drawing/2014/main" id="{116853E4-F258-3DB2-AF0C-F3D5B6154A9B}"/>
              </a:ext>
            </a:extLst>
          </p:cNvPr>
          <p:cNvCxnSpPr>
            <a:cxnSpLocks/>
            <a:stCxn id="16" idx="6"/>
            <a:endCxn id="55" idx="1"/>
          </p:cNvCxnSpPr>
          <p:nvPr/>
        </p:nvCxnSpPr>
        <p:spPr>
          <a:xfrm>
            <a:off x="8220698" y="4157428"/>
            <a:ext cx="759102" cy="512266"/>
          </a:xfrm>
          <a:prstGeom prst="bentConnector3">
            <a:avLst>
              <a:gd name="adj1" fmla="val 50000"/>
            </a:avLst>
          </a:prstGeom>
          <a:ln w="57150">
            <a:solidFill>
              <a:schemeClr val="tx1">
                <a:lumMod val="50000"/>
                <a:lumOff val="5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66" name="连接符: 肘形 65">
            <a:extLst>
              <a:ext uri="{FF2B5EF4-FFF2-40B4-BE49-F238E27FC236}">
                <a16:creationId xmlns:a16="http://schemas.microsoft.com/office/drawing/2014/main" id="{2862ABA7-E921-21FE-5C0A-0FF4FD4445F1}"/>
              </a:ext>
            </a:extLst>
          </p:cNvPr>
          <p:cNvCxnSpPr>
            <a:cxnSpLocks/>
            <a:stCxn id="16" idx="6"/>
            <a:endCxn id="54" idx="1"/>
          </p:cNvCxnSpPr>
          <p:nvPr/>
        </p:nvCxnSpPr>
        <p:spPr>
          <a:xfrm>
            <a:off x="8220698" y="4157432"/>
            <a:ext cx="759102" cy="1135805"/>
          </a:xfrm>
          <a:prstGeom prst="bentConnector3">
            <a:avLst>
              <a:gd name="adj1" fmla="val 50000"/>
            </a:avLst>
          </a:prstGeom>
          <a:ln w="57150">
            <a:solidFill>
              <a:schemeClr val="tx1">
                <a:lumMod val="50000"/>
                <a:lumOff val="5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67" name="连接符: 肘形 66">
            <a:extLst>
              <a:ext uri="{FF2B5EF4-FFF2-40B4-BE49-F238E27FC236}">
                <a16:creationId xmlns:a16="http://schemas.microsoft.com/office/drawing/2014/main" id="{597A4186-5EAF-3B05-4E83-A4F04F9B3152}"/>
              </a:ext>
            </a:extLst>
          </p:cNvPr>
          <p:cNvCxnSpPr>
            <a:cxnSpLocks/>
            <a:stCxn id="16" idx="6"/>
            <a:endCxn id="26" idx="1"/>
          </p:cNvCxnSpPr>
          <p:nvPr/>
        </p:nvCxnSpPr>
        <p:spPr>
          <a:xfrm flipV="1">
            <a:off x="8220705" y="3473856"/>
            <a:ext cx="1773889" cy="683570"/>
          </a:xfrm>
          <a:prstGeom prst="bentConnector3">
            <a:avLst>
              <a:gd name="adj1" fmla="val 21133"/>
            </a:avLst>
          </a:prstGeom>
          <a:ln w="57150">
            <a:solidFill>
              <a:srgbClr val="0092A5"/>
            </a:solidFill>
            <a:tailEnd type="triangle"/>
          </a:ln>
        </p:spPr>
        <p:style>
          <a:lnRef idx="1">
            <a:schemeClr val="accent4"/>
          </a:lnRef>
          <a:fillRef idx="0">
            <a:schemeClr val="accent4"/>
          </a:fillRef>
          <a:effectRef idx="0">
            <a:schemeClr val="accent4"/>
          </a:effectRef>
          <a:fontRef idx="minor">
            <a:schemeClr val="tx1"/>
          </a:fontRef>
        </p:style>
      </p:cxnSp>
      <p:cxnSp>
        <p:nvCxnSpPr>
          <p:cNvPr id="68" name="连接符: 肘形 67">
            <a:extLst>
              <a:ext uri="{FF2B5EF4-FFF2-40B4-BE49-F238E27FC236}">
                <a16:creationId xmlns:a16="http://schemas.microsoft.com/office/drawing/2014/main" id="{2F71F9E0-6818-F3E1-DFD2-A313B9AE9B8E}"/>
              </a:ext>
            </a:extLst>
          </p:cNvPr>
          <p:cNvCxnSpPr>
            <a:cxnSpLocks/>
            <a:stCxn id="16" idx="6"/>
            <a:endCxn id="34" idx="1"/>
          </p:cNvCxnSpPr>
          <p:nvPr/>
        </p:nvCxnSpPr>
        <p:spPr>
          <a:xfrm>
            <a:off x="8220699" y="4157433"/>
            <a:ext cx="1758544" cy="1699641"/>
          </a:xfrm>
          <a:prstGeom prst="bentConnector3">
            <a:avLst>
              <a:gd name="adj1" fmla="val 21575"/>
            </a:avLst>
          </a:prstGeom>
          <a:ln w="57150">
            <a:solidFill>
              <a:srgbClr val="0092A5"/>
            </a:solidFill>
            <a:tailEnd type="triangle"/>
          </a:ln>
        </p:spPr>
        <p:style>
          <a:lnRef idx="1">
            <a:schemeClr val="accent4"/>
          </a:lnRef>
          <a:fillRef idx="0">
            <a:schemeClr val="accent4"/>
          </a:fillRef>
          <a:effectRef idx="0">
            <a:schemeClr val="accent4"/>
          </a:effectRef>
          <a:fontRef idx="minor">
            <a:schemeClr val="tx1"/>
          </a:fontRef>
        </p:style>
      </p:cxnSp>
      <p:sp>
        <p:nvSpPr>
          <p:cNvPr id="70" name="文本框 69">
            <a:extLst>
              <a:ext uri="{FF2B5EF4-FFF2-40B4-BE49-F238E27FC236}">
                <a16:creationId xmlns:a16="http://schemas.microsoft.com/office/drawing/2014/main" id="{4CD42A00-46FD-2CB5-6A71-6CE553F8DA85}"/>
              </a:ext>
            </a:extLst>
          </p:cNvPr>
          <p:cNvSpPr txBox="1"/>
          <p:nvPr/>
        </p:nvSpPr>
        <p:spPr>
          <a:xfrm>
            <a:off x="7466057" y="4111557"/>
            <a:ext cx="1089412"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1100" b="1" dirty="0">
                <a:solidFill>
                  <a:schemeClr val="bg1"/>
                </a:solidFill>
                <a:latin typeface="Arial" panose="020B0604020202020204" pitchFamily="34" charset="0"/>
                <a:cs typeface="Arial" panose="020B0604020202020204" pitchFamily="34" charset="0"/>
              </a:rPr>
              <a:t>unprivileged</a:t>
            </a:r>
            <a:endParaRPr lang="zh-CN" altLang="en-US" sz="1100" dirty="0"/>
          </a:p>
        </p:txBody>
      </p:sp>
      <p:sp>
        <p:nvSpPr>
          <p:cNvPr id="71" name="文本框 70">
            <a:extLst>
              <a:ext uri="{FF2B5EF4-FFF2-40B4-BE49-F238E27FC236}">
                <a16:creationId xmlns:a16="http://schemas.microsoft.com/office/drawing/2014/main" id="{CCFDD53F-8ADC-6A21-A029-9738F9E8FAAA}"/>
              </a:ext>
            </a:extLst>
          </p:cNvPr>
          <p:cNvSpPr txBox="1"/>
          <p:nvPr/>
        </p:nvSpPr>
        <p:spPr>
          <a:xfrm>
            <a:off x="7447735" y="4709324"/>
            <a:ext cx="1089412"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1100" b="1" dirty="0">
                <a:solidFill>
                  <a:schemeClr val="bg1"/>
                </a:solidFill>
                <a:latin typeface="Arial" panose="020B0604020202020204" pitchFamily="34" charset="0"/>
                <a:cs typeface="Arial" panose="020B0604020202020204" pitchFamily="34" charset="0"/>
              </a:rPr>
              <a:t>unprivileged</a:t>
            </a:r>
            <a:endParaRPr lang="zh-CN" altLang="en-US" sz="1100" dirty="0"/>
          </a:p>
        </p:txBody>
      </p:sp>
      <p:sp>
        <p:nvSpPr>
          <p:cNvPr id="72" name="文本框 71">
            <a:extLst>
              <a:ext uri="{FF2B5EF4-FFF2-40B4-BE49-F238E27FC236}">
                <a16:creationId xmlns:a16="http://schemas.microsoft.com/office/drawing/2014/main" id="{40EEBB71-8B7A-A255-4FC7-C2390882594A}"/>
              </a:ext>
            </a:extLst>
          </p:cNvPr>
          <p:cNvSpPr txBox="1"/>
          <p:nvPr/>
        </p:nvSpPr>
        <p:spPr>
          <a:xfrm>
            <a:off x="7498171" y="4106668"/>
            <a:ext cx="1089412"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1100" b="1" dirty="0">
                <a:solidFill>
                  <a:srgbClr val="C00000"/>
                </a:solidFill>
                <a:latin typeface="Arial" panose="020B0604020202020204" pitchFamily="34" charset="0"/>
                <a:cs typeface="Arial" panose="020B0604020202020204" pitchFamily="34" charset="0"/>
              </a:rPr>
              <a:t>Privileged</a:t>
            </a:r>
            <a:endParaRPr lang="zh-CN" altLang="en-US" sz="1100" b="1" dirty="0">
              <a:solidFill>
                <a:srgbClr val="C00000"/>
              </a:solidFill>
            </a:endParaRPr>
          </a:p>
        </p:txBody>
      </p:sp>
      <p:cxnSp>
        <p:nvCxnSpPr>
          <p:cNvPr id="74" name="连接符: 肘形 73">
            <a:extLst>
              <a:ext uri="{FF2B5EF4-FFF2-40B4-BE49-F238E27FC236}">
                <a16:creationId xmlns:a16="http://schemas.microsoft.com/office/drawing/2014/main" id="{7AC016E7-C776-EE20-3D8D-2A53A9A5B6B3}"/>
              </a:ext>
            </a:extLst>
          </p:cNvPr>
          <p:cNvCxnSpPr>
            <a:cxnSpLocks/>
            <a:stCxn id="34" idx="1"/>
          </p:cNvCxnSpPr>
          <p:nvPr/>
        </p:nvCxnSpPr>
        <p:spPr>
          <a:xfrm rot="10800000">
            <a:off x="8215073" y="4148221"/>
            <a:ext cx="1764175" cy="1708846"/>
          </a:xfrm>
          <a:prstGeom prst="bentConnector3">
            <a:avLst>
              <a:gd name="adj1" fmla="val 77644"/>
            </a:avLst>
          </a:prstGeom>
          <a:ln w="57150">
            <a:solidFill>
              <a:srgbClr val="C00000"/>
            </a:solidFill>
            <a:tailEnd type="triangle"/>
          </a:ln>
        </p:spPr>
        <p:style>
          <a:lnRef idx="1">
            <a:schemeClr val="accent4"/>
          </a:lnRef>
          <a:fillRef idx="0">
            <a:schemeClr val="accent4"/>
          </a:fillRef>
          <a:effectRef idx="0">
            <a:schemeClr val="accent4"/>
          </a:effectRef>
          <a:fontRef idx="minor">
            <a:schemeClr val="tx1"/>
          </a:fontRef>
        </p:style>
      </p:cxnSp>
      <p:sp>
        <p:nvSpPr>
          <p:cNvPr id="73" name="Oval Callout 8">
            <a:extLst>
              <a:ext uri="{FF2B5EF4-FFF2-40B4-BE49-F238E27FC236}">
                <a16:creationId xmlns:a16="http://schemas.microsoft.com/office/drawing/2014/main" id="{A865D647-A3E1-468C-B1B7-CB97155568CD}"/>
              </a:ext>
            </a:extLst>
          </p:cNvPr>
          <p:cNvSpPr/>
          <p:nvPr/>
        </p:nvSpPr>
        <p:spPr>
          <a:xfrm>
            <a:off x="867163" y="3628354"/>
            <a:ext cx="4235237" cy="1384935"/>
          </a:xfrm>
          <a:prstGeom prst="wedgeEllipseCallout">
            <a:avLst>
              <a:gd name="adj1" fmla="val 34008"/>
              <a:gd name="adj2" fmla="val 62546"/>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14"/>
            <a:r>
              <a:rPr lang="en-US" sz="3200" dirty="0">
                <a:solidFill>
                  <a:srgbClr val="C00000"/>
                </a:solidFill>
                <a:latin typeface="Helvetica Neue Medium"/>
                <a:ea typeface="Helvetica Neue Medium"/>
                <a:cs typeface="Helvetica Neue Medium"/>
                <a:sym typeface="Helvetica Neue Medium"/>
              </a:rPr>
              <a:t>Is problem solved?</a:t>
            </a:r>
          </a:p>
        </p:txBody>
      </p:sp>
      <p:sp>
        <p:nvSpPr>
          <p:cNvPr id="4" name="TextBox 3">
            <a:extLst>
              <a:ext uri="{FF2B5EF4-FFF2-40B4-BE49-F238E27FC236}">
                <a16:creationId xmlns:a16="http://schemas.microsoft.com/office/drawing/2014/main" id="{FF3B3E88-BF84-99DF-B974-D3E4CC5DB134}"/>
              </a:ext>
            </a:extLst>
          </p:cNvPr>
          <p:cNvSpPr txBox="1"/>
          <p:nvPr/>
        </p:nvSpPr>
        <p:spPr>
          <a:xfrm>
            <a:off x="566852" y="2916080"/>
            <a:ext cx="5556224"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r>
              <a:rPr lang="en-US" altLang="zh-CN" sz="2400" dirty="0">
                <a:solidFill>
                  <a:schemeClr val="tx2"/>
                </a:solidFill>
                <a:latin typeface="Arial" panose="020B0604020202020204" pitchFamily="34" charset="0"/>
                <a:ea typeface="Helvetica Neue"/>
                <a:cs typeface="Helvetica Neue"/>
                <a:sym typeface="Helvetica Neue"/>
              </a:rPr>
              <a:t>Patch (v10.4.6): Change it to macro implementation</a:t>
            </a:r>
            <a:endParaRPr lang="zh-CN" altLang="en-US" sz="2400" dirty="0">
              <a:solidFill>
                <a:schemeClr val="tx2"/>
              </a:solidFill>
              <a:latin typeface="Arial" panose="020B0604020202020204" pitchFamily="34" charset="0"/>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Asap SemiBold"/>
              <a:ea typeface="Asap SemiBold"/>
              <a:cs typeface="Asap SemiBold"/>
              <a:sym typeface="Asap SemiBold"/>
            </a:endParaRPr>
          </a:p>
        </p:txBody>
      </p:sp>
    </p:spTree>
    <p:extLst>
      <p:ext uri="{BB962C8B-B14F-4D97-AF65-F5344CB8AC3E}">
        <p14:creationId xmlns:p14="http://schemas.microsoft.com/office/powerpoint/2010/main" val="6622060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up)">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hidden"/>
                                      </p:to>
                                    </p:set>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wipe(up)">
                                      <p:cBhvr>
                                        <p:cTn id="19" dur="500"/>
                                        <p:tgtEl>
                                          <p:spTgt spid="7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3"/>
                                        </p:tgtEl>
                                        <p:attrNameLst>
                                          <p:attrName>style.visibility</p:attrName>
                                        </p:attrNameLst>
                                      </p:cBhvr>
                                      <p:to>
                                        <p:strVal val="visible"/>
                                      </p:to>
                                    </p:set>
                                    <p:anim calcmode="lin" valueType="num">
                                      <p:cBhvr additive="base">
                                        <p:cTn id="24" dur="500" fill="hold"/>
                                        <p:tgtEl>
                                          <p:spTgt spid="73"/>
                                        </p:tgtEl>
                                        <p:attrNameLst>
                                          <p:attrName>ppt_x</p:attrName>
                                        </p:attrNameLst>
                                      </p:cBhvr>
                                      <p:tavLst>
                                        <p:tav tm="0">
                                          <p:val>
                                            <p:strVal val="#ppt_x"/>
                                          </p:val>
                                        </p:tav>
                                        <p:tav tm="100000">
                                          <p:val>
                                            <p:strVal val="#ppt_x"/>
                                          </p:val>
                                        </p:tav>
                                      </p:tavLst>
                                    </p:anim>
                                    <p:anim calcmode="lin" valueType="num">
                                      <p:cBhvr additive="base">
                                        <p:cTn id="25"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2" grpId="0"/>
      <p:bldP spid="7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5B89988-31ED-3B98-67EB-779D2D9BC8F3}"/>
              </a:ext>
            </a:extLst>
          </p:cNvPr>
          <p:cNvSpPr>
            <a:spLocks noGrp="1"/>
          </p:cNvSpPr>
          <p:nvPr>
            <p:ph type="title"/>
          </p:nvPr>
        </p:nvSpPr>
        <p:spPr/>
        <p:txBody>
          <a:bodyPr>
            <a:normAutofit/>
          </a:bodyPr>
          <a:lstStyle/>
          <a:p>
            <a:r>
              <a:rPr lang="en-US" altLang="zh-CN" dirty="0"/>
              <a:t>Privilege escalation in </a:t>
            </a:r>
            <a:r>
              <a:rPr lang="en-US" altLang="zh-CN" dirty="0" err="1"/>
              <a:t>FreeRTOS</a:t>
            </a:r>
            <a:r>
              <a:rPr lang="en-US" altLang="zh-CN" dirty="0"/>
              <a:t>-MPU</a:t>
            </a:r>
            <a:endParaRPr lang="zh-CN" altLang="en-US" dirty="0"/>
          </a:p>
        </p:txBody>
      </p:sp>
      <p:sp>
        <p:nvSpPr>
          <p:cNvPr id="3" name="文本占位符 2">
            <a:extLst>
              <a:ext uri="{FF2B5EF4-FFF2-40B4-BE49-F238E27FC236}">
                <a16:creationId xmlns:a16="http://schemas.microsoft.com/office/drawing/2014/main" id="{12A3E87E-88FF-C709-D703-4D9E6498106A}"/>
              </a:ext>
            </a:extLst>
          </p:cNvPr>
          <p:cNvSpPr>
            <a:spLocks noGrp="1"/>
          </p:cNvSpPr>
          <p:nvPr>
            <p:ph type="body" sz="quarter" idx="1"/>
          </p:nvPr>
        </p:nvSpPr>
        <p:spPr>
          <a:xfrm>
            <a:off x="163389" y="979624"/>
            <a:ext cx="8569021" cy="1363403"/>
          </a:xfrm>
        </p:spPr>
        <p:txBody>
          <a:bodyPr/>
          <a:lstStyle/>
          <a:p>
            <a:pPr algn="just"/>
            <a:r>
              <a:rPr lang="en-US" altLang="zh-CN" dirty="0"/>
              <a:t>Bug2 </a:t>
            </a:r>
            <a:r>
              <a:rPr lang="en-US" altLang="zh-CN" sz="2000" dirty="0"/>
              <a:t>(v10.4.6 and before): </a:t>
            </a:r>
            <a:r>
              <a:rPr lang="en-US" altLang="zh-CN" dirty="0"/>
              <a:t>Privilege escalation by branching directly inside system calls (MPU wrapper APIs) with a manually crafted stack frame</a:t>
            </a:r>
          </a:p>
        </p:txBody>
      </p:sp>
      <p:sp>
        <p:nvSpPr>
          <p:cNvPr id="15" name="文本框 14">
            <a:extLst>
              <a:ext uri="{FF2B5EF4-FFF2-40B4-BE49-F238E27FC236}">
                <a16:creationId xmlns:a16="http://schemas.microsoft.com/office/drawing/2014/main" id="{18E83D7C-20FA-3F84-4AED-62B01E4FB532}"/>
              </a:ext>
            </a:extLst>
          </p:cNvPr>
          <p:cNvSpPr txBox="1"/>
          <p:nvPr/>
        </p:nvSpPr>
        <p:spPr>
          <a:xfrm>
            <a:off x="8676370" y="2613095"/>
            <a:ext cx="1159881" cy="530915"/>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Stack for</a:t>
            </a:r>
          </a:p>
          <a:p>
            <a:r>
              <a:rPr lang="en-US" altLang="zh-CN" sz="1450" dirty="0">
                <a:solidFill>
                  <a:schemeClr val="bg1"/>
                </a:solidFill>
                <a:latin typeface="Arial" panose="020B0604020202020204" pitchFamily="34" charset="0"/>
                <a:cs typeface="Arial" panose="020B0604020202020204" pitchFamily="34" charset="0"/>
              </a:rPr>
              <a:t>    task  B</a:t>
            </a:r>
            <a:endParaRPr lang="zh-CN" altLang="en-US" sz="1450" dirty="0">
              <a:solidFill>
                <a:schemeClr val="bg1"/>
              </a:solidFill>
              <a:latin typeface="Arial" panose="020B0604020202020204" pitchFamily="34" charset="0"/>
              <a:cs typeface="Arial" panose="020B0604020202020204" pitchFamily="34" charset="0"/>
            </a:endParaRPr>
          </a:p>
        </p:txBody>
      </p:sp>
      <p:sp>
        <p:nvSpPr>
          <p:cNvPr id="42" name="矩形 41">
            <a:extLst>
              <a:ext uri="{FF2B5EF4-FFF2-40B4-BE49-F238E27FC236}">
                <a16:creationId xmlns:a16="http://schemas.microsoft.com/office/drawing/2014/main" id="{A8C2DCAA-480B-3FBE-92EF-6D2E1C40BD86}"/>
              </a:ext>
            </a:extLst>
          </p:cNvPr>
          <p:cNvSpPr/>
          <p:nvPr/>
        </p:nvSpPr>
        <p:spPr>
          <a:xfrm>
            <a:off x="8685071" y="1145697"/>
            <a:ext cx="857045" cy="5671464"/>
          </a:xfrm>
          <a:prstGeom prst="rect">
            <a:avLst/>
          </a:prstGeom>
          <a:solidFill>
            <a:srgbClr val="414444"/>
          </a:solidFill>
          <a:ln>
            <a:solidFill>
              <a:srgbClr val="4144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43" name="文本框 42">
            <a:extLst>
              <a:ext uri="{FF2B5EF4-FFF2-40B4-BE49-F238E27FC236}">
                <a16:creationId xmlns:a16="http://schemas.microsoft.com/office/drawing/2014/main" id="{436D023C-BA37-002D-9D47-680DEA52983A}"/>
              </a:ext>
            </a:extLst>
          </p:cNvPr>
          <p:cNvSpPr txBox="1"/>
          <p:nvPr/>
        </p:nvSpPr>
        <p:spPr>
          <a:xfrm>
            <a:off x="8798002" y="1228774"/>
            <a:ext cx="850759" cy="339004"/>
          </a:xfrm>
          <a:prstGeom prst="rect">
            <a:avLst/>
          </a:prstGeom>
          <a:noFill/>
        </p:spPr>
        <p:txBody>
          <a:bodyPr wrap="square" rtlCol="0">
            <a:spAutoFit/>
          </a:bodyPr>
          <a:lstStyle/>
          <a:p>
            <a:r>
              <a:rPr lang="en-US" altLang="zh-CN" sz="1603" b="1" dirty="0">
                <a:solidFill>
                  <a:schemeClr val="bg1"/>
                </a:solidFill>
              </a:rPr>
              <a:t>MPU</a:t>
            </a:r>
            <a:endParaRPr lang="zh-CN" altLang="en-US" sz="1603" b="1" dirty="0">
              <a:solidFill>
                <a:schemeClr val="bg1"/>
              </a:solidFill>
            </a:endParaRPr>
          </a:p>
        </p:txBody>
      </p:sp>
      <p:pic>
        <p:nvPicPr>
          <p:cNvPr id="44" name="图片 43">
            <a:extLst>
              <a:ext uri="{FF2B5EF4-FFF2-40B4-BE49-F238E27FC236}">
                <a16:creationId xmlns:a16="http://schemas.microsoft.com/office/drawing/2014/main" id="{EC71054C-BF0B-983F-E4FA-27867AF14F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0360" y="6292115"/>
            <a:ext cx="662264" cy="638797"/>
          </a:xfrm>
          <a:prstGeom prst="rect">
            <a:avLst/>
          </a:prstGeom>
        </p:spPr>
      </p:pic>
      <p:sp>
        <p:nvSpPr>
          <p:cNvPr id="45" name="矩形 44">
            <a:extLst>
              <a:ext uri="{FF2B5EF4-FFF2-40B4-BE49-F238E27FC236}">
                <a16:creationId xmlns:a16="http://schemas.microsoft.com/office/drawing/2014/main" id="{5029758E-335B-173C-3B3E-B7CECA15CBE9}"/>
              </a:ext>
            </a:extLst>
          </p:cNvPr>
          <p:cNvSpPr/>
          <p:nvPr/>
        </p:nvSpPr>
        <p:spPr>
          <a:xfrm>
            <a:off x="6583031" y="3111013"/>
            <a:ext cx="1711105" cy="2557175"/>
          </a:xfrm>
          <a:prstGeom prst="rect">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46" name="文本框 45">
            <a:extLst>
              <a:ext uri="{FF2B5EF4-FFF2-40B4-BE49-F238E27FC236}">
                <a16:creationId xmlns:a16="http://schemas.microsoft.com/office/drawing/2014/main" id="{1DB222FB-F269-C0CC-950E-8E9ED39C8842}"/>
              </a:ext>
            </a:extLst>
          </p:cNvPr>
          <p:cNvSpPr txBox="1"/>
          <p:nvPr/>
        </p:nvSpPr>
        <p:spPr>
          <a:xfrm>
            <a:off x="6595252" y="3070766"/>
            <a:ext cx="648635" cy="307777"/>
          </a:xfrm>
          <a:prstGeom prst="rect">
            <a:avLst/>
          </a:prstGeom>
          <a:noFill/>
        </p:spPr>
        <p:txBody>
          <a:bodyPr wrap="square" rtlCol="0">
            <a:spAutoFit/>
          </a:bodyPr>
          <a:lstStyle/>
          <a:p>
            <a:r>
              <a:rPr lang="en-US" altLang="zh-CN" sz="1400" b="1" dirty="0">
                <a:solidFill>
                  <a:schemeClr val="bg1"/>
                </a:solidFill>
                <a:latin typeface="Arial" panose="020B0604020202020204" pitchFamily="34" charset="0"/>
                <a:cs typeface="Arial" panose="020B0604020202020204" pitchFamily="34" charset="0"/>
              </a:rPr>
              <a:t>ARM</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47" name="文本框 46">
            <a:extLst>
              <a:ext uri="{FF2B5EF4-FFF2-40B4-BE49-F238E27FC236}">
                <a16:creationId xmlns:a16="http://schemas.microsoft.com/office/drawing/2014/main" id="{47DC9E8C-5ACC-D283-D930-0989430BFF8F}"/>
              </a:ext>
            </a:extLst>
          </p:cNvPr>
          <p:cNvSpPr txBox="1"/>
          <p:nvPr/>
        </p:nvSpPr>
        <p:spPr>
          <a:xfrm>
            <a:off x="6827218" y="3422774"/>
            <a:ext cx="1364545" cy="369332"/>
          </a:xfrm>
          <a:prstGeom prst="rect">
            <a:avLst/>
          </a:prstGeom>
          <a:noFill/>
        </p:spPr>
        <p:txBody>
          <a:bodyPr wrap="square" rtlCol="0">
            <a:spAutoFit/>
          </a:bodyPr>
          <a:lstStyle/>
          <a:p>
            <a:r>
              <a:rPr lang="en-US" altLang="zh-CN" sz="1800" dirty="0">
                <a:solidFill>
                  <a:schemeClr val="bg1"/>
                </a:solidFill>
                <a:latin typeface="Arial" panose="020B0604020202020204" pitchFamily="34" charset="0"/>
                <a:cs typeface="Arial" panose="020B0604020202020204" pitchFamily="34" charset="0"/>
              </a:rPr>
              <a:t>Cortex-M</a:t>
            </a:r>
            <a:endParaRPr lang="zh-CN" altLang="en-US" sz="1800" dirty="0">
              <a:solidFill>
                <a:schemeClr val="bg1"/>
              </a:solidFill>
              <a:latin typeface="Arial" panose="020B0604020202020204" pitchFamily="34" charset="0"/>
              <a:cs typeface="Arial" panose="020B0604020202020204" pitchFamily="34" charset="0"/>
            </a:endParaRPr>
          </a:p>
        </p:txBody>
      </p:sp>
      <p:sp>
        <p:nvSpPr>
          <p:cNvPr id="48" name="椭圆 47">
            <a:extLst>
              <a:ext uri="{FF2B5EF4-FFF2-40B4-BE49-F238E27FC236}">
                <a16:creationId xmlns:a16="http://schemas.microsoft.com/office/drawing/2014/main" id="{2DF8312A-58C2-5F82-B709-159E75929BBE}"/>
              </a:ext>
            </a:extLst>
          </p:cNvPr>
          <p:cNvSpPr/>
          <p:nvPr/>
        </p:nvSpPr>
        <p:spPr>
          <a:xfrm>
            <a:off x="7603716" y="3988838"/>
            <a:ext cx="535056" cy="476652"/>
          </a:xfrm>
          <a:prstGeom prst="ellipse">
            <a:avLst/>
          </a:prstGeom>
          <a:solidFill>
            <a:srgbClr val="009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49" name="椭圆 48">
            <a:extLst>
              <a:ext uri="{FF2B5EF4-FFF2-40B4-BE49-F238E27FC236}">
                <a16:creationId xmlns:a16="http://schemas.microsoft.com/office/drawing/2014/main" id="{B4D3CBAB-0C4B-6BDC-4C49-46F7FE185673}"/>
              </a:ext>
            </a:extLst>
          </p:cNvPr>
          <p:cNvSpPr/>
          <p:nvPr/>
        </p:nvSpPr>
        <p:spPr>
          <a:xfrm>
            <a:off x="7620484" y="4639889"/>
            <a:ext cx="542885" cy="476652"/>
          </a:xfrm>
          <a:prstGeom prst="ellipse">
            <a:avLst/>
          </a:prstGeom>
          <a:solidFill>
            <a:srgbClr val="00C3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50" name="文本框 49">
            <a:extLst>
              <a:ext uri="{FF2B5EF4-FFF2-40B4-BE49-F238E27FC236}">
                <a16:creationId xmlns:a16="http://schemas.microsoft.com/office/drawing/2014/main" id="{E9DA9F6F-C070-4A47-2A8D-2E55F8CD1C86}"/>
              </a:ext>
            </a:extLst>
          </p:cNvPr>
          <p:cNvSpPr txBox="1"/>
          <p:nvPr/>
        </p:nvSpPr>
        <p:spPr>
          <a:xfrm>
            <a:off x="7603718" y="4638936"/>
            <a:ext cx="599357" cy="523220"/>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task </a:t>
            </a:r>
          </a:p>
          <a:p>
            <a:pPr algn="ctr"/>
            <a:r>
              <a:rPr lang="en-US" altLang="zh-CN" sz="1400" b="1" dirty="0">
                <a:solidFill>
                  <a:schemeClr val="bg1"/>
                </a:solidFill>
                <a:latin typeface="Arial" panose="020B0604020202020204" pitchFamily="34" charset="0"/>
                <a:cs typeface="Arial" panose="020B0604020202020204" pitchFamily="34" charset="0"/>
              </a:rPr>
              <a:t>B</a:t>
            </a:r>
            <a:endParaRPr lang="zh-CN" altLang="en-US" sz="1400" b="1" dirty="0">
              <a:solidFill>
                <a:schemeClr val="bg1"/>
              </a:solidFill>
              <a:latin typeface="Arial" panose="020B0604020202020204" pitchFamily="34" charset="0"/>
              <a:cs typeface="Arial" panose="020B0604020202020204" pitchFamily="34" charset="0"/>
            </a:endParaRPr>
          </a:p>
        </p:txBody>
      </p:sp>
      <p:pic>
        <p:nvPicPr>
          <p:cNvPr id="51" name="图片 50">
            <a:extLst>
              <a:ext uri="{FF2B5EF4-FFF2-40B4-BE49-F238E27FC236}">
                <a16:creationId xmlns:a16="http://schemas.microsoft.com/office/drawing/2014/main" id="{D1469FE1-05D2-4FCA-664D-FE1D728F19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437993">
            <a:off x="6721181" y="5304544"/>
            <a:ext cx="964425" cy="669886"/>
          </a:xfrm>
          <a:prstGeom prst="rect">
            <a:avLst/>
          </a:prstGeom>
        </p:spPr>
      </p:pic>
      <p:sp>
        <p:nvSpPr>
          <p:cNvPr id="52" name="椭圆 51">
            <a:extLst>
              <a:ext uri="{FF2B5EF4-FFF2-40B4-BE49-F238E27FC236}">
                <a16:creationId xmlns:a16="http://schemas.microsoft.com/office/drawing/2014/main" id="{27BA2DBF-F916-0EAE-BDE1-F095896477CF}"/>
              </a:ext>
            </a:extLst>
          </p:cNvPr>
          <p:cNvSpPr/>
          <p:nvPr/>
        </p:nvSpPr>
        <p:spPr>
          <a:xfrm>
            <a:off x="6630585" y="4655439"/>
            <a:ext cx="1003368" cy="852657"/>
          </a:xfrm>
          <a:prstGeom prst="ellipse">
            <a:avLst/>
          </a:prstGeom>
          <a:solidFill>
            <a:srgbClr val="765F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3"/>
          </a:p>
        </p:txBody>
      </p:sp>
      <p:sp>
        <p:nvSpPr>
          <p:cNvPr id="53" name="文本框 52">
            <a:extLst>
              <a:ext uri="{FF2B5EF4-FFF2-40B4-BE49-F238E27FC236}">
                <a16:creationId xmlns:a16="http://schemas.microsoft.com/office/drawing/2014/main" id="{BC40021B-677C-37C6-2EB1-AF53194C96C1}"/>
              </a:ext>
            </a:extLst>
          </p:cNvPr>
          <p:cNvSpPr txBox="1"/>
          <p:nvPr/>
        </p:nvSpPr>
        <p:spPr>
          <a:xfrm>
            <a:off x="6613449" y="4843266"/>
            <a:ext cx="1042439" cy="469359"/>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OS kernel </a:t>
            </a:r>
          </a:p>
          <a:p>
            <a:pPr algn="ctr"/>
            <a:r>
              <a:rPr lang="en-US" altLang="zh-CN" sz="1050" b="1" dirty="0">
                <a:solidFill>
                  <a:schemeClr val="bg1"/>
                </a:solidFill>
                <a:latin typeface="Arial" panose="020B0604020202020204" pitchFamily="34" charset="0"/>
                <a:cs typeface="Arial" panose="020B0604020202020204" pitchFamily="34" charset="0"/>
              </a:rPr>
              <a:t>(privileged)</a:t>
            </a:r>
          </a:p>
        </p:txBody>
      </p:sp>
      <p:sp>
        <p:nvSpPr>
          <p:cNvPr id="54" name="文本框 53">
            <a:extLst>
              <a:ext uri="{FF2B5EF4-FFF2-40B4-BE49-F238E27FC236}">
                <a16:creationId xmlns:a16="http://schemas.microsoft.com/office/drawing/2014/main" id="{26C05D34-B7B8-BCFB-A36D-DC67A380AD77}"/>
              </a:ext>
            </a:extLst>
          </p:cNvPr>
          <p:cNvSpPr txBox="1"/>
          <p:nvPr/>
        </p:nvSpPr>
        <p:spPr>
          <a:xfrm>
            <a:off x="7564010" y="3968910"/>
            <a:ext cx="599357" cy="523220"/>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task </a:t>
            </a:r>
          </a:p>
          <a:p>
            <a:pPr algn="ctr"/>
            <a:r>
              <a:rPr lang="en-US" altLang="zh-CN" sz="1400" b="1" dirty="0">
                <a:solidFill>
                  <a:schemeClr val="bg1"/>
                </a:solidFill>
                <a:latin typeface="Arial" panose="020B0604020202020204" pitchFamily="34" charset="0"/>
                <a:cs typeface="Arial" panose="020B0604020202020204" pitchFamily="34" charset="0"/>
              </a:rPr>
              <a:t>A</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55" name="矩形 54">
            <a:extLst>
              <a:ext uri="{FF2B5EF4-FFF2-40B4-BE49-F238E27FC236}">
                <a16:creationId xmlns:a16="http://schemas.microsoft.com/office/drawing/2014/main" id="{E8388044-24DD-7F71-C407-780E8E9F986C}"/>
              </a:ext>
            </a:extLst>
          </p:cNvPr>
          <p:cNvSpPr/>
          <p:nvPr/>
        </p:nvSpPr>
        <p:spPr>
          <a:xfrm>
            <a:off x="9779057" y="1163989"/>
            <a:ext cx="2254027" cy="5626816"/>
          </a:xfrm>
          <a:prstGeom prst="rect">
            <a:avLst/>
          </a:prstGeom>
          <a:solidFill>
            <a:srgbClr val="BFBFBF"/>
          </a:solidFill>
          <a:ln>
            <a:solidFill>
              <a:srgbClr val="BFBFB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56" name="矩形 55">
            <a:extLst>
              <a:ext uri="{FF2B5EF4-FFF2-40B4-BE49-F238E27FC236}">
                <a16:creationId xmlns:a16="http://schemas.microsoft.com/office/drawing/2014/main" id="{91972DA7-BE3C-2A67-6E82-0185D26BF048}"/>
              </a:ext>
            </a:extLst>
          </p:cNvPr>
          <p:cNvSpPr/>
          <p:nvPr/>
        </p:nvSpPr>
        <p:spPr>
          <a:xfrm>
            <a:off x="9906039" y="2873535"/>
            <a:ext cx="1951718" cy="287420"/>
          </a:xfrm>
          <a:prstGeom prst="rect">
            <a:avLst/>
          </a:prstGeom>
          <a:solidFill>
            <a:srgbClr val="0092A5"/>
          </a:solidFill>
          <a:ln>
            <a:solidFill>
              <a:srgbClr val="0092A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57" name="矩形 56">
            <a:extLst>
              <a:ext uri="{FF2B5EF4-FFF2-40B4-BE49-F238E27FC236}">
                <a16:creationId xmlns:a16="http://schemas.microsoft.com/office/drawing/2014/main" id="{96BE9759-40AF-8820-55D9-4195CF29850D}"/>
              </a:ext>
            </a:extLst>
          </p:cNvPr>
          <p:cNvSpPr/>
          <p:nvPr/>
        </p:nvSpPr>
        <p:spPr>
          <a:xfrm>
            <a:off x="9906039" y="2410565"/>
            <a:ext cx="1965342" cy="320672"/>
          </a:xfrm>
          <a:prstGeom prst="rect">
            <a:avLst/>
          </a:prstGeom>
          <a:solidFill>
            <a:srgbClr val="0092A5"/>
          </a:solidFill>
          <a:ln>
            <a:solidFill>
              <a:srgbClr val="0092A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58" name="矩形 57">
            <a:extLst>
              <a:ext uri="{FF2B5EF4-FFF2-40B4-BE49-F238E27FC236}">
                <a16:creationId xmlns:a16="http://schemas.microsoft.com/office/drawing/2014/main" id="{943C5CDB-826A-72EF-AFA3-6CD54FF206C2}"/>
              </a:ext>
            </a:extLst>
          </p:cNvPr>
          <p:cNvSpPr/>
          <p:nvPr/>
        </p:nvSpPr>
        <p:spPr>
          <a:xfrm>
            <a:off x="9912661" y="3295082"/>
            <a:ext cx="1951718" cy="497028"/>
          </a:xfrm>
          <a:prstGeom prst="rect">
            <a:avLst/>
          </a:prstGeom>
          <a:solidFill>
            <a:srgbClr val="0092A5"/>
          </a:solidFill>
          <a:ln>
            <a:solidFill>
              <a:srgbClr val="0092A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59" name="矩形 58">
            <a:extLst>
              <a:ext uri="{FF2B5EF4-FFF2-40B4-BE49-F238E27FC236}">
                <a16:creationId xmlns:a16="http://schemas.microsoft.com/office/drawing/2014/main" id="{0C373720-6742-B56F-FAB0-7AC0D098F124}"/>
              </a:ext>
            </a:extLst>
          </p:cNvPr>
          <p:cNvSpPr/>
          <p:nvPr/>
        </p:nvSpPr>
        <p:spPr>
          <a:xfrm>
            <a:off x="9906045" y="1649254"/>
            <a:ext cx="1965341" cy="293063"/>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60" name="矩形 59">
            <a:extLst>
              <a:ext uri="{FF2B5EF4-FFF2-40B4-BE49-F238E27FC236}">
                <a16:creationId xmlns:a16="http://schemas.microsoft.com/office/drawing/2014/main" id="{0D442D28-F91C-A57F-1DC9-11D94E486CAA}"/>
              </a:ext>
            </a:extLst>
          </p:cNvPr>
          <p:cNvSpPr/>
          <p:nvPr/>
        </p:nvSpPr>
        <p:spPr>
          <a:xfrm>
            <a:off x="9914657" y="2009852"/>
            <a:ext cx="1956724" cy="327215"/>
          </a:xfrm>
          <a:prstGeom prst="rect">
            <a:avLst/>
          </a:prstGeom>
          <a:solidFill>
            <a:srgbClr val="00C3DC"/>
          </a:solidFill>
          <a:ln>
            <a:solidFill>
              <a:srgbClr val="00C3DC"/>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61" name="矩形 60">
            <a:extLst>
              <a:ext uri="{FF2B5EF4-FFF2-40B4-BE49-F238E27FC236}">
                <a16:creationId xmlns:a16="http://schemas.microsoft.com/office/drawing/2014/main" id="{959E2AF9-BC34-B0DD-2509-F9716DB22778}"/>
              </a:ext>
            </a:extLst>
          </p:cNvPr>
          <p:cNvSpPr/>
          <p:nvPr/>
        </p:nvSpPr>
        <p:spPr>
          <a:xfrm>
            <a:off x="9914661" y="3889104"/>
            <a:ext cx="1943101" cy="500492"/>
          </a:xfrm>
          <a:prstGeom prst="rect">
            <a:avLst/>
          </a:prstGeom>
          <a:solidFill>
            <a:srgbClr val="00C3DC"/>
          </a:solidFill>
          <a:ln>
            <a:solidFill>
              <a:srgbClr val="00C3DC"/>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62" name="文本框 61">
            <a:extLst>
              <a:ext uri="{FF2B5EF4-FFF2-40B4-BE49-F238E27FC236}">
                <a16:creationId xmlns:a16="http://schemas.microsoft.com/office/drawing/2014/main" id="{F9EA7F30-F49F-EA7C-1B6B-34C3901AEFC1}"/>
              </a:ext>
            </a:extLst>
          </p:cNvPr>
          <p:cNvSpPr txBox="1"/>
          <p:nvPr/>
        </p:nvSpPr>
        <p:spPr>
          <a:xfrm>
            <a:off x="10213998" y="1149575"/>
            <a:ext cx="1543050" cy="339004"/>
          </a:xfrm>
          <a:prstGeom prst="rect">
            <a:avLst/>
          </a:prstGeom>
          <a:noFill/>
        </p:spPr>
        <p:txBody>
          <a:bodyPr wrap="square" rtlCol="0">
            <a:spAutoFit/>
          </a:bodyPr>
          <a:lstStyle/>
          <a:p>
            <a:r>
              <a:rPr lang="en-US" altLang="zh-CN" sz="1603" b="1" dirty="0">
                <a:solidFill>
                  <a:schemeClr val="bg1"/>
                </a:solidFill>
                <a:latin typeface="Arial" panose="020B0604020202020204" pitchFamily="34" charset="0"/>
                <a:cs typeface="Arial" panose="020B0604020202020204" pitchFamily="34" charset="0"/>
              </a:rPr>
              <a:t>MEMORY</a:t>
            </a:r>
            <a:endParaRPr lang="zh-CN" altLang="en-US" sz="1603" b="1" dirty="0">
              <a:solidFill>
                <a:schemeClr val="bg1"/>
              </a:solidFill>
              <a:latin typeface="Arial" panose="020B0604020202020204" pitchFamily="34" charset="0"/>
              <a:cs typeface="Arial" panose="020B0604020202020204" pitchFamily="34" charset="0"/>
            </a:endParaRPr>
          </a:p>
        </p:txBody>
      </p:sp>
      <p:sp>
        <p:nvSpPr>
          <p:cNvPr id="63" name="文本框 62">
            <a:extLst>
              <a:ext uri="{FF2B5EF4-FFF2-40B4-BE49-F238E27FC236}">
                <a16:creationId xmlns:a16="http://schemas.microsoft.com/office/drawing/2014/main" id="{4B7FB4BB-3C02-1B64-41E3-A4077919933F}"/>
              </a:ext>
            </a:extLst>
          </p:cNvPr>
          <p:cNvSpPr txBox="1"/>
          <p:nvPr/>
        </p:nvSpPr>
        <p:spPr>
          <a:xfrm>
            <a:off x="9877539" y="2855314"/>
            <a:ext cx="1943100"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A</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64" name="文本框 63">
            <a:extLst>
              <a:ext uri="{FF2B5EF4-FFF2-40B4-BE49-F238E27FC236}">
                <a16:creationId xmlns:a16="http://schemas.microsoft.com/office/drawing/2014/main" id="{A78404AE-28D6-5D28-6584-8A657E09C2DC}"/>
              </a:ext>
            </a:extLst>
          </p:cNvPr>
          <p:cNvSpPr txBox="1"/>
          <p:nvPr/>
        </p:nvSpPr>
        <p:spPr>
          <a:xfrm>
            <a:off x="10071919" y="2442810"/>
            <a:ext cx="1537449"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B</a:t>
            </a:r>
            <a:endParaRPr lang="zh-CN" altLang="en-US" sz="1400" b="1" dirty="0">
              <a:solidFill>
                <a:schemeClr val="bg1"/>
              </a:solidFill>
              <a:latin typeface="Arial" panose="020B0604020202020204" pitchFamily="34" charset="0"/>
              <a:cs typeface="Arial" panose="020B0604020202020204" pitchFamily="34" charset="0"/>
            </a:endParaRPr>
          </a:p>
        </p:txBody>
      </p:sp>
      <p:grpSp>
        <p:nvGrpSpPr>
          <p:cNvPr id="65" name="组合 64">
            <a:extLst>
              <a:ext uri="{FF2B5EF4-FFF2-40B4-BE49-F238E27FC236}">
                <a16:creationId xmlns:a16="http://schemas.microsoft.com/office/drawing/2014/main" id="{7829C80F-BA52-92B4-88C4-7DAB209E2D33}"/>
              </a:ext>
            </a:extLst>
          </p:cNvPr>
          <p:cNvGrpSpPr/>
          <p:nvPr/>
        </p:nvGrpSpPr>
        <p:grpSpPr>
          <a:xfrm>
            <a:off x="9897321" y="5676563"/>
            <a:ext cx="1974061" cy="523220"/>
            <a:chOff x="11059830" y="8357590"/>
            <a:chExt cx="1956603" cy="523219"/>
          </a:xfrm>
          <a:solidFill>
            <a:schemeClr val="accent4">
              <a:lumMod val="60000"/>
              <a:lumOff val="40000"/>
            </a:schemeClr>
          </a:solidFill>
        </p:grpSpPr>
        <p:sp>
          <p:nvSpPr>
            <p:cNvPr id="66" name="矩形 65">
              <a:extLst>
                <a:ext uri="{FF2B5EF4-FFF2-40B4-BE49-F238E27FC236}">
                  <a16:creationId xmlns:a16="http://schemas.microsoft.com/office/drawing/2014/main" id="{0DF44F09-9516-C89E-561B-395DA2DBA6C4}"/>
                </a:ext>
              </a:extLst>
            </p:cNvPr>
            <p:cNvSpPr/>
            <p:nvPr/>
          </p:nvSpPr>
          <p:spPr>
            <a:xfrm>
              <a:off x="11059830" y="8357590"/>
              <a:ext cx="1956603" cy="500492"/>
            </a:xfrm>
            <a:prstGeom prst="rect">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67" name="文本框 66">
              <a:extLst>
                <a:ext uri="{FF2B5EF4-FFF2-40B4-BE49-F238E27FC236}">
                  <a16:creationId xmlns:a16="http://schemas.microsoft.com/office/drawing/2014/main" id="{615CEAA6-E0A4-0B7F-DC39-D558CDBB6CAA}"/>
                </a:ext>
              </a:extLst>
            </p:cNvPr>
            <p:cNvSpPr txBox="1"/>
            <p:nvPr/>
          </p:nvSpPr>
          <p:spPr>
            <a:xfrm>
              <a:off x="11392732" y="8357590"/>
              <a:ext cx="1264257" cy="523219"/>
            </a:xfrm>
            <a:prstGeom prst="rect">
              <a:avLst/>
            </a:prstGeom>
            <a:noFill/>
            <a:ln>
              <a:noFill/>
            </a:ln>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code for</a:t>
              </a:r>
            </a:p>
            <a:p>
              <a:r>
                <a:rPr lang="en-US" altLang="zh-CN" sz="1400" dirty="0">
                  <a:solidFill>
                    <a:schemeClr val="bg1"/>
                  </a:solidFill>
                  <a:latin typeface="Arial" panose="020B0604020202020204" pitchFamily="34" charset="0"/>
                  <a:cs typeface="Arial" panose="020B0604020202020204" pitchFamily="34" charset="0"/>
                </a:rPr>
                <a:t>  system calls</a:t>
              </a:r>
              <a:endParaRPr lang="zh-CN" altLang="en-US" sz="1400" dirty="0">
                <a:solidFill>
                  <a:schemeClr val="bg1"/>
                </a:solidFill>
                <a:latin typeface="Arial" panose="020B0604020202020204" pitchFamily="34" charset="0"/>
                <a:cs typeface="Arial" panose="020B0604020202020204" pitchFamily="34" charset="0"/>
              </a:endParaRPr>
            </a:p>
          </p:txBody>
        </p:sp>
      </p:grpSp>
      <p:sp>
        <p:nvSpPr>
          <p:cNvPr id="68" name="文本框 67">
            <a:extLst>
              <a:ext uri="{FF2B5EF4-FFF2-40B4-BE49-F238E27FC236}">
                <a16:creationId xmlns:a16="http://schemas.microsoft.com/office/drawing/2014/main" id="{04932F13-DF1C-5586-6FEC-3AF658AE226B}"/>
              </a:ext>
            </a:extLst>
          </p:cNvPr>
          <p:cNvSpPr txBox="1"/>
          <p:nvPr/>
        </p:nvSpPr>
        <p:spPr>
          <a:xfrm>
            <a:off x="10304275" y="3290658"/>
            <a:ext cx="1159881" cy="530915"/>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Stack for</a:t>
            </a:r>
          </a:p>
          <a:p>
            <a:r>
              <a:rPr lang="en-US" altLang="zh-CN" sz="1450" dirty="0">
                <a:solidFill>
                  <a:schemeClr val="bg1"/>
                </a:solidFill>
                <a:latin typeface="Arial" panose="020B0604020202020204" pitchFamily="34" charset="0"/>
                <a:cs typeface="Arial" panose="020B0604020202020204" pitchFamily="34" charset="0"/>
              </a:rPr>
              <a:t>    task  A</a:t>
            </a:r>
            <a:endParaRPr lang="zh-CN" altLang="en-US" sz="1450" dirty="0">
              <a:solidFill>
                <a:schemeClr val="bg1"/>
              </a:solidFill>
              <a:latin typeface="Arial" panose="020B0604020202020204" pitchFamily="34" charset="0"/>
              <a:cs typeface="Arial" panose="020B0604020202020204" pitchFamily="34" charset="0"/>
            </a:endParaRPr>
          </a:p>
        </p:txBody>
      </p:sp>
      <p:sp>
        <p:nvSpPr>
          <p:cNvPr id="69" name="文本框 68">
            <a:extLst>
              <a:ext uri="{FF2B5EF4-FFF2-40B4-BE49-F238E27FC236}">
                <a16:creationId xmlns:a16="http://schemas.microsoft.com/office/drawing/2014/main" id="{846B4877-3B78-2E6E-9048-D2D6448A2EF7}"/>
              </a:ext>
            </a:extLst>
          </p:cNvPr>
          <p:cNvSpPr txBox="1"/>
          <p:nvPr/>
        </p:nvSpPr>
        <p:spPr>
          <a:xfrm>
            <a:off x="10319862" y="3858686"/>
            <a:ext cx="1159881" cy="530915"/>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Stack for</a:t>
            </a:r>
          </a:p>
          <a:p>
            <a:r>
              <a:rPr lang="en-US" altLang="zh-CN" sz="1450" dirty="0">
                <a:solidFill>
                  <a:schemeClr val="bg1"/>
                </a:solidFill>
                <a:latin typeface="Arial" panose="020B0604020202020204" pitchFamily="34" charset="0"/>
                <a:cs typeface="Arial" panose="020B0604020202020204" pitchFamily="34" charset="0"/>
              </a:rPr>
              <a:t>    task  B</a:t>
            </a:r>
            <a:endParaRPr lang="zh-CN" altLang="en-US" sz="1450" dirty="0">
              <a:solidFill>
                <a:schemeClr val="bg1"/>
              </a:solidFill>
              <a:latin typeface="Arial" panose="020B0604020202020204" pitchFamily="34" charset="0"/>
              <a:cs typeface="Arial" panose="020B0604020202020204" pitchFamily="34" charset="0"/>
            </a:endParaRPr>
          </a:p>
        </p:txBody>
      </p:sp>
      <p:grpSp>
        <p:nvGrpSpPr>
          <p:cNvPr id="70" name="组合 69">
            <a:extLst>
              <a:ext uri="{FF2B5EF4-FFF2-40B4-BE49-F238E27FC236}">
                <a16:creationId xmlns:a16="http://schemas.microsoft.com/office/drawing/2014/main" id="{FD422F91-80C2-D195-322E-B8D8EC05B1BC}"/>
              </a:ext>
            </a:extLst>
          </p:cNvPr>
          <p:cNvGrpSpPr/>
          <p:nvPr/>
        </p:nvGrpSpPr>
        <p:grpSpPr>
          <a:xfrm>
            <a:off x="9899041" y="5079837"/>
            <a:ext cx="1965341" cy="523220"/>
            <a:chOff x="11258430" y="7070627"/>
            <a:chExt cx="1943100" cy="523219"/>
          </a:xfrm>
        </p:grpSpPr>
        <p:sp>
          <p:nvSpPr>
            <p:cNvPr id="71" name="矩形 70">
              <a:extLst>
                <a:ext uri="{FF2B5EF4-FFF2-40B4-BE49-F238E27FC236}">
                  <a16:creationId xmlns:a16="http://schemas.microsoft.com/office/drawing/2014/main" id="{EEDA2705-358D-CC2D-3E00-8B4756D837B8}"/>
                </a:ext>
              </a:extLst>
            </p:cNvPr>
            <p:cNvSpPr/>
            <p:nvPr/>
          </p:nvSpPr>
          <p:spPr>
            <a:xfrm>
              <a:off x="11258430" y="7070627"/>
              <a:ext cx="1943100" cy="500492"/>
            </a:xfrm>
            <a:prstGeom prst="rect">
              <a:avLst/>
            </a:prstGeom>
            <a:solidFill>
              <a:srgbClr val="765F97"/>
            </a:solidFill>
            <a:ln>
              <a:solidFill>
                <a:srgbClr val="765F9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AFE61C48-8431-281A-46DD-9896808F218F}"/>
                </a:ext>
              </a:extLst>
            </p:cNvPr>
            <p:cNvSpPr txBox="1"/>
            <p:nvPr/>
          </p:nvSpPr>
          <p:spPr>
            <a:xfrm>
              <a:off x="11621538" y="7070627"/>
              <a:ext cx="1159881" cy="523219"/>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code for</a:t>
              </a:r>
            </a:p>
            <a:p>
              <a:r>
                <a:rPr lang="en-US" altLang="zh-CN" sz="1400" dirty="0">
                  <a:solidFill>
                    <a:schemeClr val="bg1"/>
                  </a:solidFill>
                  <a:latin typeface="Arial" panose="020B0604020202020204" pitchFamily="34" charset="0"/>
                  <a:cs typeface="Arial" panose="020B0604020202020204" pitchFamily="34" charset="0"/>
                </a:rPr>
                <a:t>  OS kernel</a:t>
              </a:r>
              <a:endParaRPr lang="zh-CN" altLang="en-US" sz="1400" dirty="0">
                <a:solidFill>
                  <a:schemeClr val="bg1"/>
                </a:solidFill>
                <a:latin typeface="Arial" panose="020B0604020202020204" pitchFamily="34" charset="0"/>
                <a:cs typeface="Arial" panose="020B0604020202020204" pitchFamily="34" charset="0"/>
              </a:endParaRPr>
            </a:p>
          </p:txBody>
        </p:sp>
      </p:grpSp>
      <p:sp>
        <p:nvSpPr>
          <p:cNvPr id="73" name="文本框 72">
            <a:extLst>
              <a:ext uri="{FF2B5EF4-FFF2-40B4-BE49-F238E27FC236}">
                <a16:creationId xmlns:a16="http://schemas.microsoft.com/office/drawing/2014/main" id="{847ED13A-8C31-0161-7212-31D4C0E17D61}"/>
              </a:ext>
            </a:extLst>
          </p:cNvPr>
          <p:cNvSpPr txBox="1"/>
          <p:nvPr/>
        </p:nvSpPr>
        <p:spPr>
          <a:xfrm>
            <a:off x="9942289" y="2035323"/>
            <a:ext cx="1814760"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C</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74" name="文本框 73">
            <a:extLst>
              <a:ext uri="{FF2B5EF4-FFF2-40B4-BE49-F238E27FC236}">
                <a16:creationId xmlns:a16="http://schemas.microsoft.com/office/drawing/2014/main" id="{30DDAFD2-0314-FECF-336E-DFCF31363EF4}"/>
              </a:ext>
            </a:extLst>
          </p:cNvPr>
          <p:cNvSpPr txBox="1"/>
          <p:nvPr/>
        </p:nvSpPr>
        <p:spPr>
          <a:xfrm>
            <a:off x="9977531" y="1641209"/>
            <a:ext cx="1809553"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N</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75" name="矩形 74">
            <a:extLst>
              <a:ext uri="{FF2B5EF4-FFF2-40B4-BE49-F238E27FC236}">
                <a16:creationId xmlns:a16="http://schemas.microsoft.com/office/drawing/2014/main" id="{7F26D9CC-AFFA-7DB6-B630-A91CA38E504B}"/>
              </a:ext>
            </a:extLst>
          </p:cNvPr>
          <p:cNvSpPr/>
          <p:nvPr/>
        </p:nvSpPr>
        <p:spPr>
          <a:xfrm>
            <a:off x="9906045" y="4492131"/>
            <a:ext cx="1958339" cy="500492"/>
          </a:xfrm>
          <a:prstGeom prst="rect">
            <a:avLst/>
          </a:prstGeom>
          <a:solidFill>
            <a:srgbClr val="765F97"/>
          </a:solidFill>
          <a:ln>
            <a:solidFill>
              <a:srgbClr val="765F9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76" name="文本框 75">
            <a:extLst>
              <a:ext uri="{FF2B5EF4-FFF2-40B4-BE49-F238E27FC236}">
                <a16:creationId xmlns:a16="http://schemas.microsoft.com/office/drawing/2014/main" id="{C3A9F478-9E7E-0BA4-B837-E7AEAC5CBCA4}"/>
              </a:ext>
            </a:extLst>
          </p:cNvPr>
          <p:cNvSpPr txBox="1"/>
          <p:nvPr/>
        </p:nvSpPr>
        <p:spPr>
          <a:xfrm>
            <a:off x="10279581" y="4499670"/>
            <a:ext cx="1159881" cy="523220"/>
          </a:xfrm>
          <a:prstGeom prst="rect">
            <a:avLst/>
          </a:prstGeom>
          <a:noFill/>
          <a:ln>
            <a:noFill/>
          </a:ln>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data for</a:t>
            </a:r>
          </a:p>
          <a:p>
            <a:r>
              <a:rPr lang="en-US" altLang="zh-CN" sz="1400" dirty="0">
                <a:solidFill>
                  <a:schemeClr val="bg1"/>
                </a:solidFill>
                <a:latin typeface="Arial" panose="020B0604020202020204" pitchFamily="34" charset="0"/>
                <a:cs typeface="Arial" panose="020B0604020202020204" pitchFamily="34" charset="0"/>
              </a:rPr>
              <a:t>  OS kernel</a:t>
            </a:r>
            <a:endParaRPr lang="zh-CN" altLang="en-US" sz="1400" dirty="0">
              <a:solidFill>
                <a:schemeClr val="bg1"/>
              </a:solidFill>
              <a:latin typeface="Arial" panose="020B0604020202020204" pitchFamily="34" charset="0"/>
              <a:cs typeface="Arial" panose="020B0604020202020204" pitchFamily="34" charset="0"/>
            </a:endParaRPr>
          </a:p>
        </p:txBody>
      </p:sp>
      <p:sp>
        <p:nvSpPr>
          <p:cNvPr id="77" name="矩形 76">
            <a:extLst>
              <a:ext uri="{FF2B5EF4-FFF2-40B4-BE49-F238E27FC236}">
                <a16:creationId xmlns:a16="http://schemas.microsoft.com/office/drawing/2014/main" id="{9A035211-DAE8-F6FC-540B-0042BF35B218}"/>
              </a:ext>
            </a:extLst>
          </p:cNvPr>
          <p:cNvSpPr/>
          <p:nvPr/>
        </p:nvSpPr>
        <p:spPr>
          <a:xfrm>
            <a:off x="9906045" y="6238911"/>
            <a:ext cx="1965341" cy="500492"/>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dirty="0">
              <a:latin typeface="Arial" panose="020B0604020202020204" pitchFamily="34" charset="0"/>
              <a:cs typeface="Arial" panose="020B0604020202020204" pitchFamily="34" charset="0"/>
            </a:endParaRPr>
          </a:p>
        </p:txBody>
      </p:sp>
      <p:sp>
        <p:nvSpPr>
          <p:cNvPr id="78" name="文本框 77">
            <a:extLst>
              <a:ext uri="{FF2B5EF4-FFF2-40B4-BE49-F238E27FC236}">
                <a16:creationId xmlns:a16="http://schemas.microsoft.com/office/drawing/2014/main" id="{F5DC9672-1CFD-F9DE-3CD1-4F7BA6BE79D5}"/>
              </a:ext>
            </a:extLst>
          </p:cNvPr>
          <p:cNvSpPr txBox="1"/>
          <p:nvPr/>
        </p:nvSpPr>
        <p:spPr>
          <a:xfrm>
            <a:off x="10286276" y="6254627"/>
            <a:ext cx="1264257" cy="523220"/>
          </a:xfrm>
          <a:prstGeom prst="rect">
            <a:avLst/>
          </a:prstGeom>
          <a:noFill/>
          <a:ln>
            <a:noFill/>
          </a:ln>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code for</a:t>
            </a:r>
          </a:p>
          <a:p>
            <a:pPr algn="ctr"/>
            <a:r>
              <a:rPr lang="en-US" altLang="zh-CN" sz="1400" dirty="0">
                <a:solidFill>
                  <a:schemeClr val="bg1"/>
                </a:solidFill>
                <a:latin typeface="Arial" panose="020B0604020202020204" pitchFamily="34" charset="0"/>
                <a:cs typeface="Arial" panose="020B0604020202020204" pitchFamily="34" charset="0"/>
              </a:rPr>
              <a:t>Tasks</a:t>
            </a:r>
            <a:endParaRPr lang="zh-CN" altLang="en-US" sz="1400" dirty="0">
              <a:solidFill>
                <a:schemeClr val="bg1"/>
              </a:solidFill>
              <a:latin typeface="Arial" panose="020B0604020202020204" pitchFamily="34" charset="0"/>
              <a:cs typeface="Arial" panose="020B0604020202020204" pitchFamily="34" charset="0"/>
            </a:endParaRPr>
          </a:p>
        </p:txBody>
      </p:sp>
      <p:sp>
        <p:nvSpPr>
          <p:cNvPr id="79" name="右大括号 78">
            <a:extLst>
              <a:ext uri="{FF2B5EF4-FFF2-40B4-BE49-F238E27FC236}">
                <a16:creationId xmlns:a16="http://schemas.microsoft.com/office/drawing/2014/main" id="{7B6D0E46-62BA-53E0-B6DE-740F49FF19DF}"/>
              </a:ext>
            </a:extLst>
          </p:cNvPr>
          <p:cNvSpPr/>
          <p:nvPr/>
        </p:nvSpPr>
        <p:spPr>
          <a:xfrm flipH="1">
            <a:off x="9544280" y="1721938"/>
            <a:ext cx="354763" cy="1362650"/>
          </a:xfrm>
          <a:prstGeom prst="rightBrace">
            <a:avLst/>
          </a:prstGeom>
          <a:noFill/>
          <a:ln w="25400" cap="flat">
            <a:solidFill>
              <a:schemeClr val="tx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415" latinLnBrk="1"/>
            <a:endParaRPr lang="zh-CN" altLang="en-US" sz="1800">
              <a:solidFill>
                <a:srgbClr val="000000"/>
              </a:solidFill>
            </a:endParaRPr>
          </a:p>
        </p:txBody>
      </p:sp>
      <p:cxnSp>
        <p:nvCxnSpPr>
          <p:cNvPr id="80" name="连接符: 肘形 79">
            <a:extLst>
              <a:ext uri="{FF2B5EF4-FFF2-40B4-BE49-F238E27FC236}">
                <a16:creationId xmlns:a16="http://schemas.microsoft.com/office/drawing/2014/main" id="{28C8C249-91A1-2DD2-9BB1-9BF4DE50E1D0}"/>
              </a:ext>
            </a:extLst>
          </p:cNvPr>
          <p:cNvCxnSpPr>
            <a:stCxn id="51" idx="2"/>
            <a:endCxn id="44" idx="1"/>
          </p:cNvCxnSpPr>
          <p:nvPr/>
        </p:nvCxnSpPr>
        <p:spPr>
          <a:xfrm rot="16200000" flipH="1">
            <a:off x="7446042" y="5747187"/>
            <a:ext cx="637453" cy="1091190"/>
          </a:xfrm>
          <a:prstGeom prst="bentConnector2">
            <a:avLst/>
          </a:prstGeom>
          <a:ln w="57150">
            <a:solidFill>
              <a:srgbClr val="765F97"/>
            </a:solidFill>
            <a:tailEnd type="triangle"/>
          </a:ln>
        </p:spPr>
        <p:style>
          <a:lnRef idx="1">
            <a:schemeClr val="accent4"/>
          </a:lnRef>
          <a:fillRef idx="0">
            <a:schemeClr val="accent4"/>
          </a:fillRef>
          <a:effectRef idx="0">
            <a:schemeClr val="accent4"/>
          </a:effectRef>
          <a:fontRef idx="minor">
            <a:schemeClr val="tx1"/>
          </a:fontRef>
        </p:style>
      </p:cxnSp>
      <p:sp>
        <p:nvSpPr>
          <p:cNvPr id="81" name="左大括号 80">
            <a:extLst>
              <a:ext uri="{FF2B5EF4-FFF2-40B4-BE49-F238E27FC236}">
                <a16:creationId xmlns:a16="http://schemas.microsoft.com/office/drawing/2014/main" id="{8429180D-4D5A-8A94-72F4-673FE034024F}"/>
              </a:ext>
            </a:extLst>
          </p:cNvPr>
          <p:cNvSpPr/>
          <p:nvPr/>
        </p:nvSpPr>
        <p:spPr>
          <a:xfrm>
            <a:off x="9477043" y="5124444"/>
            <a:ext cx="383180" cy="434009"/>
          </a:xfrm>
          <a:prstGeom prst="leftBrace">
            <a:avLst/>
          </a:prstGeom>
          <a:ln w="28575">
            <a:solidFill>
              <a:srgbClr val="765F97"/>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sz="1603"/>
          </a:p>
        </p:txBody>
      </p:sp>
      <p:sp>
        <p:nvSpPr>
          <p:cNvPr id="82" name="左大括号 81">
            <a:extLst>
              <a:ext uri="{FF2B5EF4-FFF2-40B4-BE49-F238E27FC236}">
                <a16:creationId xmlns:a16="http://schemas.microsoft.com/office/drawing/2014/main" id="{05020198-7458-9333-6936-5F7B8FEAF60F}"/>
              </a:ext>
            </a:extLst>
          </p:cNvPr>
          <p:cNvSpPr/>
          <p:nvPr/>
        </p:nvSpPr>
        <p:spPr>
          <a:xfrm>
            <a:off x="9542120" y="3931154"/>
            <a:ext cx="318107" cy="434009"/>
          </a:xfrm>
          <a:prstGeom prst="leftBrace">
            <a:avLst/>
          </a:prstGeom>
          <a:noFill/>
          <a:ln w="28575">
            <a:solidFill>
              <a:srgbClr val="00C3DC"/>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sz="1603"/>
          </a:p>
        </p:txBody>
      </p:sp>
      <p:sp>
        <p:nvSpPr>
          <p:cNvPr id="83" name="左大括号 82">
            <a:extLst>
              <a:ext uri="{FF2B5EF4-FFF2-40B4-BE49-F238E27FC236}">
                <a16:creationId xmlns:a16="http://schemas.microsoft.com/office/drawing/2014/main" id="{3BEA8C32-5A4E-5D79-4DA6-E22B2AB69FBE}"/>
              </a:ext>
            </a:extLst>
          </p:cNvPr>
          <p:cNvSpPr/>
          <p:nvPr/>
        </p:nvSpPr>
        <p:spPr>
          <a:xfrm>
            <a:off x="9527279" y="3345743"/>
            <a:ext cx="341847" cy="434009"/>
          </a:xfrm>
          <a:prstGeom prst="leftBrace">
            <a:avLst/>
          </a:prstGeom>
          <a:ln w="28575">
            <a:solidFill>
              <a:srgbClr val="0092A5"/>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sz="1603"/>
          </a:p>
        </p:txBody>
      </p:sp>
      <p:sp>
        <p:nvSpPr>
          <p:cNvPr id="84" name="左大括号 83">
            <a:extLst>
              <a:ext uri="{FF2B5EF4-FFF2-40B4-BE49-F238E27FC236}">
                <a16:creationId xmlns:a16="http://schemas.microsoft.com/office/drawing/2014/main" id="{5300E31C-DF73-4465-B7BB-1BB22266DF09}"/>
              </a:ext>
            </a:extLst>
          </p:cNvPr>
          <p:cNvSpPr/>
          <p:nvPr/>
        </p:nvSpPr>
        <p:spPr>
          <a:xfrm>
            <a:off x="9485942" y="5719518"/>
            <a:ext cx="383180" cy="891997"/>
          </a:xfrm>
          <a:prstGeom prst="leftBrace">
            <a:avLst/>
          </a:prstGeom>
          <a:ln w="28575">
            <a:solidFill>
              <a:srgbClr val="C97BBC"/>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sz="1603"/>
          </a:p>
        </p:txBody>
      </p:sp>
      <p:sp>
        <p:nvSpPr>
          <p:cNvPr id="85" name="左大括号 84">
            <a:extLst>
              <a:ext uri="{FF2B5EF4-FFF2-40B4-BE49-F238E27FC236}">
                <a16:creationId xmlns:a16="http://schemas.microsoft.com/office/drawing/2014/main" id="{9D7BA95B-2525-61CF-38A3-0F1ECFF967B3}"/>
              </a:ext>
            </a:extLst>
          </p:cNvPr>
          <p:cNvSpPr/>
          <p:nvPr/>
        </p:nvSpPr>
        <p:spPr>
          <a:xfrm>
            <a:off x="9480823" y="4520956"/>
            <a:ext cx="383180" cy="434009"/>
          </a:xfrm>
          <a:prstGeom prst="leftBrace">
            <a:avLst/>
          </a:prstGeom>
          <a:ln w="28575">
            <a:solidFill>
              <a:srgbClr val="765F97"/>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sz="1603"/>
          </a:p>
        </p:txBody>
      </p:sp>
      <p:pic>
        <p:nvPicPr>
          <p:cNvPr id="86" name="图片 85">
            <a:extLst>
              <a:ext uri="{FF2B5EF4-FFF2-40B4-BE49-F238E27FC236}">
                <a16:creationId xmlns:a16="http://schemas.microsoft.com/office/drawing/2014/main" id="{378F90BF-FB62-E815-D896-AC9AF9906C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7876" y="5048082"/>
            <a:ext cx="584799" cy="629783"/>
          </a:xfrm>
          <a:prstGeom prst="rect">
            <a:avLst/>
          </a:prstGeom>
        </p:spPr>
      </p:pic>
      <p:pic>
        <p:nvPicPr>
          <p:cNvPr id="87" name="图片 86">
            <a:extLst>
              <a:ext uri="{FF2B5EF4-FFF2-40B4-BE49-F238E27FC236}">
                <a16:creationId xmlns:a16="http://schemas.microsoft.com/office/drawing/2014/main" id="{888D95F1-E43A-EDF4-ABC8-132CA8CB5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7876" y="4424542"/>
            <a:ext cx="584799" cy="629783"/>
          </a:xfrm>
          <a:prstGeom prst="rect">
            <a:avLst/>
          </a:prstGeom>
        </p:spPr>
      </p:pic>
      <p:pic>
        <p:nvPicPr>
          <p:cNvPr id="88" name="图片 87">
            <a:extLst>
              <a:ext uri="{FF2B5EF4-FFF2-40B4-BE49-F238E27FC236}">
                <a16:creationId xmlns:a16="http://schemas.microsoft.com/office/drawing/2014/main" id="{0BC30617-6C4D-7687-D68F-5A01B5E5CB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7876" y="3764656"/>
            <a:ext cx="584799" cy="629783"/>
          </a:xfrm>
          <a:prstGeom prst="rect">
            <a:avLst/>
          </a:prstGeom>
        </p:spPr>
      </p:pic>
      <p:sp>
        <p:nvSpPr>
          <p:cNvPr id="89" name="文本框 88">
            <a:extLst>
              <a:ext uri="{FF2B5EF4-FFF2-40B4-BE49-F238E27FC236}">
                <a16:creationId xmlns:a16="http://schemas.microsoft.com/office/drawing/2014/main" id="{D5FE277D-FD65-1822-7E40-C3F45A1B7072}"/>
              </a:ext>
            </a:extLst>
          </p:cNvPr>
          <p:cNvSpPr txBox="1"/>
          <p:nvPr/>
        </p:nvSpPr>
        <p:spPr>
          <a:xfrm>
            <a:off x="9021122" y="4492423"/>
            <a:ext cx="627104"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#2  </a:t>
            </a:r>
            <a:endParaRPr lang="zh-CN" altLang="en-US" sz="2400" dirty="0">
              <a:solidFill>
                <a:schemeClr val="bg1"/>
              </a:solidFill>
            </a:endParaRPr>
          </a:p>
        </p:txBody>
      </p:sp>
      <p:sp>
        <p:nvSpPr>
          <p:cNvPr id="90" name="文本框 89">
            <a:extLst>
              <a:ext uri="{FF2B5EF4-FFF2-40B4-BE49-F238E27FC236}">
                <a16:creationId xmlns:a16="http://schemas.microsoft.com/office/drawing/2014/main" id="{B2E3B9B7-0928-BC76-A5F0-8D706323D2A9}"/>
              </a:ext>
            </a:extLst>
          </p:cNvPr>
          <p:cNvSpPr txBox="1"/>
          <p:nvPr/>
        </p:nvSpPr>
        <p:spPr>
          <a:xfrm>
            <a:off x="8956678" y="3231448"/>
            <a:ext cx="627104"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#4 </a:t>
            </a:r>
            <a:endParaRPr lang="zh-CN" altLang="en-US" sz="2400" dirty="0">
              <a:solidFill>
                <a:schemeClr val="bg1"/>
              </a:solidFill>
            </a:endParaRPr>
          </a:p>
        </p:txBody>
      </p:sp>
      <p:sp>
        <p:nvSpPr>
          <p:cNvPr id="91" name="文本框 90">
            <a:extLst>
              <a:ext uri="{FF2B5EF4-FFF2-40B4-BE49-F238E27FC236}">
                <a16:creationId xmlns:a16="http://schemas.microsoft.com/office/drawing/2014/main" id="{FDEF6DFF-1017-46F1-3DAD-DF4B24347FB3}"/>
              </a:ext>
            </a:extLst>
          </p:cNvPr>
          <p:cNvSpPr txBox="1"/>
          <p:nvPr/>
        </p:nvSpPr>
        <p:spPr>
          <a:xfrm>
            <a:off x="9032060" y="5922092"/>
            <a:ext cx="428969"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#0  </a:t>
            </a:r>
            <a:endParaRPr lang="zh-CN" altLang="en-US" sz="2400" dirty="0">
              <a:solidFill>
                <a:schemeClr val="bg1"/>
              </a:solidFill>
            </a:endParaRPr>
          </a:p>
        </p:txBody>
      </p:sp>
      <p:cxnSp>
        <p:nvCxnSpPr>
          <p:cNvPr id="92" name="连接符: 肘形 91">
            <a:extLst>
              <a:ext uri="{FF2B5EF4-FFF2-40B4-BE49-F238E27FC236}">
                <a16:creationId xmlns:a16="http://schemas.microsoft.com/office/drawing/2014/main" id="{09C5D3DC-0431-B895-DADB-53745698EF59}"/>
              </a:ext>
            </a:extLst>
          </p:cNvPr>
          <p:cNvCxnSpPr>
            <a:cxnSpLocks/>
            <a:stCxn id="48" idx="6"/>
            <a:endCxn id="86" idx="1"/>
          </p:cNvCxnSpPr>
          <p:nvPr/>
        </p:nvCxnSpPr>
        <p:spPr>
          <a:xfrm>
            <a:off x="8138771" y="4227169"/>
            <a:ext cx="759102" cy="1135805"/>
          </a:xfrm>
          <a:prstGeom prst="bentConnector3">
            <a:avLst>
              <a:gd name="adj1" fmla="val 50000"/>
            </a:avLst>
          </a:prstGeom>
          <a:ln w="57150">
            <a:solidFill>
              <a:schemeClr val="tx1">
                <a:lumMod val="50000"/>
                <a:lumOff val="5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93" name="连接符: 肘形 92">
            <a:extLst>
              <a:ext uri="{FF2B5EF4-FFF2-40B4-BE49-F238E27FC236}">
                <a16:creationId xmlns:a16="http://schemas.microsoft.com/office/drawing/2014/main" id="{AEE4B7AA-AAF2-A014-937D-48F624E66B01}"/>
              </a:ext>
            </a:extLst>
          </p:cNvPr>
          <p:cNvCxnSpPr>
            <a:cxnSpLocks/>
            <a:stCxn id="49" idx="6"/>
            <a:endCxn id="86" idx="1"/>
          </p:cNvCxnSpPr>
          <p:nvPr/>
        </p:nvCxnSpPr>
        <p:spPr>
          <a:xfrm>
            <a:off x="8163364" y="4878215"/>
            <a:ext cx="734510" cy="484754"/>
          </a:xfrm>
          <a:prstGeom prst="bentConnector3">
            <a:avLst>
              <a:gd name="adj1" fmla="val 50000"/>
            </a:avLst>
          </a:prstGeom>
          <a:ln w="57150">
            <a:solidFill>
              <a:schemeClr val="tx1">
                <a:lumMod val="50000"/>
                <a:lumOff val="50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94" name="文本框 93">
            <a:extLst>
              <a:ext uri="{FF2B5EF4-FFF2-40B4-BE49-F238E27FC236}">
                <a16:creationId xmlns:a16="http://schemas.microsoft.com/office/drawing/2014/main" id="{3C27DC62-C693-BA2D-5D9D-CA283042CD49}"/>
              </a:ext>
            </a:extLst>
          </p:cNvPr>
          <p:cNvSpPr txBox="1"/>
          <p:nvPr/>
        </p:nvSpPr>
        <p:spPr>
          <a:xfrm>
            <a:off x="8972619" y="2132815"/>
            <a:ext cx="627104"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#3  </a:t>
            </a:r>
            <a:endParaRPr lang="zh-CN" altLang="en-US" sz="2400" dirty="0">
              <a:solidFill>
                <a:schemeClr val="bg1"/>
              </a:solidFill>
            </a:endParaRPr>
          </a:p>
        </p:txBody>
      </p:sp>
      <p:sp>
        <p:nvSpPr>
          <p:cNvPr id="95" name="文本框 94">
            <a:extLst>
              <a:ext uri="{FF2B5EF4-FFF2-40B4-BE49-F238E27FC236}">
                <a16:creationId xmlns:a16="http://schemas.microsoft.com/office/drawing/2014/main" id="{D4A430CB-C18E-81CB-51F0-8FC1DA569290}"/>
              </a:ext>
            </a:extLst>
          </p:cNvPr>
          <p:cNvSpPr txBox="1"/>
          <p:nvPr/>
        </p:nvSpPr>
        <p:spPr>
          <a:xfrm>
            <a:off x="9012237" y="5131128"/>
            <a:ext cx="442360" cy="4719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2400" dirty="0">
                <a:solidFill>
                  <a:schemeClr val="bg1"/>
                </a:solidFill>
              </a:rPr>
              <a:t>#1  </a:t>
            </a:r>
            <a:endParaRPr lang="zh-CN" altLang="en-US" sz="2400" dirty="0">
              <a:solidFill>
                <a:schemeClr val="bg1"/>
              </a:solidFill>
            </a:endParaRPr>
          </a:p>
        </p:txBody>
      </p:sp>
      <p:cxnSp>
        <p:nvCxnSpPr>
          <p:cNvPr id="96" name="连接符: 肘形 95">
            <a:extLst>
              <a:ext uri="{FF2B5EF4-FFF2-40B4-BE49-F238E27FC236}">
                <a16:creationId xmlns:a16="http://schemas.microsoft.com/office/drawing/2014/main" id="{916BDBE5-5945-5EBE-2A8C-7D248167B817}"/>
              </a:ext>
            </a:extLst>
          </p:cNvPr>
          <p:cNvCxnSpPr>
            <a:cxnSpLocks/>
            <a:stCxn id="54" idx="3"/>
            <a:endCxn id="88" idx="1"/>
          </p:cNvCxnSpPr>
          <p:nvPr/>
        </p:nvCxnSpPr>
        <p:spPr>
          <a:xfrm flipV="1">
            <a:off x="8163367" y="4079548"/>
            <a:ext cx="734509" cy="150975"/>
          </a:xfrm>
          <a:prstGeom prst="bentConnector3">
            <a:avLst>
              <a:gd name="adj1" fmla="val 50000"/>
            </a:avLst>
          </a:prstGeom>
          <a:ln w="57150">
            <a:solidFill>
              <a:schemeClr val="tx1">
                <a:lumMod val="50000"/>
                <a:lumOff val="5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97" name="连接符: 肘形 96">
            <a:extLst>
              <a:ext uri="{FF2B5EF4-FFF2-40B4-BE49-F238E27FC236}">
                <a16:creationId xmlns:a16="http://schemas.microsoft.com/office/drawing/2014/main" id="{0ABFAAD4-BE6B-E2A8-03F3-8BB3CBEA399E}"/>
              </a:ext>
            </a:extLst>
          </p:cNvPr>
          <p:cNvCxnSpPr>
            <a:cxnSpLocks/>
            <a:stCxn id="54" idx="3"/>
            <a:endCxn id="87" idx="1"/>
          </p:cNvCxnSpPr>
          <p:nvPr/>
        </p:nvCxnSpPr>
        <p:spPr>
          <a:xfrm>
            <a:off x="8163367" y="4230523"/>
            <a:ext cx="734509" cy="508911"/>
          </a:xfrm>
          <a:prstGeom prst="bentConnector3">
            <a:avLst>
              <a:gd name="adj1" fmla="val 50000"/>
            </a:avLst>
          </a:prstGeom>
          <a:ln w="57150">
            <a:solidFill>
              <a:schemeClr val="tx1">
                <a:lumMod val="50000"/>
                <a:lumOff val="5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98" name="连接符: 肘形 97">
            <a:extLst>
              <a:ext uri="{FF2B5EF4-FFF2-40B4-BE49-F238E27FC236}">
                <a16:creationId xmlns:a16="http://schemas.microsoft.com/office/drawing/2014/main" id="{ECE2173E-5AA0-71DD-EA00-FC9EB2D18D0B}"/>
              </a:ext>
            </a:extLst>
          </p:cNvPr>
          <p:cNvCxnSpPr>
            <a:cxnSpLocks/>
            <a:stCxn id="54" idx="3"/>
            <a:endCxn id="86" idx="1"/>
          </p:cNvCxnSpPr>
          <p:nvPr/>
        </p:nvCxnSpPr>
        <p:spPr>
          <a:xfrm>
            <a:off x="8163367" y="4230523"/>
            <a:ext cx="734509" cy="1132451"/>
          </a:xfrm>
          <a:prstGeom prst="bentConnector3">
            <a:avLst>
              <a:gd name="adj1" fmla="val 50000"/>
            </a:avLst>
          </a:prstGeom>
          <a:ln w="57150">
            <a:solidFill>
              <a:schemeClr val="tx1">
                <a:lumMod val="50000"/>
                <a:lumOff val="50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99" name="连接符: 肘形 98">
            <a:extLst>
              <a:ext uri="{FF2B5EF4-FFF2-40B4-BE49-F238E27FC236}">
                <a16:creationId xmlns:a16="http://schemas.microsoft.com/office/drawing/2014/main" id="{F9BA6F68-0A1A-6C46-F124-21EF43758522}"/>
              </a:ext>
            </a:extLst>
          </p:cNvPr>
          <p:cNvCxnSpPr>
            <a:cxnSpLocks/>
            <a:stCxn id="54" idx="3"/>
            <a:endCxn id="58" idx="1"/>
          </p:cNvCxnSpPr>
          <p:nvPr/>
        </p:nvCxnSpPr>
        <p:spPr>
          <a:xfrm flipV="1">
            <a:off x="8163367" y="3543596"/>
            <a:ext cx="1749297" cy="686924"/>
          </a:xfrm>
          <a:prstGeom prst="bentConnector3">
            <a:avLst>
              <a:gd name="adj1" fmla="val 50000"/>
            </a:avLst>
          </a:prstGeom>
          <a:ln w="57150">
            <a:solidFill>
              <a:srgbClr val="0092A5"/>
            </a:solidFill>
            <a:tailEnd type="triangle"/>
          </a:ln>
        </p:spPr>
        <p:style>
          <a:lnRef idx="1">
            <a:schemeClr val="accent4"/>
          </a:lnRef>
          <a:fillRef idx="0">
            <a:schemeClr val="accent4"/>
          </a:fillRef>
          <a:effectRef idx="0">
            <a:schemeClr val="accent4"/>
          </a:effectRef>
          <a:fontRef idx="minor">
            <a:schemeClr val="tx1"/>
          </a:fontRef>
        </p:style>
      </p:cxnSp>
      <p:cxnSp>
        <p:nvCxnSpPr>
          <p:cNvPr id="100" name="连接符: 肘形 99">
            <a:extLst>
              <a:ext uri="{FF2B5EF4-FFF2-40B4-BE49-F238E27FC236}">
                <a16:creationId xmlns:a16="http://schemas.microsoft.com/office/drawing/2014/main" id="{17CE6185-BC95-E953-E751-BDFA8DCA57C4}"/>
              </a:ext>
            </a:extLst>
          </p:cNvPr>
          <p:cNvCxnSpPr>
            <a:cxnSpLocks/>
            <a:stCxn id="54" idx="3"/>
            <a:endCxn id="77" idx="1"/>
          </p:cNvCxnSpPr>
          <p:nvPr/>
        </p:nvCxnSpPr>
        <p:spPr>
          <a:xfrm>
            <a:off x="8163364" y="4230523"/>
            <a:ext cx="1742678" cy="2258637"/>
          </a:xfrm>
          <a:prstGeom prst="bentConnector3">
            <a:avLst>
              <a:gd name="adj1" fmla="val 50000"/>
            </a:avLst>
          </a:prstGeom>
          <a:ln w="57150">
            <a:solidFill>
              <a:srgbClr val="0092A5"/>
            </a:solidFill>
            <a:tailEnd type="triangle"/>
          </a:ln>
        </p:spPr>
        <p:style>
          <a:lnRef idx="1">
            <a:schemeClr val="accent4"/>
          </a:lnRef>
          <a:fillRef idx="0">
            <a:schemeClr val="accent4"/>
          </a:fillRef>
          <a:effectRef idx="0">
            <a:schemeClr val="accent4"/>
          </a:effectRef>
          <a:fontRef idx="minor">
            <a:schemeClr val="tx1"/>
          </a:fontRef>
        </p:style>
      </p:cxnSp>
      <p:cxnSp>
        <p:nvCxnSpPr>
          <p:cNvPr id="101" name="连接符: 肘形 100">
            <a:extLst>
              <a:ext uri="{FF2B5EF4-FFF2-40B4-BE49-F238E27FC236}">
                <a16:creationId xmlns:a16="http://schemas.microsoft.com/office/drawing/2014/main" id="{BF53963B-1315-1EE6-F813-B0ED6FDBDDD0}"/>
              </a:ext>
            </a:extLst>
          </p:cNvPr>
          <p:cNvCxnSpPr>
            <a:cxnSpLocks/>
            <a:stCxn id="66" idx="3"/>
            <a:endCxn id="71" idx="3"/>
          </p:cNvCxnSpPr>
          <p:nvPr/>
        </p:nvCxnSpPr>
        <p:spPr>
          <a:xfrm flipH="1" flipV="1">
            <a:off x="11846121" y="5330083"/>
            <a:ext cx="6999" cy="596725"/>
          </a:xfrm>
          <a:prstGeom prst="bentConnector3">
            <a:avLst>
              <a:gd name="adj1" fmla="val -3266181"/>
            </a:avLst>
          </a:prstGeom>
          <a:ln w="57150">
            <a:solidFill>
              <a:srgbClr val="765F97"/>
            </a:solidFill>
            <a:tailEnd type="triangle"/>
          </a:ln>
        </p:spPr>
        <p:style>
          <a:lnRef idx="1">
            <a:schemeClr val="accent4"/>
          </a:lnRef>
          <a:fillRef idx="0">
            <a:schemeClr val="accent4"/>
          </a:fillRef>
          <a:effectRef idx="0">
            <a:schemeClr val="accent4"/>
          </a:effectRef>
          <a:fontRef idx="minor">
            <a:schemeClr val="tx1"/>
          </a:fontRef>
        </p:style>
      </p:cxnSp>
      <p:sp>
        <p:nvSpPr>
          <p:cNvPr id="102" name="文本框 101">
            <a:extLst>
              <a:ext uri="{FF2B5EF4-FFF2-40B4-BE49-F238E27FC236}">
                <a16:creationId xmlns:a16="http://schemas.microsoft.com/office/drawing/2014/main" id="{DC4179FC-8EAD-1862-209B-B950ECEA22C1}"/>
              </a:ext>
            </a:extLst>
          </p:cNvPr>
          <p:cNvSpPr txBox="1"/>
          <p:nvPr/>
        </p:nvSpPr>
        <p:spPr>
          <a:xfrm>
            <a:off x="7335013" y="3742954"/>
            <a:ext cx="1089412"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1100" b="1" dirty="0">
                <a:solidFill>
                  <a:schemeClr val="bg1"/>
                </a:solidFill>
                <a:latin typeface="Arial" panose="020B0604020202020204" pitchFamily="34" charset="0"/>
                <a:cs typeface="Arial" panose="020B0604020202020204" pitchFamily="34" charset="0"/>
              </a:rPr>
              <a:t>unprivileged</a:t>
            </a:r>
            <a:endParaRPr lang="zh-CN" altLang="en-US" sz="1100" dirty="0"/>
          </a:p>
        </p:txBody>
      </p:sp>
      <p:sp>
        <p:nvSpPr>
          <p:cNvPr id="103" name="文本框 102">
            <a:extLst>
              <a:ext uri="{FF2B5EF4-FFF2-40B4-BE49-F238E27FC236}">
                <a16:creationId xmlns:a16="http://schemas.microsoft.com/office/drawing/2014/main" id="{8861316F-E67D-FF0F-6FCF-8A986852FEFD}"/>
              </a:ext>
            </a:extLst>
          </p:cNvPr>
          <p:cNvSpPr txBox="1"/>
          <p:nvPr/>
        </p:nvSpPr>
        <p:spPr>
          <a:xfrm>
            <a:off x="7355737" y="4438125"/>
            <a:ext cx="1089412"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1100" b="1" dirty="0">
                <a:solidFill>
                  <a:schemeClr val="bg1"/>
                </a:solidFill>
                <a:latin typeface="Arial" panose="020B0604020202020204" pitchFamily="34" charset="0"/>
                <a:cs typeface="Arial" panose="020B0604020202020204" pitchFamily="34" charset="0"/>
              </a:rPr>
              <a:t>unprivileged</a:t>
            </a:r>
            <a:endParaRPr lang="zh-CN" altLang="en-US" sz="1100" dirty="0"/>
          </a:p>
        </p:txBody>
      </p:sp>
      <p:sp>
        <p:nvSpPr>
          <p:cNvPr id="104" name="文本框 103">
            <a:extLst>
              <a:ext uri="{FF2B5EF4-FFF2-40B4-BE49-F238E27FC236}">
                <a16:creationId xmlns:a16="http://schemas.microsoft.com/office/drawing/2014/main" id="{E2A79775-C9F1-F964-E49D-62997499657C}"/>
              </a:ext>
            </a:extLst>
          </p:cNvPr>
          <p:cNvSpPr txBox="1"/>
          <p:nvPr/>
        </p:nvSpPr>
        <p:spPr>
          <a:xfrm>
            <a:off x="7441251" y="3749086"/>
            <a:ext cx="1089412"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1100" b="1" dirty="0">
                <a:solidFill>
                  <a:srgbClr val="7030A0"/>
                </a:solidFill>
                <a:latin typeface="Arial" panose="020B0604020202020204" pitchFamily="34" charset="0"/>
                <a:cs typeface="Arial" panose="020B0604020202020204" pitchFamily="34" charset="0"/>
              </a:rPr>
              <a:t>Privileged</a:t>
            </a:r>
            <a:endParaRPr lang="zh-CN" altLang="en-US" sz="1100" b="1" dirty="0">
              <a:solidFill>
                <a:srgbClr val="7030A0"/>
              </a:solidFill>
            </a:endParaRPr>
          </a:p>
        </p:txBody>
      </p:sp>
      <p:cxnSp>
        <p:nvCxnSpPr>
          <p:cNvPr id="105" name="连接符: 肘形 104">
            <a:extLst>
              <a:ext uri="{FF2B5EF4-FFF2-40B4-BE49-F238E27FC236}">
                <a16:creationId xmlns:a16="http://schemas.microsoft.com/office/drawing/2014/main" id="{13927590-388A-6BC7-0FA9-C287C1912DDA}"/>
              </a:ext>
            </a:extLst>
          </p:cNvPr>
          <p:cNvCxnSpPr>
            <a:cxnSpLocks/>
            <a:stCxn id="71" idx="3"/>
            <a:endCxn id="66" idx="3"/>
          </p:cNvCxnSpPr>
          <p:nvPr/>
        </p:nvCxnSpPr>
        <p:spPr>
          <a:xfrm>
            <a:off x="11846121" y="5330083"/>
            <a:ext cx="6999" cy="596725"/>
          </a:xfrm>
          <a:prstGeom prst="bentConnector3">
            <a:avLst>
              <a:gd name="adj1" fmla="val 3366181"/>
            </a:avLst>
          </a:prstGeom>
          <a:ln w="57150">
            <a:solidFill>
              <a:srgbClr val="C97BBC"/>
            </a:solidFill>
            <a:tailEnd type="triangle"/>
          </a:ln>
        </p:spPr>
        <p:style>
          <a:lnRef idx="1">
            <a:schemeClr val="accent4"/>
          </a:lnRef>
          <a:fillRef idx="0">
            <a:schemeClr val="accent4"/>
          </a:fillRef>
          <a:effectRef idx="0">
            <a:schemeClr val="accent4"/>
          </a:effectRef>
          <a:fontRef idx="minor">
            <a:schemeClr val="tx1"/>
          </a:fontRef>
        </p:style>
      </p:cxnSp>
      <p:cxnSp>
        <p:nvCxnSpPr>
          <p:cNvPr id="106" name="连接符: 肘形 105">
            <a:extLst>
              <a:ext uri="{FF2B5EF4-FFF2-40B4-BE49-F238E27FC236}">
                <a16:creationId xmlns:a16="http://schemas.microsoft.com/office/drawing/2014/main" id="{296B08F7-29D0-F1D6-DF4A-73D96B8C16B3}"/>
              </a:ext>
            </a:extLst>
          </p:cNvPr>
          <p:cNvCxnSpPr>
            <a:cxnSpLocks/>
          </p:cNvCxnSpPr>
          <p:nvPr/>
        </p:nvCxnSpPr>
        <p:spPr>
          <a:xfrm rot="10800000">
            <a:off x="8163364" y="4230805"/>
            <a:ext cx="1733952" cy="1696284"/>
          </a:xfrm>
          <a:prstGeom prst="bentConnector3">
            <a:avLst>
              <a:gd name="adj1" fmla="val 79143"/>
            </a:avLst>
          </a:prstGeom>
          <a:ln w="57150">
            <a:solidFill>
              <a:srgbClr val="C00000"/>
            </a:solidFill>
            <a:tailEnd type="triangle"/>
          </a:ln>
        </p:spPr>
        <p:style>
          <a:lnRef idx="1">
            <a:schemeClr val="accent4"/>
          </a:lnRef>
          <a:fillRef idx="0">
            <a:schemeClr val="accent4"/>
          </a:fillRef>
          <a:effectRef idx="0">
            <a:schemeClr val="accent4"/>
          </a:effectRef>
          <a:fontRef idx="minor">
            <a:schemeClr val="tx1"/>
          </a:fontRef>
        </p:style>
      </p:cxnSp>
      <p:pic>
        <p:nvPicPr>
          <p:cNvPr id="2" name="图片 1">
            <a:extLst>
              <a:ext uri="{FF2B5EF4-FFF2-40B4-BE49-F238E27FC236}">
                <a16:creationId xmlns:a16="http://schemas.microsoft.com/office/drawing/2014/main" id="{BBAA0E62-7E62-0763-49A9-ED5768E839F4}"/>
              </a:ext>
            </a:extLst>
          </p:cNvPr>
          <p:cNvPicPr>
            <a:picLocks noChangeAspect="1"/>
          </p:cNvPicPr>
          <p:nvPr/>
        </p:nvPicPr>
        <p:blipFill>
          <a:blip r:embed="rId6"/>
          <a:stretch>
            <a:fillRect/>
          </a:stretch>
        </p:blipFill>
        <p:spPr>
          <a:xfrm>
            <a:off x="341795" y="3649595"/>
            <a:ext cx="5492092" cy="2806861"/>
          </a:xfrm>
          <a:prstGeom prst="rect">
            <a:avLst/>
          </a:prstGeom>
        </p:spPr>
      </p:pic>
      <p:sp>
        <p:nvSpPr>
          <p:cNvPr id="4" name="文本框 163">
            <a:extLst>
              <a:ext uri="{FF2B5EF4-FFF2-40B4-BE49-F238E27FC236}">
                <a16:creationId xmlns:a16="http://schemas.microsoft.com/office/drawing/2014/main" id="{FC9036A6-67FD-9590-678F-989583E75345}"/>
              </a:ext>
            </a:extLst>
          </p:cNvPr>
          <p:cNvSpPr txBox="1"/>
          <p:nvPr/>
        </p:nvSpPr>
        <p:spPr>
          <a:xfrm>
            <a:off x="2640311" y="4868333"/>
            <a:ext cx="440778" cy="338554"/>
          </a:xfrm>
          <a:prstGeom prst="rect">
            <a:avLst/>
          </a:prstGeom>
          <a:noFill/>
        </p:spPr>
        <p:txBody>
          <a:bodyPr wrap="square" rtlCol="0">
            <a:spAutoFit/>
          </a:bodyPr>
          <a:lstStyle/>
          <a:p>
            <a:r>
              <a:rPr lang="zh-CN" altLang="en-US" sz="1600" dirty="0">
                <a:solidFill>
                  <a:schemeClr val="accent2"/>
                </a:solidFill>
                <a:latin typeface="Times New Roman" panose="02020603050405020304" pitchFamily="18" charset="0"/>
                <a:cs typeface="Times New Roman" panose="02020603050405020304" pitchFamily="18" charset="0"/>
              </a:rPr>
              <a:t>①</a:t>
            </a:r>
          </a:p>
        </p:txBody>
      </p:sp>
      <p:sp>
        <p:nvSpPr>
          <p:cNvPr id="6" name="矩形 164">
            <a:extLst>
              <a:ext uri="{FF2B5EF4-FFF2-40B4-BE49-F238E27FC236}">
                <a16:creationId xmlns:a16="http://schemas.microsoft.com/office/drawing/2014/main" id="{B24124B3-A2DF-A1F0-69B3-0722DF4436FF}"/>
              </a:ext>
            </a:extLst>
          </p:cNvPr>
          <p:cNvSpPr/>
          <p:nvPr/>
        </p:nvSpPr>
        <p:spPr>
          <a:xfrm>
            <a:off x="2648772" y="5269282"/>
            <a:ext cx="457176" cy="338554"/>
          </a:xfrm>
          <a:prstGeom prst="rect">
            <a:avLst/>
          </a:prstGeom>
        </p:spPr>
        <p:txBody>
          <a:bodyPr wrap="none">
            <a:spAutoFit/>
          </a:bodyPr>
          <a:lstStyle/>
          <a:p>
            <a:r>
              <a:rPr lang="zh-CN" altLang="en-US" sz="1600" dirty="0">
                <a:solidFill>
                  <a:schemeClr val="accent2"/>
                </a:solidFill>
                <a:latin typeface="Times New Roman" panose="02020603050405020304" pitchFamily="18" charset="0"/>
                <a:cs typeface="Times New Roman" panose="02020603050405020304" pitchFamily="18" charset="0"/>
              </a:rPr>
              <a:t>②</a:t>
            </a:r>
          </a:p>
        </p:txBody>
      </p:sp>
      <p:sp>
        <p:nvSpPr>
          <p:cNvPr id="7" name="矩形 165">
            <a:extLst>
              <a:ext uri="{FF2B5EF4-FFF2-40B4-BE49-F238E27FC236}">
                <a16:creationId xmlns:a16="http://schemas.microsoft.com/office/drawing/2014/main" id="{B100D3FC-D643-12FC-B4E6-31D74210D398}"/>
              </a:ext>
            </a:extLst>
          </p:cNvPr>
          <p:cNvSpPr/>
          <p:nvPr/>
        </p:nvSpPr>
        <p:spPr>
          <a:xfrm>
            <a:off x="2051431" y="5496158"/>
            <a:ext cx="457176" cy="338554"/>
          </a:xfrm>
          <a:prstGeom prst="rect">
            <a:avLst/>
          </a:prstGeom>
        </p:spPr>
        <p:txBody>
          <a:bodyPr wrap="none">
            <a:spAutoFit/>
          </a:bodyPr>
          <a:lstStyle/>
          <a:p>
            <a:r>
              <a:rPr lang="zh-CN" altLang="en-US" sz="1600" dirty="0">
                <a:solidFill>
                  <a:schemeClr val="accent2"/>
                </a:solidFill>
                <a:latin typeface="Times New Roman" panose="02020603050405020304" pitchFamily="18" charset="0"/>
                <a:cs typeface="Times New Roman" panose="02020603050405020304" pitchFamily="18" charset="0"/>
              </a:rPr>
              <a:t>③</a:t>
            </a:r>
          </a:p>
        </p:txBody>
      </p:sp>
      <p:sp>
        <p:nvSpPr>
          <p:cNvPr id="8" name="矩形 65">
            <a:extLst>
              <a:ext uri="{FF2B5EF4-FFF2-40B4-BE49-F238E27FC236}">
                <a16:creationId xmlns:a16="http://schemas.microsoft.com/office/drawing/2014/main" id="{DF407E8D-5FD0-A4C4-6E61-440982DF8A12}"/>
              </a:ext>
            </a:extLst>
          </p:cNvPr>
          <p:cNvSpPr/>
          <p:nvPr/>
        </p:nvSpPr>
        <p:spPr>
          <a:xfrm>
            <a:off x="1507022" y="5715223"/>
            <a:ext cx="457176" cy="338554"/>
          </a:xfrm>
          <a:prstGeom prst="rect">
            <a:avLst/>
          </a:prstGeom>
        </p:spPr>
        <p:txBody>
          <a:bodyPr wrap="none">
            <a:spAutoFit/>
          </a:bodyPr>
          <a:lstStyle/>
          <a:p>
            <a:r>
              <a:rPr lang="zh-CN" altLang="en-US" sz="1600" dirty="0">
                <a:solidFill>
                  <a:schemeClr val="accent2"/>
                </a:solidFill>
                <a:latin typeface="Arial" panose="020B0604020202020204" pitchFamily="34" charset="0"/>
                <a:cs typeface="Arial" panose="020B0604020202020204" pitchFamily="34" charset="0"/>
              </a:rPr>
              <a:t>④</a:t>
            </a:r>
          </a:p>
        </p:txBody>
      </p:sp>
      <p:sp>
        <p:nvSpPr>
          <p:cNvPr id="9" name="矩形 68">
            <a:extLst>
              <a:ext uri="{FF2B5EF4-FFF2-40B4-BE49-F238E27FC236}">
                <a16:creationId xmlns:a16="http://schemas.microsoft.com/office/drawing/2014/main" id="{CEE9D4C6-6301-BAA4-6F68-1B071874F7D0}"/>
              </a:ext>
            </a:extLst>
          </p:cNvPr>
          <p:cNvSpPr/>
          <p:nvPr/>
        </p:nvSpPr>
        <p:spPr>
          <a:xfrm>
            <a:off x="2549195" y="5947961"/>
            <a:ext cx="457176" cy="338554"/>
          </a:xfrm>
          <a:prstGeom prst="rect">
            <a:avLst/>
          </a:prstGeom>
        </p:spPr>
        <p:txBody>
          <a:bodyPr wrap="none">
            <a:spAutoFit/>
          </a:bodyPr>
          <a:lstStyle/>
          <a:p>
            <a:r>
              <a:rPr lang="zh-CN" altLang="en-US" sz="1600" dirty="0">
                <a:solidFill>
                  <a:schemeClr val="accent2"/>
                </a:solidFill>
                <a:latin typeface="Arial" panose="020B0604020202020204" pitchFamily="34" charset="0"/>
                <a:cs typeface="Arial" panose="020B0604020202020204" pitchFamily="34" charset="0"/>
              </a:rPr>
              <a:t>⑤</a:t>
            </a:r>
          </a:p>
        </p:txBody>
      </p:sp>
      <p:sp>
        <p:nvSpPr>
          <p:cNvPr id="10" name="矩形 9">
            <a:extLst>
              <a:ext uri="{FF2B5EF4-FFF2-40B4-BE49-F238E27FC236}">
                <a16:creationId xmlns:a16="http://schemas.microsoft.com/office/drawing/2014/main" id="{35D47BF6-2903-7330-9FC3-70583FA51050}"/>
              </a:ext>
            </a:extLst>
          </p:cNvPr>
          <p:cNvSpPr/>
          <p:nvPr/>
        </p:nvSpPr>
        <p:spPr>
          <a:xfrm>
            <a:off x="442161" y="6231345"/>
            <a:ext cx="457176" cy="338554"/>
          </a:xfrm>
          <a:prstGeom prst="rect">
            <a:avLst/>
          </a:prstGeom>
        </p:spPr>
        <p:txBody>
          <a:bodyPr wrap="none">
            <a:spAutoFit/>
          </a:bodyPr>
          <a:lstStyle/>
          <a:p>
            <a:r>
              <a:rPr lang="zh-CN" altLang="en-US" sz="1600" dirty="0">
                <a:solidFill>
                  <a:schemeClr val="accent2"/>
                </a:solidFill>
                <a:latin typeface="Arial" panose="020B0604020202020204" pitchFamily="34" charset="0"/>
                <a:cs typeface="Arial" panose="020B0604020202020204" pitchFamily="34" charset="0"/>
              </a:rPr>
              <a:t>⑥</a:t>
            </a:r>
          </a:p>
        </p:txBody>
      </p:sp>
      <p:cxnSp>
        <p:nvCxnSpPr>
          <p:cNvPr id="11" name="连接符: 肘形 10">
            <a:extLst>
              <a:ext uri="{FF2B5EF4-FFF2-40B4-BE49-F238E27FC236}">
                <a16:creationId xmlns:a16="http://schemas.microsoft.com/office/drawing/2014/main" id="{16A4A308-AACB-87CD-C38D-01AF8B9556C9}"/>
              </a:ext>
            </a:extLst>
          </p:cNvPr>
          <p:cNvCxnSpPr>
            <a:cxnSpLocks/>
            <a:stCxn id="6" idx="3"/>
          </p:cNvCxnSpPr>
          <p:nvPr/>
        </p:nvCxnSpPr>
        <p:spPr>
          <a:xfrm flipH="1">
            <a:off x="2336254" y="5438562"/>
            <a:ext cx="769694" cy="226873"/>
          </a:xfrm>
          <a:prstGeom prst="bentConnector3">
            <a:avLst>
              <a:gd name="adj1" fmla="val -29700"/>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连接符: 肘形 11">
            <a:extLst>
              <a:ext uri="{FF2B5EF4-FFF2-40B4-BE49-F238E27FC236}">
                <a16:creationId xmlns:a16="http://schemas.microsoft.com/office/drawing/2014/main" id="{96964ACE-420D-B9AE-1E6A-E187729B37C6}"/>
              </a:ext>
            </a:extLst>
          </p:cNvPr>
          <p:cNvCxnSpPr>
            <a:cxnSpLocks/>
            <a:stCxn id="8" idx="3"/>
            <a:endCxn id="10" idx="3"/>
          </p:cNvCxnSpPr>
          <p:nvPr/>
        </p:nvCxnSpPr>
        <p:spPr>
          <a:xfrm flipH="1">
            <a:off x="899340" y="5884500"/>
            <a:ext cx="1064861" cy="516122"/>
          </a:xfrm>
          <a:prstGeom prst="bentConnector3">
            <a:avLst>
              <a:gd name="adj1" fmla="val -21468"/>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4" name="文本框 13">
            <a:extLst>
              <a:ext uri="{FF2B5EF4-FFF2-40B4-BE49-F238E27FC236}">
                <a16:creationId xmlns:a16="http://schemas.microsoft.com/office/drawing/2014/main" id="{5623D225-F9D9-962F-FC26-E64C8F861BA2}"/>
              </a:ext>
            </a:extLst>
          </p:cNvPr>
          <p:cNvSpPr txBox="1"/>
          <p:nvPr/>
        </p:nvSpPr>
        <p:spPr>
          <a:xfrm>
            <a:off x="207013" y="2310988"/>
            <a:ext cx="7799965"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5" indent="-342905" algn="just" hangingPunct="1">
              <a:spcBef>
                <a:spcPts val="600"/>
              </a:spcBef>
              <a:spcAft>
                <a:spcPts val="600"/>
              </a:spcAft>
              <a:buFont typeface="Wingdings" panose="05000000000000000000" pitchFamily="2" charset="2"/>
              <a:buChar char="l"/>
              <a:defRPr/>
            </a:pPr>
            <a:r>
              <a:rPr lang="en-US" altLang="zh-CN" sz="2400" dirty="0">
                <a:solidFill>
                  <a:srgbClr val="243746"/>
                </a:solidFill>
                <a:latin typeface="Arial" panose="020B0604020202020204" pitchFamily="34" charset="0"/>
                <a:sym typeface="Helvetica Neue"/>
              </a:rPr>
              <a:t>Causes: Privilege escalation operation (SVC interrupt) is separated with kernel API and uses stack to store the original privilege level</a:t>
            </a:r>
            <a:endParaRPr lang="zh-CN" altLang="en-US" sz="2400" dirty="0">
              <a:solidFill>
                <a:srgbClr val="C00000"/>
              </a:solidFill>
              <a:latin typeface="Arial" panose="020B0604020202020204" pitchFamily="34" charset="0"/>
              <a:sym typeface="Helvetica Neue"/>
            </a:endParaRPr>
          </a:p>
        </p:txBody>
      </p:sp>
      <p:sp>
        <p:nvSpPr>
          <p:cNvPr id="107" name="矩形 106">
            <a:extLst>
              <a:ext uri="{FF2B5EF4-FFF2-40B4-BE49-F238E27FC236}">
                <a16:creationId xmlns:a16="http://schemas.microsoft.com/office/drawing/2014/main" id="{866CB43A-8A2C-4661-88BE-BED16AAC973B}"/>
              </a:ext>
            </a:extLst>
          </p:cNvPr>
          <p:cNvSpPr/>
          <p:nvPr/>
        </p:nvSpPr>
        <p:spPr>
          <a:xfrm>
            <a:off x="9912661" y="3520115"/>
            <a:ext cx="1986554" cy="72000"/>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14"/>
            <a:endParaRPr lang="zh-CN" altLang="en-US" sz="3200">
              <a:latin typeface="Helvetica Neue Medium"/>
              <a:ea typeface="Helvetica Neue Medium"/>
              <a:cs typeface="Helvetica Neue Medium"/>
              <a:sym typeface="Helvetica Neue Medium"/>
            </a:endParaRPr>
          </a:p>
        </p:txBody>
      </p:sp>
      <p:cxnSp>
        <p:nvCxnSpPr>
          <p:cNvPr id="109" name="连接符: 肘形 108">
            <a:extLst>
              <a:ext uri="{FF2B5EF4-FFF2-40B4-BE49-F238E27FC236}">
                <a16:creationId xmlns:a16="http://schemas.microsoft.com/office/drawing/2014/main" id="{B0B660C1-6197-4639-A043-755D6B4C2696}"/>
              </a:ext>
            </a:extLst>
          </p:cNvPr>
          <p:cNvCxnSpPr>
            <a:cxnSpLocks/>
            <a:stCxn id="71" idx="3"/>
            <a:endCxn id="107" idx="3"/>
          </p:cNvCxnSpPr>
          <p:nvPr/>
        </p:nvCxnSpPr>
        <p:spPr>
          <a:xfrm flipV="1">
            <a:off x="11864382" y="3556115"/>
            <a:ext cx="34833" cy="1773969"/>
          </a:xfrm>
          <a:prstGeom prst="bentConnector3">
            <a:avLst>
              <a:gd name="adj1" fmla="val 756274"/>
            </a:avLst>
          </a:prstGeom>
          <a:ln w="57150">
            <a:solidFill>
              <a:srgbClr val="765F97"/>
            </a:solidFill>
            <a:tailEnd type="triangle"/>
          </a:ln>
        </p:spPr>
        <p:style>
          <a:lnRef idx="1">
            <a:schemeClr val="accent4"/>
          </a:lnRef>
          <a:fillRef idx="0">
            <a:schemeClr val="accent4"/>
          </a:fillRef>
          <a:effectRef idx="0">
            <a:schemeClr val="accent4"/>
          </a:effectRef>
          <a:fontRef idx="minor">
            <a:schemeClr val="tx1"/>
          </a:fontRef>
        </p:style>
      </p:cxnSp>
      <p:cxnSp>
        <p:nvCxnSpPr>
          <p:cNvPr id="108" name="连接符: 肘形 107">
            <a:extLst>
              <a:ext uri="{FF2B5EF4-FFF2-40B4-BE49-F238E27FC236}">
                <a16:creationId xmlns:a16="http://schemas.microsoft.com/office/drawing/2014/main" id="{3B27BFF0-AECD-4162-B261-37EC15E51791}"/>
              </a:ext>
            </a:extLst>
          </p:cNvPr>
          <p:cNvCxnSpPr>
            <a:cxnSpLocks/>
            <a:stCxn id="77" idx="1"/>
            <a:endCxn id="66" idx="1"/>
          </p:cNvCxnSpPr>
          <p:nvPr/>
        </p:nvCxnSpPr>
        <p:spPr>
          <a:xfrm rot="10800000">
            <a:off x="9897319" y="5926811"/>
            <a:ext cx="8723" cy="562353"/>
          </a:xfrm>
          <a:prstGeom prst="bentConnector3">
            <a:avLst>
              <a:gd name="adj1" fmla="val 2720358"/>
            </a:avLst>
          </a:prstGeom>
          <a:ln w="57150">
            <a:solidFill>
              <a:srgbClr val="0092A5"/>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478915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up)">
                                      <p:cBhvr>
                                        <p:cTn id="7" dur="500"/>
                                        <p:tgtEl>
                                          <p:spTgt spid="10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up)">
                                      <p:cBhvr>
                                        <p:cTn id="11" dur="500"/>
                                        <p:tgtEl>
                                          <p:spTgt spid="10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102"/>
                                        </p:tgtEl>
                                        <p:attrNameLst>
                                          <p:attrName>style.visibility</p:attrName>
                                        </p:attrNameLst>
                                      </p:cBhvr>
                                      <p:to>
                                        <p:strVal val="hidden"/>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wipe(down)">
                                      <p:cBhvr>
                                        <p:cTn id="28" dur="500"/>
                                        <p:tgtEl>
                                          <p:spTgt spid="10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09"/>
                                        </p:tgtEl>
                                        <p:attrNameLst>
                                          <p:attrName>style.visibility</p:attrName>
                                        </p:attrNameLst>
                                      </p:cBhvr>
                                      <p:to>
                                        <p:strVal val="visible"/>
                                      </p:to>
                                    </p:set>
                                    <p:animEffect transition="in" filter="wipe(down)">
                                      <p:cBhvr>
                                        <p:cTn id="33" dur="500"/>
                                        <p:tgtEl>
                                          <p:spTgt spid="10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fade">
                                      <p:cBhvr>
                                        <p:cTn id="38" dur="500"/>
                                        <p:tgtEl>
                                          <p:spTgt spid="10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05"/>
                                        </p:tgtEl>
                                        <p:attrNameLst>
                                          <p:attrName>style.visibility</p:attrName>
                                        </p:attrNameLst>
                                      </p:cBhvr>
                                      <p:to>
                                        <p:strVal val="visible"/>
                                      </p:to>
                                    </p:set>
                                    <p:animEffect transition="in" filter="wipe(down)">
                                      <p:cBhvr>
                                        <p:cTn id="43" dur="500"/>
                                        <p:tgtEl>
                                          <p:spTgt spid="105"/>
                                        </p:tgtEl>
                                      </p:cBhvr>
                                    </p:animEffect>
                                  </p:childTnLst>
                                </p:cTn>
                              </p:par>
                              <p:par>
                                <p:cTn id="44" presetID="1" presetClass="exit" presetSubtype="0" fill="hold" nodeType="withEffect">
                                  <p:stCondLst>
                                    <p:cond delay="0"/>
                                  </p:stCondLst>
                                  <p:childTnLst>
                                    <p:set>
                                      <p:cBhvr>
                                        <p:cTn id="45" dur="1" fill="hold">
                                          <p:stCondLst>
                                            <p:cond delay="0"/>
                                          </p:stCondLst>
                                        </p:cTn>
                                        <p:tgtEl>
                                          <p:spTgt spid="109"/>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up)">
                                      <p:cBhvr>
                                        <p:cTn id="50" dur="500"/>
                                        <p:tgtEl>
                                          <p:spTgt spid="12"/>
                                        </p:tgtEl>
                                      </p:cBhvr>
                                    </p:animEffect>
                                  </p:childTnLst>
                                </p:cTn>
                              </p:par>
                            </p:childTnLst>
                          </p:cTn>
                        </p:par>
                        <p:par>
                          <p:cTn id="51" fill="hold">
                            <p:stCondLst>
                              <p:cond delay="500"/>
                            </p:stCondLst>
                            <p:childTnLst>
                              <p:par>
                                <p:cTn id="52" presetID="22" presetClass="entr" presetSubtype="2" fill="hold" nodeType="afterEffect">
                                  <p:stCondLst>
                                    <p:cond delay="0"/>
                                  </p:stCondLst>
                                  <p:childTnLst>
                                    <p:set>
                                      <p:cBhvr>
                                        <p:cTn id="53" dur="1" fill="hold">
                                          <p:stCondLst>
                                            <p:cond delay="0"/>
                                          </p:stCondLst>
                                        </p:cTn>
                                        <p:tgtEl>
                                          <p:spTgt spid="106"/>
                                        </p:tgtEl>
                                        <p:attrNameLst>
                                          <p:attrName>style.visibility</p:attrName>
                                        </p:attrNameLst>
                                      </p:cBhvr>
                                      <p:to>
                                        <p:strVal val="visible"/>
                                      </p:to>
                                    </p:set>
                                    <p:animEffect transition="in" filter="wipe(right)">
                                      <p:cBhvr>
                                        <p:cTn id="54" dur="500"/>
                                        <p:tgtEl>
                                          <p:spTgt spid="106"/>
                                        </p:tgtEl>
                                      </p:cBhvr>
                                    </p:animEffect>
                                  </p:childTnLst>
                                </p:cTn>
                              </p:par>
                              <p:par>
                                <p:cTn id="55" presetID="1" presetClass="exit" presetSubtype="0" fill="hold" nodeType="withEffect">
                                  <p:stCondLst>
                                    <p:cond delay="0"/>
                                  </p:stCondLst>
                                  <p:childTnLst>
                                    <p:set>
                                      <p:cBhvr>
                                        <p:cTn id="56" dur="1" fill="hold">
                                          <p:stCondLst>
                                            <p:cond delay="0"/>
                                          </p:stCondLst>
                                        </p:cTn>
                                        <p:tgtEl>
                                          <p:spTgt spid="1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4" grpId="0"/>
      <p:bldP spid="10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83">
            <a:extLst>
              <a:ext uri="{FF2B5EF4-FFF2-40B4-BE49-F238E27FC236}">
                <a16:creationId xmlns:a16="http://schemas.microsoft.com/office/drawing/2014/main" id="{0935AFA4-713E-2848-EE94-1FC25A846776}"/>
              </a:ext>
            </a:extLst>
          </p:cNvPr>
          <p:cNvPicPr>
            <a:picLocks noChangeAspect="1"/>
          </p:cNvPicPr>
          <p:nvPr/>
        </p:nvPicPr>
        <p:blipFill>
          <a:blip r:embed="rId3"/>
          <a:stretch>
            <a:fillRect/>
          </a:stretch>
        </p:blipFill>
        <p:spPr>
          <a:xfrm>
            <a:off x="2196" y="3953010"/>
            <a:ext cx="5422305" cy="2861493"/>
          </a:xfrm>
          <a:prstGeom prst="rect">
            <a:avLst/>
          </a:prstGeom>
        </p:spPr>
      </p:pic>
      <p:sp>
        <p:nvSpPr>
          <p:cNvPr id="2" name="标题 1">
            <a:extLst>
              <a:ext uri="{FF2B5EF4-FFF2-40B4-BE49-F238E27FC236}">
                <a16:creationId xmlns:a16="http://schemas.microsoft.com/office/drawing/2014/main" id="{E48C4B72-AD24-6B47-4F96-D5219420C3B9}"/>
              </a:ext>
            </a:extLst>
          </p:cNvPr>
          <p:cNvSpPr>
            <a:spLocks noGrp="1"/>
          </p:cNvSpPr>
          <p:nvPr>
            <p:ph type="title"/>
          </p:nvPr>
        </p:nvSpPr>
        <p:spPr/>
        <p:txBody>
          <a:bodyPr>
            <a:normAutofit/>
          </a:bodyPr>
          <a:lstStyle/>
          <a:p>
            <a:r>
              <a:rPr lang="en-US" altLang="zh-CN" dirty="0"/>
              <a:t>Exploitation Steps </a:t>
            </a:r>
            <a:endParaRPr lang="zh-CN" altLang="en-US" dirty="0"/>
          </a:p>
        </p:txBody>
      </p:sp>
      <p:pic>
        <p:nvPicPr>
          <p:cNvPr id="4" name="图片 3">
            <a:extLst>
              <a:ext uri="{FF2B5EF4-FFF2-40B4-BE49-F238E27FC236}">
                <a16:creationId xmlns:a16="http://schemas.microsoft.com/office/drawing/2014/main" id="{66418330-69BB-3BDD-18FA-6D02E76AFF4C}"/>
              </a:ext>
            </a:extLst>
          </p:cNvPr>
          <p:cNvPicPr>
            <a:picLocks noChangeAspect="1"/>
          </p:cNvPicPr>
          <p:nvPr/>
        </p:nvPicPr>
        <p:blipFill>
          <a:blip r:embed="rId4"/>
          <a:stretch>
            <a:fillRect/>
          </a:stretch>
        </p:blipFill>
        <p:spPr>
          <a:xfrm>
            <a:off x="9280227" y="841464"/>
            <a:ext cx="3040281" cy="5339030"/>
          </a:xfrm>
          <a:prstGeom prst="rect">
            <a:avLst/>
          </a:prstGeom>
        </p:spPr>
      </p:pic>
      <p:sp>
        <p:nvSpPr>
          <p:cNvPr id="7" name="矩形 6">
            <a:extLst>
              <a:ext uri="{FF2B5EF4-FFF2-40B4-BE49-F238E27FC236}">
                <a16:creationId xmlns:a16="http://schemas.microsoft.com/office/drawing/2014/main" id="{55839857-CA44-F099-2DBB-EDDA8C49BCD9}"/>
              </a:ext>
            </a:extLst>
          </p:cNvPr>
          <p:cNvSpPr/>
          <p:nvPr/>
        </p:nvSpPr>
        <p:spPr>
          <a:xfrm>
            <a:off x="1228703" y="2884946"/>
            <a:ext cx="1908000" cy="577461"/>
          </a:xfrm>
          <a:prstGeom prst="rect">
            <a:avLst/>
          </a:prstGeom>
          <a:solidFill>
            <a:schemeClr val="bg1">
              <a:lumMod val="65000"/>
            </a:schemeClr>
          </a:solidFill>
          <a:ln w="19050">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603" dirty="0">
                <a:solidFill>
                  <a:schemeClr val="bg1"/>
                </a:solidFill>
                <a:latin typeface="Arial" panose="020B0604020202020204" pitchFamily="34" charset="0"/>
                <a:cs typeface="Arial" panose="020B0604020202020204" pitchFamily="34" charset="0"/>
              </a:rPr>
              <a:t>Buffer</a:t>
            </a:r>
          </a:p>
          <a:p>
            <a:pPr algn="ctr"/>
            <a:r>
              <a:rPr lang="zh-CN" altLang="en-US" sz="1800" dirty="0">
                <a:solidFill>
                  <a:schemeClr val="bg1"/>
                </a:solidFill>
                <a:latin typeface="Arial" panose="020B0604020202020204" pitchFamily="34" charset="0"/>
                <a:cs typeface="Arial" panose="020B0604020202020204" pitchFamily="34" charset="0"/>
              </a:rPr>
              <a:t>（</a:t>
            </a:r>
            <a:r>
              <a:rPr lang="en-US" altLang="zh-CN" sz="1600" dirty="0">
                <a:solidFill>
                  <a:schemeClr val="bg1"/>
                </a:solidFill>
                <a:latin typeface="Arial" panose="020B0604020202020204" pitchFamily="34" charset="0"/>
                <a:cs typeface="Arial" panose="020B0604020202020204" pitchFamily="34" charset="0"/>
              </a:rPr>
              <a:t>unprivileged</a:t>
            </a:r>
            <a:r>
              <a:rPr lang="zh-CN" altLang="en-US" sz="1800" dirty="0">
                <a:solidFill>
                  <a:schemeClr val="bg1"/>
                </a:solidFill>
                <a:latin typeface="Arial" panose="020B0604020202020204" pitchFamily="34" charset="0"/>
                <a:cs typeface="Arial" panose="020B0604020202020204" pitchFamily="34" charset="0"/>
              </a:rPr>
              <a:t>）</a:t>
            </a:r>
          </a:p>
        </p:txBody>
      </p:sp>
      <p:sp>
        <p:nvSpPr>
          <p:cNvPr id="9" name="矩形 8">
            <a:extLst>
              <a:ext uri="{FF2B5EF4-FFF2-40B4-BE49-F238E27FC236}">
                <a16:creationId xmlns:a16="http://schemas.microsoft.com/office/drawing/2014/main" id="{47ABBE26-88E7-F6B1-E6DC-9E68AE36FB40}"/>
              </a:ext>
            </a:extLst>
          </p:cNvPr>
          <p:cNvSpPr/>
          <p:nvPr/>
        </p:nvSpPr>
        <p:spPr>
          <a:xfrm>
            <a:off x="1228703" y="1162236"/>
            <a:ext cx="1908000" cy="872527"/>
          </a:xfrm>
          <a:prstGeom prst="rect">
            <a:avLst/>
          </a:prstGeom>
          <a:solidFill>
            <a:schemeClr val="bg1">
              <a:lumMod val="65000"/>
            </a:schemeClr>
          </a:solidFill>
          <a:ln w="19050">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603" dirty="0">
                <a:solidFill>
                  <a:schemeClr val="bg1"/>
                </a:solidFill>
                <a:latin typeface="Arial" panose="020B0604020202020204" pitchFamily="34" charset="0"/>
                <a:cs typeface="Arial" panose="020B0604020202020204" pitchFamily="34" charset="0"/>
              </a:rPr>
              <a:t>…</a:t>
            </a:r>
            <a:endParaRPr lang="zh-CN" altLang="en-US" sz="1603" dirty="0">
              <a:solidFill>
                <a:schemeClr val="bg1"/>
              </a:solidFill>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3FA2B345-4C38-B0A3-F998-E1D2C820134A}"/>
              </a:ext>
            </a:extLst>
          </p:cNvPr>
          <p:cNvSpPr/>
          <p:nvPr/>
        </p:nvSpPr>
        <p:spPr>
          <a:xfrm>
            <a:off x="1228703" y="2376997"/>
            <a:ext cx="1908000" cy="519548"/>
          </a:xfrm>
          <a:prstGeom prst="rect">
            <a:avLst/>
          </a:prstGeom>
          <a:solidFill>
            <a:schemeClr val="bg1">
              <a:lumMod val="65000"/>
            </a:schemeClr>
          </a:solidFill>
          <a:ln w="19050">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603" dirty="0">
                <a:solidFill>
                  <a:schemeClr val="bg1"/>
                </a:solidFill>
                <a:latin typeface="Arial" panose="020B0604020202020204" pitchFamily="34" charset="0"/>
                <a:cs typeface="Arial" panose="020B0604020202020204" pitchFamily="34" charset="0"/>
              </a:rPr>
              <a:t>vars</a:t>
            </a:r>
            <a:endParaRPr lang="zh-CN" altLang="en-US" sz="1603" dirty="0">
              <a:solidFill>
                <a:schemeClr val="bg1"/>
              </a:solidFill>
              <a:latin typeface="Arial" panose="020B0604020202020204" pitchFamily="34" charset="0"/>
              <a:cs typeface="Arial" panose="020B0604020202020204" pitchFamily="34" charset="0"/>
            </a:endParaRPr>
          </a:p>
        </p:txBody>
      </p:sp>
      <p:cxnSp>
        <p:nvCxnSpPr>
          <p:cNvPr id="12" name="直接箭头连接符 11">
            <a:extLst>
              <a:ext uri="{FF2B5EF4-FFF2-40B4-BE49-F238E27FC236}">
                <a16:creationId xmlns:a16="http://schemas.microsoft.com/office/drawing/2014/main" id="{C7D6630F-9EE3-C477-C79F-A8393D589D9B}"/>
              </a:ext>
            </a:extLst>
          </p:cNvPr>
          <p:cNvCxnSpPr>
            <a:cxnSpLocks/>
          </p:cNvCxnSpPr>
          <p:nvPr/>
        </p:nvCxnSpPr>
        <p:spPr>
          <a:xfrm flipV="1">
            <a:off x="919768" y="1927655"/>
            <a:ext cx="0" cy="540000"/>
          </a:xfrm>
          <a:prstGeom prst="straightConnector1">
            <a:avLst/>
          </a:prstGeom>
          <a:ln w="57150">
            <a:solidFill>
              <a:schemeClr val="tx2"/>
            </a:solidFill>
            <a:tailEnd type="triangle"/>
          </a:ln>
        </p:spPr>
        <p:style>
          <a:lnRef idx="1">
            <a:schemeClr val="accent4"/>
          </a:lnRef>
          <a:fillRef idx="0">
            <a:schemeClr val="accent4"/>
          </a:fillRef>
          <a:effectRef idx="0">
            <a:schemeClr val="accent4"/>
          </a:effectRef>
          <a:fontRef idx="minor">
            <a:schemeClr val="tx1"/>
          </a:fontRef>
        </p:style>
      </p:cxnSp>
      <p:sp>
        <p:nvSpPr>
          <p:cNvPr id="16" name="文本框 15">
            <a:extLst>
              <a:ext uri="{FF2B5EF4-FFF2-40B4-BE49-F238E27FC236}">
                <a16:creationId xmlns:a16="http://schemas.microsoft.com/office/drawing/2014/main" id="{45173214-0CFB-6F5E-DD95-DEF0CF7C3433}"/>
              </a:ext>
            </a:extLst>
          </p:cNvPr>
          <p:cNvSpPr txBox="1"/>
          <p:nvPr/>
        </p:nvSpPr>
        <p:spPr>
          <a:xfrm>
            <a:off x="87080" y="3242315"/>
            <a:ext cx="1276752" cy="3488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1600" dirty="0">
                <a:solidFill>
                  <a:schemeClr val="tx2"/>
                </a:solidFill>
              </a:rPr>
              <a:t>0x2000XXX</a:t>
            </a:r>
            <a:endParaRPr lang="zh-CN" altLang="en-US" sz="1600" dirty="0">
              <a:solidFill>
                <a:schemeClr val="tx2"/>
              </a:solidFill>
            </a:endParaRPr>
          </a:p>
        </p:txBody>
      </p:sp>
      <p:sp>
        <p:nvSpPr>
          <p:cNvPr id="17" name="文本框 16">
            <a:extLst>
              <a:ext uri="{FF2B5EF4-FFF2-40B4-BE49-F238E27FC236}">
                <a16:creationId xmlns:a16="http://schemas.microsoft.com/office/drawing/2014/main" id="{502ADF4A-263A-D8E8-A499-CB5912E6D787}"/>
              </a:ext>
            </a:extLst>
          </p:cNvPr>
          <p:cNvSpPr txBox="1"/>
          <p:nvPr/>
        </p:nvSpPr>
        <p:spPr>
          <a:xfrm>
            <a:off x="-46828" y="1068673"/>
            <a:ext cx="1276752" cy="3488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1600" dirty="0">
                <a:solidFill>
                  <a:schemeClr val="tx2"/>
                </a:solidFill>
              </a:rPr>
              <a:t>0x2000XXX+N</a:t>
            </a:r>
            <a:endParaRPr lang="zh-CN" altLang="en-US" sz="1600" dirty="0">
              <a:solidFill>
                <a:schemeClr val="tx2"/>
              </a:solidFill>
            </a:endParaRPr>
          </a:p>
        </p:txBody>
      </p:sp>
      <p:sp>
        <p:nvSpPr>
          <p:cNvPr id="18" name="矩形 17">
            <a:extLst>
              <a:ext uri="{FF2B5EF4-FFF2-40B4-BE49-F238E27FC236}">
                <a16:creationId xmlns:a16="http://schemas.microsoft.com/office/drawing/2014/main" id="{AE1CBD21-812D-B0AF-9DF3-4C8740152A3A}"/>
              </a:ext>
            </a:extLst>
          </p:cNvPr>
          <p:cNvSpPr/>
          <p:nvPr/>
        </p:nvSpPr>
        <p:spPr>
          <a:xfrm>
            <a:off x="1229924" y="2037910"/>
            <a:ext cx="1908000" cy="327215"/>
          </a:xfrm>
          <a:prstGeom prst="rect">
            <a:avLst/>
          </a:prstGeom>
          <a:solidFill>
            <a:schemeClr val="bg1">
              <a:lumMod val="65000"/>
            </a:schemeClr>
          </a:solidFill>
          <a:ln w="19050">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603" dirty="0">
                <a:solidFill>
                  <a:schemeClr val="bg1"/>
                </a:solidFill>
                <a:latin typeface="Arial" panose="020B0604020202020204" pitchFamily="34" charset="0"/>
                <a:cs typeface="Arial" panose="020B0604020202020204" pitchFamily="34" charset="0"/>
              </a:rPr>
              <a:t>LR(</a:t>
            </a:r>
            <a:r>
              <a:rPr lang="en-US" altLang="zh-CN" sz="1400" dirty="0">
                <a:solidFill>
                  <a:schemeClr val="bg1"/>
                </a:solidFill>
                <a:latin typeface="Arial" panose="020B0604020202020204" pitchFamily="34" charset="0"/>
                <a:cs typeface="Arial" panose="020B0604020202020204" pitchFamily="34" charset="0"/>
              </a:rPr>
              <a:t>Return Address</a:t>
            </a:r>
            <a:r>
              <a:rPr lang="en-US" altLang="zh-CN" sz="1603" dirty="0">
                <a:solidFill>
                  <a:schemeClr val="bg1"/>
                </a:solidFill>
                <a:latin typeface="Arial" panose="020B0604020202020204" pitchFamily="34" charset="0"/>
                <a:cs typeface="Arial" panose="020B0604020202020204" pitchFamily="34" charset="0"/>
              </a:rPr>
              <a:t>)</a:t>
            </a:r>
            <a:endParaRPr lang="zh-CN" altLang="en-US" sz="1603" dirty="0">
              <a:solidFill>
                <a:schemeClr val="bg1"/>
              </a:solidFill>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3E029196-A085-9448-62AC-762A3AAD9445}"/>
              </a:ext>
            </a:extLst>
          </p:cNvPr>
          <p:cNvSpPr txBox="1"/>
          <p:nvPr/>
        </p:nvSpPr>
        <p:spPr>
          <a:xfrm>
            <a:off x="-8710" y="1869359"/>
            <a:ext cx="880716" cy="6565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algn="ctr" defTabSz="825514"/>
            <a:r>
              <a:rPr lang="en-US" altLang="zh-CN" sz="1800" b="1" dirty="0">
                <a:solidFill>
                  <a:schemeClr val="tx2"/>
                </a:solidFill>
              </a:rPr>
              <a:t>Stack </a:t>
            </a:r>
          </a:p>
          <a:p>
            <a:pPr algn="ctr" defTabSz="825514"/>
            <a:r>
              <a:rPr lang="en-US" altLang="zh-CN" sz="1800" b="1" dirty="0">
                <a:solidFill>
                  <a:schemeClr val="tx2"/>
                </a:solidFill>
              </a:rPr>
              <a:t>growth</a:t>
            </a:r>
            <a:endParaRPr lang="zh-CN" altLang="en-US" sz="1800" b="1" dirty="0">
              <a:solidFill>
                <a:schemeClr val="tx2"/>
              </a:solidFill>
            </a:endParaRPr>
          </a:p>
        </p:txBody>
      </p:sp>
      <p:sp>
        <p:nvSpPr>
          <p:cNvPr id="22" name="右大括号 21">
            <a:extLst>
              <a:ext uri="{FF2B5EF4-FFF2-40B4-BE49-F238E27FC236}">
                <a16:creationId xmlns:a16="http://schemas.microsoft.com/office/drawing/2014/main" id="{4B45C524-143A-806B-D626-C3BA79383DC2}"/>
              </a:ext>
            </a:extLst>
          </p:cNvPr>
          <p:cNvSpPr/>
          <p:nvPr/>
        </p:nvSpPr>
        <p:spPr>
          <a:xfrm>
            <a:off x="3137925" y="2037911"/>
            <a:ext cx="310228" cy="1424497"/>
          </a:xfrm>
          <a:prstGeom prst="rightBrace">
            <a:avLst/>
          </a:prstGeom>
          <a:ln w="28575">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sz="1603"/>
          </a:p>
        </p:txBody>
      </p:sp>
      <p:sp>
        <p:nvSpPr>
          <p:cNvPr id="23" name="文本框 22">
            <a:extLst>
              <a:ext uri="{FF2B5EF4-FFF2-40B4-BE49-F238E27FC236}">
                <a16:creationId xmlns:a16="http://schemas.microsoft.com/office/drawing/2014/main" id="{C38A8CA3-41AC-14D9-D3E7-209F9A1C5252}"/>
              </a:ext>
            </a:extLst>
          </p:cNvPr>
          <p:cNvSpPr txBox="1"/>
          <p:nvPr/>
        </p:nvSpPr>
        <p:spPr>
          <a:xfrm>
            <a:off x="3212581" y="2444166"/>
            <a:ext cx="1908000" cy="933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algn="ctr" defTabSz="825514"/>
            <a:r>
              <a:rPr lang="en-US" altLang="zh-CN" sz="1800" b="1" dirty="0">
                <a:solidFill>
                  <a:schemeClr val="tx2"/>
                </a:solidFill>
              </a:rPr>
              <a:t>Stack Frame</a:t>
            </a:r>
          </a:p>
          <a:p>
            <a:pPr algn="ctr" defTabSz="825514"/>
            <a:r>
              <a:rPr lang="zh-CN" altLang="en-US" sz="1800" b="1" dirty="0">
                <a:solidFill>
                  <a:schemeClr val="tx2"/>
                </a:solidFill>
              </a:rPr>
              <a:t>（</a:t>
            </a:r>
            <a:r>
              <a:rPr lang="en-US" altLang="zh-CN" sz="1800" b="1" dirty="0">
                <a:solidFill>
                  <a:schemeClr val="tx2"/>
                </a:solidFill>
              </a:rPr>
              <a:t>A function in unprivileged task)</a:t>
            </a:r>
            <a:endParaRPr lang="zh-CN" altLang="en-US" sz="1800" b="1" dirty="0">
              <a:solidFill>
                <a:schemeClr val="tx2"/>
              </a:solidFill>
            </a:endParaRPr>
          </a:p>
        </p:txBody>
      </p:sp>
      <p:sp>
        <p:nvSpPr>
          <p:cNvPr id="24" name="箭头: 右 23">
            <a:extLst>
              <a:ext uri="{FF2B5EF4-FFF2-40B4-BE49-F238E27FC236}">
                <a16:creationId xmlns:a16="http://schemas.microsoft.com/office/drawing/2014/main" id="{ECBE7D6A-4499-9C3A-3A10-5156CEB1A8B2}"/>
              </a:ext>
            </a:extLst>
          </p:cNvPr>
          <p:cNvSpPr/>
          <p:nvPr/>
        </p:nvSpPr>
        <p:spPr>
          <a:xfrm>
            <a:off x="3988766" y="1790214"/>
            <a:ext cx="1298166" cy="716002"/>
          </a:xfrm>
          <a:prstGeom prst="rightArrow">
            <a:avLst>
              <a:gd name="adj1" fmla="val 50000"/>
              <a:gd name="adj2" fmla="val 50000"/>
            </a:avLst>
          </a:prstGeom>
          <a:noFill/>
          <a:ln w="381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14"/>
            <a:endParaRPr lang="zh-CN" altLang="en-US" sz="3200">
              <a:latin typeface="Helvetica Neue Medium"/>
              <a:ea typeface="Helvetica Neue Medium"/>
              <a:cs typeface="Helvetica Neue Medium"/>
              <a:sym typeface="Helvetica Neue Medium"/>
            </a:endParaRPr>
          </a:p>
        </p:txBody>
      </p:sp>
      <p:sp>
        <p:nvSpPr>
          <p:cNvPr id="25" name="矩形 24">
            <a:extLst>
              <a:ext uri="{FF2B5EF4-FFF2-40B4-BE49-F238E27FC236}">
                <a16:creationId xmlns:a16="http://schemas.microsoft.com/office/drawing/2014/main" id="{693CE3F9-63EF-6AE9-7177-009805C1BD9D}"/>
              </a:ext>
            </a:extLst>
          </p:cNvPr>
          <p:cNvSpPr/>
          <p:nvPr/>
        </p:nvSpPr>
        <p:spPr>
          <a:xfrm>
            <a:off x="5869595" y="2795926"/>
            <a:ext cx="1908000" cy="577461"/>
          </a:xfrm>
          <a:prstGeom prst="rect">
            <a:avLst/>
          </a:prstGeom>
          <a:solidFill>
            <a:srgbClr val="C00000"/>
          </a:solidFill>
          <a:ln w="19050">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603" dirty="0">
                <a:solidFill>
                  <a:schemeClr val="bg1"/>
                </a:solidFill>
                <a:latin typeface="Arial" panose="020B0604020202020204" pitchFamily="34" charset="0"/>
                <a:cs typeface="Arial" panose="020B0604020202020204" pitchFamily="34" charset="0"/>
              </a:rPr>
              <a:t>Buffer</a:t>
            </a:r>
          </a:p>
          <a:p>
            <a:pPr algn="ctr"/>
            <a:r>
              <a:rPr lang="zh-CN" altLang="en-US" sz="1800" dirty="0">
                <a:solidFill>
                  <a:schemeClr val="bg1"/>
                </a:solidFill>
                <a:latin typeface="Arial" panose="020B0604020202020204" pitchFamily="34" charset="0"/>
                <a:cs typeface="Arial" panose="020B0604020202020204" pitchFamily="34" charset="0"/>
              </a:rPr>
              <a:t>（</a:t>
            </a:r>
            <a:r>
              <a:rPr lang="en-US" altLang="zh-CN" sz="1600" dirty="0">
                <a:solidFill>
                  <a:schemeClr val="bg1"/>
                </a:solidFill>
                <a:latin typeface="Arial" panose="020B0604020202020204" pitchFamily="34" charset="0"/>
                <a:cs typeface="Arial" panose="020B0604020202020204" pitchFamily="34" charset="0"/>
              </a:rPr>
              <a:t>unprivileged</a:t>
            </a:r>
            <a:r>
              <a:rPr lang="zh-CN" altLang="en-US" sz="1800" dirty="0">
                <a:solidFill>
                  <a:schemeClr val="bg1"/>
                </a:solidFill>
                <a:latin typeface="Arial" panose="020B0604020202020204" pitchFamily="34" charset="0"/>
                <a:cs typeface="Arial" panose="020B0604020202020204" pitchFamily="34" charset="0"/>
              </a:rPr>
              <a:t>）</a:t>
            </a:r>
          </a:p>
        </p:txBody>
      </p:sp>
      <p:sp>
        <p:nvSpPr>
          <p:cNvPr id="26" name="矩形 25">
            <a:extLst>
              <a:ext uri="{FF2B5EF4-FFF2-40B4-BE49-F238E27FC236}">
                <a16:creationId xmlns:a16="http://schemas.microsoft.com/office/drawing/2014/main" id="{3E421A3F-841E-EBAF-7153-ED6CCB81688B}"/>
              </a:ext>
            </a:extLst>
          </p:cNvPr>
          <p:cNvSpPr/>
          <p:nvPr/>
        </p:nvSpPr>
        <p:spPr>
          <a:xfrm>
            <a:off x="5869595" y="1162240"/>
            <a:ext cx="1908000" cy="783505"/>
          </a:xfrm>
          <a:prstGeom prst="rect">
            <a:avLst/>
          </a:prstGeom>
          <a:solidFill>
            <a:schemeClr val="bg1">
              <a:lumMod val="65000"/>
            </a:schemeClr>
          </a:solidFill>
          <a:ln w="19050">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603" dirty="0">
                <a:solidFill>
                  <a:schemeClr val="bg1"/>
                </a:solidFill>
                <a:latin typeface="Arial" panose="020B0604020202020204" pitchFamily="34" charset="0"/>
                <a:cs typeface="Arial" panose="020B0604020202020204" pitchFamily="34" charset="0"/>
              </a:rPr>
              <a:t>…</a:t>
            </a:r>
            <a:endParaRPr lang="zh-CN" altLang="en-US" sz="1603" dirty="0">
              <a:solidFill>
                <a:schemeClr val="bg1"/>
              </a:solidFill>
              <a:latin typeface="Arial" panose="020B0604020202020204" pitchFamily="34" charset="0"/>
              <a:cs typeface="Arial" panose="020B0604020202020204" pitchFamily="34" charset="0"/>
            </a:endParaRPr>
          </a:p>
        </p:txBody>
      </p:sp>
      <p:sp>
        <p:nvSpPr>
          <p:cNvPr id="27" name="矩形 26">
            <a:extLst>
              <a:ext uri="{FF2B5EF4-FFF2-40B4-BE49-F238E27FC236}">
                <a16:creationId xmlns:a16="http://schemas.microsoft.com/office/drawing/2014/main" id="{C51D9992-CCF2-22B1-61FD-4CE220A0BB9D}"/>
              </a:ext>
            </a:extLst>
          </p:cNvPr>
          <p:cNvSpPr/>
          <p:nvPr/>
        </p:nvSpPr>
        <p:spPr>
          <a:xfrm>
            <a:off x="5869595" y="2287976"/>
            <a:ext cx="1908000" cy="519548"/>
          </a:xfrm>
          <a:prstGeom prst="rect">
            <a:avLst/>
          </a:prstGeom>
          <a:solidFill>
            <a:schemeClr val="accent2"/>
          </a:solidFill>
          <a:ln w="19050">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603" dirty="0">
                <a:solidFill>
                  <a:schemeClr val="bg1"/>
                </a:solidFill>
                <a:latin typeface="Arial" panose="020B0604020202020204" pitchFamily="34" charset="0"/>
                <a:cs typeface="Arial" panose="020B0604020202020204" pitchFamily="34" charset="0"/>
              </a:rPr>
              <a:t>Padding</a:t>
            </a:r>
            <a:endParaRPr lang="zh-CN" altLang="en-US" sz="1603" dirty="0">
              <a:solidFill>
                <a:schemeClr val="bg1"/>
              </a:solidFill>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97CE2812-64A5-60B4-1CBE-20E739613EF9}"/>
              </a:ext>
            </a:extLst>
          </p:cNvPr>
          <p:cNvSpPr txBox="1"/>
          <p:nvPr/>
        </p:nvSpPr>
        <p:spPr>
          <a:xfrm>
            <a:off x="4743965" y="3137466"/>
            <a:ext cx="1276752" cy="3488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1600" dirty="0">
                <a:solidFill>
                  <a:schemeClr val="tx2"/>
                </a:solidFill>
              </a:rPr>
              <a:t>0x2000XXX</a:t>
            </a:r>
            <a:endParaRPr lang="zh-CN" altLang="en-US" sz="1600" dirty="0">
              <a:solidFill>
                <a:schemeClr val="tx2"/>
              </a:solidFill>
            </a:endParaRPr>
          </a:p>
        </p:txBody>
      </p:sp>
      <p:sp>
        <p:nvSpPr>
          <p:cNvPr id="30" name="文本框 29">
            <a:extLst>
              <a:ext uri="{FF2B5EF4-FFF2-40B4-BE49-F238E27FC236}">
                <a16:creationId xmlns:a16="http://schemas.microsoft.com/office/drawing/2014/main" id="{FF9C923A-C824-4FF5-AA33-07C4CA551488}"/>
              </a:ext>
            </a:extLst>
          </p:cNvPr>
          <p:cNvSpPr txBox="1"/>
          <p:nvPr/>
        </p:nvSpPr>
        <p:spPr>
          <a:xfrm>
            <a:off x="4581827" y="984556"/>
            <a:ext cx="1276752" cy="3488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1600" dirty="0">
                <a:solidFill>
                  <a:schemeClr val="tx2"/>
                </a:solidFill>
              </a:rPr>
              <a:t>0x2000XXX+N</a:t>
            </a:r>
            <a:endParaRPr lang="zh-CN" altLang="en-US" sz="1600" dirty="0">
              <a:solidFill>
                <a:schemeClr val="tx2"/>
              </a:solidFill>
            </a:endParaRPr>
          </a:p>
        </p:txBody>
      </p:sp>
      <p:sp>
        <p:nvSpPr>
          <p:cNvPr id="31" name="矩形 30">
            <a:extLst>
              <a:ext uri="{FF2B5EF4-FFF2-40B4-BE49-F238E27FC236}">
                <a16:creationId xmlns:a16="http://schemas.microsoft.com/office/drawing/2014/main" id="{1A3EA573-3FC2-8866-8A7E-164A1913E10A}"/>
              </a:ext>
            </a:extLst>
          </p:cNvPr>
          <p:cNvSpPr/>
          <p:nvPr/>
        </p:nvSpPr>
        <p:spPr>
          <a:xfrm>
            <a:off x="5870816" y="1948891"/>
            <a:ext cx="1908000" cy="327215"/>
          </a:xfrm>
          <a:prstGeom prst="rect">
            <a:avLst/>
          </a:prstGeom>
          <a:solidFill>
            <a:srgbClr val="C00000"/>
          </a:solidFill>
          <a:ln w="19050">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600" dirty="0">
                <a:solidFill>
                  <a:schemeClr val="bg1"/>
                </a:solidFill>
                <a:latin typeface="Arial" panose="020B0604020202020204" pitchFamily="34" charset="0"/>
                <a:cs typeface="Arial" panose="020B0604020202020204" pitchFamily="34" charset="0"/>
              </a:rPr>
              <a:t>Address to SVC 2</a:t>
            </a:r>
            <a:endParaRPr lang="zh-CN" altLang="en-US" sz="1600" dirty="0">
              <a:solidFill>
                <a:schemeClr val="bg1"/>
              </a:solidFill>
              <a:latin typeface="Arial" panose="020B0604020202020204" pitchFamily="34" charset="0"/>
              <a:cs typeface="Arial" panose="020B0604020202020204" pitchFamily="34" charset="0"/>
            </a:endParaRPr>
          </a:p>
        </p:txBody>
      </p:sp>
      <p:sp>
        <p:nvSpPr>
          <p:cNvPr id="33" name="右大括号 32">
            <a:extLst>
              <a:ext uri="{FF2B5EF4-FFF2-40B4-BE49-F238E27FC236}">
                <a16:creationId xmlns:a16="http://schemas.microsoft.com/office/drawing/2014/main" id="{00F07F3E-F889-76AD-5338-657E25885AA9}"/>
              </a:ext>
            </a:extLst>
          </p:cNvPr>
          <p:cNvSpPr/>
          <p:nvPr/>
        </p:nvSpPr>
        <p:spPr>
          <a:xfrm>
            <a:off x="7778816" y="1948890"/>
            <a:ext cx="310228" cy="1424497"/>
          </a:xfrm>
          <a:prstGeom prst="rightBrace">
            <a:avLst/>
          </a:prstGeom>
          <a:ln w="28575">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sz="1603"/>
          </a:p>
        </p:txBody>
      </p:sp>
      <p:sp>
        <p:nvSpPr>
          <p:cNvPr id="34" name="文本框 33">
            <a:extLst>
              <a:ext uri="{FF2B5EF4-FFF2-40B4-BE49-F238E27FC236}">
                <a16:creationId xmlns:a16="http://schemas.microsoft.com/office/drawing/2014/main" id="{69DC0297-6785-2CB7-AE5E-B5FC575E9563}"/>
              </a:ext>
            </a:extLst>
          </p:cNvPr>
          <p:cNvSpPr txBox="1"/>
          <p:nvPr/>
        </p:nvSpPr>
        <p:spPr>
          <a:xfrm>
            <a:off x="7807475" y="2206521"/>
            <a:ext cx="1908000" cy="933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algn="ctr" defTabSz="825514"/>
            <a:r>
              <a:rPr lang="en-US" altLang="zh-CN" sz="1800" b="1" dirty="0">
                <a:solidFill>
                  <a:schemeClr val="tx2"/>
                </a:solidFill>
              </a:rPr>
              <a:t>Stack Frame</a:t>
            </a:r>
          </a:p>
          <a:p>
            <a:pPr algn="ctr" defTabSz="825514"/>
            <a:r>
              <a:rPr lang="zh-CN" altLang="en-US" sz="1800" b="1" dirty="0">
                <a:solidFill>
                  <a:schemeClr val="tx2"/>
                </a:solidFill>
              </a:rPr>
              <a:t>（</a:t>
            </a:r>
            <a:r>
              <a:rPr lang="en-US" altLang="zh-CN" sz="1800" b="1" dirty="0">
                <a:solidFill>
                  <a:schemeClr val="tx2"/>
                </a:solidFill>
              </a:rPr>
              <a:t>A function in unprivileged task)</a:t>
            </a:r>
            <a:endParaRPr lang="zh-CN" altLang="en-US" sz="1800" b="1" dirty="0">
              <a:solidFill>
                <a:schemeClr val="tx2"/>
              </a:solidFill>
            </a:endParaRPr>
          </a:p>
        </p:txBody>
      </p:sp>
      <p:sp>
        <p:nvSpPr>
          <p:cNvPr id="35" name="文本框 34">
            <a:extLst>
              <a:ext uri="{FF2B5EF4-FFF2-40B4-BE49-F238E27FC236}">
                <a16:creationId xmlns:a16="http://schemas.microsoft.com/office/drawing/2014/main" id="{0D0A354C-D7BB-C8DC-EEE4-0A795AA897F8}"/>
              </a:ext>
            </a:extLst>
          </p:cNvPr>
          <p:cNvSpPr txBox="1"/>
          <p:nvPr/>
        </p:nvSpPr>
        <p:spPr>
          <a:xfrm>
            <a:off x="3803104" y="1321066"/>
            <a:ext cx="1276752" cy="6565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algn="ctr" defTabSz="825514"/>
            <a:r>
              <a:rPr lang="en-US" altLang="zh-CN" sz="1800" b="1" dirty="0">
                <a:solidFill>
                  <a:srgbClr val="C00000"/>
                </a:solidFill>
              </a:rPr>
              <a:t>Buffer</a:t>
            </a:r>
          </a:p>
          <a:p>
            <a:pPr algn="ctr" defTabSz="825514"/>
            <a:r>
              <a:rPr lang="en-US" altLang="zh-CN" sz="1800" b="1" dirty="0">
                <a:solidFill>
                  <a:srgbClr val="C00000"/>
                </a:solidFill>
              </a:rPr>
              <a:t>Overflow</a:t>
            </a:r>
            <a:endParaRPr lang="zh-CN" altLang="en-US" sz="1800" b="1" dirty="0">
              <a:solidFill>
                <a:srgbClr val="C00000"/>
              </a:solidFill>
            </a:endParaRPr>
          </a:p>
        </p:txBody>
      </p:sp>
      <p:cxnSp>
        <p:nvCxnSpPr>
          <p:cNvPr id="37" name="直接箭头连接符 36">
            <a:extLst>
              <a:ext uri="{FF2B5EF4-FFF2-40B4-BE49-F238E27FC236}">
                <a16:creationId xmlns:a16="http://schemas.microsoft.com/office/drawing/2014/main" id="{0C5097E5-60B5-CF85-5920-5726439D750A}"/>
              </a:ext>
            </a:extLst>
          </p:cNvPr>
          <p:cNvCxnSpPr>
            <a:cxnSpLocks/>
          </p:cNvCxnSpPr>
          <p:nvPr/>
        </p:nvCxnSpPr>
        <p:spPr>
          <a:xfrm flipV="1">
            <a:off x="5659796" y="1869359"/>
            <a:ext cx="0" cy="540000"/>
          </a:xfrm>
          <a:prstGeom prst="straightConnector1">
            <a:avLst/>
          </a:prstGeom>
          <a:ln w="57150">
            <a:solidFill>
              <a:schemeClr val="tx2"/>
            </a:solidFill>
            <a:tailEnd type="triangle"/>
          </a:ln>
        </p:spPr>
        <p:style>
          <a:lnRef idx="1">
            <a:schemeClr val="accent4"/>
          </a:lnRef>
          <a:fillRef idx="0">
            <a:schemeClr val="accent4"/>
          </a:fillRef>
          <a:effectRef idx="0">
            <a:schemeClr val="accent4"/>
          </a:effectRef>
          <a:fontRef idx="minor">
            <a:schemeClr val="tx1"/>
          </a:fontRef>
        </p:style>
      </p:cxnSp>
      <p:sp>
        <p:nvSpPr>
          <p:cNvPr id="43" name="矩形 42">
            <a:extLst>
              <a:ext uri="{FF2B5EF4-FFF2-40B4-BE49-F238E27FC236}">
                <a16:creationId xmlns:a16="http://schemas.microsoft.com/office/drawing/2014/main" id="{FA78E76D-4A20-698C-7123-A83DA101192E}"/>
              </a:ext>
            </a:extLst>
          </p:cNvPr>
          <p:cNvSpPr/>
          <p:nvPr/>
        </p:nvSpPr>
        <p:spPr>
          <a:xfrm>
            <a:off x="5899475" y="6203119"/>
            <a:ext cx="1908000" cy="577461"/>
          </a:xfrm>
          <a:prstGeom prst="rect">
            <a:avLst/>
          </a:prstGeom>
          <a:solidFill>
            <a:srgbClr val="C00000"/>
          </a:solidFill>
          <a:ln w="19050">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603" dirty="0">
                <a:solidFill>
                  <a:schemeClr val="bg1"/>
                </a:solidFill>
                <a:latin typeface="Arial" panose="020B0604020202020204" pitchFamily="34" charset="0"/>
                <a:cs typeface="Arial" panose="020B0604020202020204" pitchFamily="34" charset="0"/>
              </a:rPr>
              <a:t>Buffer</a:t>
            </a:r>
          </a:p>
          <a:p>
            <a:pPr algn="ctr"/>
            <a:r>
              <a:rPr lang="zh-CN" altLang="en-US" sz="1800" dirty="0">
                <a:solidFill>
                  <a:schemeClr val="bg1"/>
                </a:solidFill>
                <a:latin typeface="Arial" panose="020B0604020202020204" pitchFamily="34" charset="0"/>
                <a:cs typeface="Arial" panose="020B0604020202020204" pitchFamily="34" charset="0"/>
              </a:rPr>
              <a:t>（</a:t>
            </a:r>
            <a:r>
              <a:rPr lang="en-US" altLang="zh-CN" sz="1600" dirty="0">
                <a:solidFill>
                  <a:schemeClr val="bg1"/>
                </a:solidFill>
                <a:latin typeface="Arial" panose="020B0604020202020204" pitchFamily="34" charset="0"/>
                <a:cs typeface="Arial" panose="020B0604020202020204" pitchFamily="34" charset="0"/>
              </a:rPr>
              <a:t>unprivileged</a:t>
            </a:r>
            <a:r>
              <a:rPr lang="zh-CN" altLang="en-US" sz="1800" dirty="0">
                <a:solidFill>
                  <a:schemeClr val="bg1"/>
                </a:solidFill>
                <a:latin typeface="Arial" panose="020B0604020202020204" pitchFamily="34" charset="0"/>
                <a:cs typeface="Arial" panose="020B0604020202020204" pitchFamily="34" charset="0"/>
              </a:rPr>
              <a:t>）</a:t>
            </a:r>
          </a:p>
        </p:txBody>
      </p:sp>
      <p:sp>
        <p:nvSpPr>
          <p:cNvPr id="44" name="矩形 43">
            <a:extLst>
              <a:ext uri="{FF2B5EF4-FFF2-40B4-BE49-F238E27FC236}">
                <a16:creationId xmlns:a16="http://schemas.microsoft.com/office/drawing/2014/main" id="{87C9C5CF-1DB6-24FE-1083-48D838F9C184}"/>
              </a:ext>
            </a:extLst>
          </p:cNvPr>
          <p:cNvSpPr/>
          <p:nvPr/>
        </p:nvSpPr>
        <p:spPr>
          <a:xfrm>
            <a:off x="5899475" y="4372921"/>
            <a:ext cx="1908000" cy="980012"/>
          </a:xfrm>
          <a:prstGeom prst="rect">
            <a:avLst/>
          </a:prstGeom>
          <a:solidFill>
            <a:schemeClr val="bg1">
              <a:lumMod val="65000"/>
            </a:schemeClr>
          </a:solidFill>
          <a:ln w="19050">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603" dirty="0">
                <a:solidFill>
                  <a:schemeClr val="bg1"/>
                </a:solidFill>
                <a:latin typeface="Arial" panose="020B0604020202020204" pitchFamily="34" charset="0"/>
                <a:cs typeface="Arial" panose="020B0604020202020204" pitchFamily="34" charset="0"/>
              </a:rPr>
              <a:t>…</a:t>
            </a:r>
            <a:endParaRPr lang="zh-CN" altLang="en-US" sz="1603" dirty="0">
              <a:solidFill>
                <a:schemeClr val="bg1"/>
              </a:solidFill>
              <a:latin typeface="Arial" panose="020B0604020202020204" pitchFamily="34" charset="0"/>
              <a:cs typeface="Arial" panose="020B0604020202020204" pitchFamily="34" charset="0"/>
            </a:endParaRPr>
          </a:p>
        </p:txBody>
      </p:sp>
      <p:sp>
        <p:nvSpPr>
          <p:cNvPr id="45" name="矩形 44">
            <a:extLst>
              <a:ext uri="{FF2B5EF4-FFF2-40B4-BE49-F238E27FC236}">
                <a16:creationId xmlns:a16="http://schemas.microsoft.com/office/drawing/2014/main" id="{2AE85EEC-8D10-A6B7-121D-ABC7AB56989D}"/>
              </a:ext>
            </a:extLst>
          </p:cNvPr>
          <p:cNvSpPr/>
          <p:nvPr/>
        </p:nvSpPr>
        <p:spPr>
          <a:xfrm>
            <a:off x="5899475" y="5695169"/>
            <a:ext cx="1908000" cy="519548"/>
          </a:xfrm>
          <a:prstGeom prst="rect">
            <a:avLst/>
          </a:prstGeom>
          <a:solidFill>
            <a:schemeClr val="accent2"/>
          </a:solidFill>
          <a:ln w="19050">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603" dirty="0">
                <a:solidFill>
                  <a:schemeClr val="bg1"/>
                </a:solidFill>
                <a:latin typeface="Arial" panose="020B0604020202020204" pitchFamily="34" charset="0"/>
                <a:cs typeface="Arial" panose="020B0604020202020204" pitchFamily="34" charset="0"/>
              </a:rPr>
              <a:t>Padding</a:t>
            </a:r>
            <a:endParaRPr lang="zh-CN" altLang="en-US" sz="1603" dirty="0">
              <a:solidFill>
                <a:schemeClr val="bg1"/>
              </a:solidFill>
              <a:latin typeface="Arial" panose="020B0604020202020204" pitchFamily="34" charset="0"/>
              <a:cs typeface="Arial" panose="020B0604020202020204" pitchFamily="34" charset="0"/>
            </a:endParaRPr>
          </a:p>
        </p:txBody>
      </p:sp>
      <p:sp>
        <p:nvSpPr>
          <p:cNvPr id="46" name="文本框 45">
            <a:extLst>
              <a:ext uri="{FF2B5EF4-FFF2-40B4-BE49-F238E27FC236}">
                <a16:creationId xmlns:a16="http://schemas.microsoft.com/office/drawing/2014/main" id="{DCCA91DF-72B2-C4CF-D5A0-F0FDCD2AC1BE}"/>
              </a:ext>
            </a:extLst>
          </p:cNvPr>
          <p:cNvSpPr txBox="1"/>
          <p:nvPr/>
        </p:nvSpPr>
        <p:spPr>
          <a:xfrm>
            <a:off x="4786126" y="6526712"/>
            <a:ext cx="1276752" cy="3488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1600" dirty="0">
                <a:solidFill>
                  <a:schemeClr val="tx2"/>
                </a:solidFill>
              </a:rPr>
              <a:t>0x2000XXX</a:t>
            </a:r>
            <a:endParaRPr lang="zh-CN" altLang="en-US" sz="1600" dirty="0">
              <a:solidFill>
                <a:schemeClr val="tx2"/>
              </a:solidFill>
            </a:endParaRPr>
          </a:p>
        </p:txBody>
      </p:sp>
      <p:sp>
        <p:nvSpPr>
          <p:cNvPr id="47" name="文本框 46">
            <a:extLst>
              <a:ext uri="{FF2B5EF4-FFF2-40B4-BE49-F238E27FC236}">
                <a16:creationId xmlns:a16="http://schemas.microsoft.com/office/drawing/2014/main" id="{8B6134F8-2B03-A15A-39F3-FAF28813B603}"/>
              </a:ext>
            </a:extLst>
          </p:cNvPr>
          <p:cNvSpPr txBox="1"/>
          <p:nvPr/>
        </p:nvSpPr>
        <p:spPr>
          <a:xfrm>
            <a:off x="4561619" y="4229802"/>
            <a:ext cx="1276752" cy="3488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defTabSz="825514"/>
            <a:r>
              <a:rPr lang="en-US" altLang="zh-CN" sz="1600" dirty="0">
                <a:solidFill>
                  <a:schemeClr val="tx2"/>
                </a:solidFill>
              </a:rPr>
              <a:t>0x2000XXX+N</a:t>
            </a:r>
            <a:endParaRPr lang="zh-CN" altLang="en-US" sz="1600" dirty="0">
              <a:solidFill>
                <a:schemeClr val="tx2"/>
              </a:solidFill>
            </a:endParaRPr>
          </a:p>
        </p:txBody>
      </p:sp>
      <p:sp>
        <p:nvSpPr>
          <p:cNvPr id="48" name="矩形 47">
            <a:extLst>
              <a:ext uri="{FF2B5EF4-FFF2-40B4-BE49-F238E27FC236}">
                <a16:creationId xmlns:a16="http://schemas.microsoft.com/office/drawing/2014/main" id="{5A184014-94E0-5CFB-A06A-81950A062186}"/>
              </a:ext>
            </a:extLst>
          </p:cNvPr>
          <p:cNvSpPr/>
          <p:nvPr/>
        </p:nvSpPr>
        <p:spPr>
          <a:xfrm>
            <a:off x="5898254" y="5356085"/>
            <a:ext cx="1910442" cy="327215"/>
          </a:xfrm>
          <a:prstGeom prst="rect">
            <a:avLst/>
          </a:prstGeom>
          <a:solidFill>
            <a:srgbClr val="C00000"/>
          </a:solidFill>
          <a:ln w="19050">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600" dirty="0">
                <a:solidFill>
                  <a:schemeClr val="bg1"/>
                </a:solidFill>
                <a:latin typeface="Arial" panose="020B0604020202020204" pitchFamily="34" charset="0"/>
                <a:cs typeface="Arial" panose="020B0604020202020204" pitchFamily="34" charset="0"/>
              </a:rPr>
              <a:t>Address to SVC 2</a:t>
            </a:r>
            <a:endParaRPr lang="zh-CN" altLang="en-US" sz="1600" dirty="0">
              <a:solidFill>
                <a:schemeClr val="bg1"/>
              </a:solidFill>
              <a:latin typeface="Arial" panose="020B0604020202020204" pitchFamily="34" charset="0"/>
              <a:cs typeface="Arial" panose="020B0604020202020204" pitchFamily="34" charset="0"/>
            </a:endParaRPr>
          </a:p>
        </p:txBody>
      </p:sp>
      <p:sp>
        <p:nvSpPr>
          <p:cNvPr id="49" name="右大括号 48">
            <a:extLst>
              <a:ext uri="{FF2B5EF4-FFF2-40B4-BE49-F238E27FC236}">
                <a16:creationId xmlns:a16="http://schemas.microsoft.com/office/drawing/2014/main" id="{85D2FA53-9482-A5E5-9ECB-2A4F878810EB}"/>
              </a:ext>
            </a:extLst>
          </p:cNvPr>
          <p:cNvSpPr/>
          <p:nvPr/>
        </p:nvSpPr>
        <p:spPr>
          <a:xfrm>
            <a:off x="7808695" y="5356084"/>
            <a:ext cx="310228" cy="1424497"/>
          </a:xfrm>
          <a:prstGeom prst="rightBrace">
            <a:avLst/>
          </a:prstGeom>
          <a:ln w="28575">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sz="1603"/>
          </a:p>
        </p:txBody>
      </p:sp>
      <p:sp>
        <p:nvSpPr>
          <p:cNvPr id="50" name="文本框 49">
            <a:extLst>
              <a:ext uri="{FF2B5EF4-FFF2-40B4-BE49-F238E27FC236}">
                <a16:creationId xmlns:a16="http://schemas.microsoft.com/office/drawing/2014/main" id="{D1E287F4-FAEC-DCA6-6F8E-F144582AD4A3}"/>
              </a:ext>
            </a:extLst>
          </p:cNvPr>
          <p:cNvSpPr txBox="1"/>
          <p:nvPr/>
        </p:nvSpPr>
        <p:spPr>
          <a:xfrm>
            <a:off x="7963810" y="5593121"/>
            <a:ext cx="1908000" cy="933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algn="ctr" defTabSz="825514"/>
            <a:r>
              <a:rPr lang="en-US" altLang="zh-CN" sz="1800" b="1" dirty="0">
                <a:solidFill>
                  <a:schemeClr val="tx2"/>
                </a:solidFill>
              </a:rPr>
              <a:t>Stack Frame</a:t>
            </a:r>
          </a:p>
          <a:p>
            <a:pPr algn="ctr" defTabSz="825514"/>
            <a:r>
              <a:rPr lang="zh-CN" altLang="en-US" sz="1600" b="1" dirty="0">
                <a:solidFill>
                  <a:schemeClr val="tx2"/>
                </a:solidFill>
              </a:rPr>
              <a:t>（</a:t>
            </a:r>
            <a:r>
              <a:rPr lang="en-US" altLang="zh-CN" sz="1800" b="1" dirty="0">
                <a:solidFill>
                  <a:schemeClr val="tx2"/>
                </a:solidFill>
              </a:rPr>
              <a:t>A function in unprivileged task)</a:t>
            </a:r>
            <a:endParaRPr lang="zh-CN" altLang="en-US" sz="1800" b="1" dirty="0">
              <a:solidFill>
                <a:schemeClr val="tx2"/>
              </a:solidFill>
            </a:endParaRPr>
          </a:p>
        </p:txBody>
      </p:sp>
      <p:sp>
        <p:nvSpPr>
          <p:cNvPr id="53" name="箭头: 右 52">
            <a:extLst>
              <a:ext uri="{FF2B5EF4-FFF2-40B4-BE49-F238E27FC236}">
                <a16:creationId xmlns:a16="http://schemas.microsoft.com/office/drawing/2014/main" id="{E4175B8B-A7BF-ECBA-5357-4190405EBCA2}"/>
              </a:ext>
            </a:extLst>
          </p:cNvPr>
          <p:cNvSpPr/>
          <p:nvPr/>
        </p:nvSpPr>
        <p:spPr>
          <a:xfrm rot="5400000">
            <a:off x="6462641" y="3553295"/>
            <a:ext cx="721907" cy="540132"/>
          </a:xfrm>
          <a:prstGeom prst="rightArrow">
            <a:avLst>
              <a:gd name="adj1" fmla="val 50000"/>
              <a:gd name="adj2" fmla="val 48645"/>
            </a:avLst>
          </a:prstGeom>
          <a:noFill/>
          <a:ln w="381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14"/>
            <a:endParaRPr lang="zh-CN" altLang="en-US" sz="3200">
              <a:latin typeface="Helvetica Neue Medium"/>
              <a:ea typeface="Helvetica Neue Medium"/>
              <a:cs typeface="Helvetica Neue Medium"/>
              <a:sym typeface="Helvetica Neue Medium"/>
            </a:endParaRPr>
          </a:p>
        </p:txBody>
      </p:sp>
      <p:sp>
        <p:nvSpPr>
          <p:cNvPr id="55" name="文本框 54">
            <a:extLst>
              <a:ext uri="{FF2B5EF4-FFF2-40B4-BE49-F238E27FC236}">
                <a16:creationId xmlns:a16="http://schemas.microsoft.com/office/drawing/2014/main" id="{74E85ADC-6F13-4D8D-FDDB-5FFDA889C704}"/>
              </a:ext>
            </a:extLst>
          </p:cNvPr>
          <p:cNvSpPr txBox="1"/>
          <p:nvPr/>
        </p:nvSpPr>
        <p:spPr>
          <a:xfrm>
            <a:off x="5032599" y="3416722"/>
            <a:ext cx="1617351" cy="6565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algn="ctr" defTabSz="825514"/>
            <a:r>
              <a:rPr lang="en-US" altLang="zh-CN" sz="1800" b="1" dirty="0">
                <a:solidFill>
                  <a:srgbClr val="C00000"/>
                </a:solidFill>
              </a:rPr>
              <a:t>Privilege Level Manipulation</a:t>
            </a:r>
            <a:endParaRPr lang="zh-CN" altLang="en-US" sz="1800" b="1" dirty="0">
              <a:solidFill>
                <a:srgbClr val="C00000"/>
              </a:solidFill>
            </a:endParaRPr>
          </a:p>
        </p:txBody>
      </p:sp>
      <p:sp>
        <p:nvSpPr>
          <p:cNvPr id="56" name="右大括号 55">
            <a:extLst>
              <a:ext uri="{FF2B5EF4-FFF2-40B4-BE49-F238E27FC236}">
                <a16:creationId xmlns:a16="http://schemas.microsoft.com/office/drawing/2014/main" id="{BC1F188C-A6D1-9755-4238-03F6175B9DD7}"/>
              </a:ext>
            </a:extLst>
          </p:cNvPr>
          <p:cNvSpPr/>
          <p:nvPr/>
        </p:nvSpPr>
        <p:spPr>
          <a:xfrm>
            <a:off x="7799364" y="4359134"/>
            <a:ext cx="310228" cy="980012"/>
          </a:xfrm>
          <a:prstGeom prst="rightBrace">
            <a:avLst/>
          </a:prstGeom>
          <a:ln w="28575">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sz="1603"/>
          </a:p>
        </p:txBody>
      </p:sp>
      <p:sp>
        <p:nvSpPr>
          <p:cNvPr id="57" name="文本框 56">
            <a:extLst>
              <a:ext uri="{FF2B5EF4-FFF2-40B4-BE49-F238E27FC236}">
                <a16:creationId xmlns:a16="http://schemas.microsoft.com/office/drawing/2014/main" id="{E4AA6A24-EAB7-072C-38AF-871A690D99DA}"/>
              </a:ext>
            </a:extLst>
          </p:cNvPr>
          <p:cNvSpPr txBox="1"/>
          <p:nvPr/>
        </p:nvSpPr>
        <p:spPr>
          <a:xfrm>
            <a:off x="7931571" y="4382348"/>
            <a:ext cx="1908000" cy="933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algn="ctr" defTabSz="825514"/>
            <a:r>
              <a:rPr lang="en-US" altLang="zh-CN" sz="1800" b="1" dirty="0">
                <a:solidFill>
                  <a:schemeClr val="tx2"/>
                </a:solidFill>
              </a:rPr>
              <a:t>Stack Frame</a:t>
            </a:r>
          </a:p>
          <a:p>
            <a:pPr algn="ctr" defTabSz="825514"/>
            <a:r>
              <a:rPr lang="en-US" altLang="zh-CN" sz="1800" b="1" dirty="0">
                <a:solidFill>
                  <a:schemeClr val="tx2"/>
                </a:solidFill>
              </a:rPr>
              <a:t>(MPU wrapper function)</a:t>
            </a:r>
            <a:endParaRPr lang="zh-CN" altLang="en-US" sz="1800" b="1" dirty="0">
              <a:solidFill>
                <a:schemeClr val="tx2"/>
              </a:solidFill>
            </a:endParaRPr>
          </a:p>
        </p:txBody>
      </p:sp>
      <p:sp>
        <p:nvSpPr>
          <p:cNvPr id="58" name="矩形 57">
            <a:extLst>
              <a:ext uri="{FF2B5EF4-FFF2-40B4-BE49-F238E27FC236}">
                <a16:creationId xmlns:a16="http://schemas.microsoft.com/office/drawing/2014/main" id="{B038A1AE-10EA-AE2C-0060-EE316BE929BF}"/>
              </a:ext>
            </a:extLst>
          </p:cNvPr>
          <p:cNvSpPr/>
          <p:nvPr/>
        </p:nvSpPr>
        <p:spPr>
          <a:xfrm>
            <a:off x="5898921" y="5030103"/>
            <a:ext cx="1910442" cy="327215"/>
          </a:xfrm>
          <a:prstGeom prst="rect">
            <a:avLst/>
          </a:prstGeom>
          <a:solidFill>
            <a:srgbClr val="C00000"/>
          </a:solidFill>
          <a:ln w="19050">
            <a:solidFill>
              <a:schemeClr val="tx2"/>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600" dirty="0">
                <a:solidFill>
                  <a:schemeClr val="bg1"/>
                </a:solidFill>
                <a:latin typeface="Arial" panose="020B0604020202020204" pitchFamily="34" charset="0"/>
                <a:cs typeface="Arial" panose="020B0604020202020204" pitchFamily="34" charset="0"/>
              </a:rPr>
              <a:t>Privileged Level</a:t>
            </a:r>
            <a:endParaRPr lang="zh-CN" altLang="en-US" sz="1600" dirty="0">
              <a:solidFill>
                <a:schemeClr val="bg1"/>
              </a:solidFill>
              <a:latin typeface="Arial" panose="020B0604020202020204" pitchFamily="34" charset="0"/>
              <a:cs typeface="Arial" panose="020B0604020202020204" pitchFamily="34" charset="0"/>
            </a:endParaRPr>
          </a:p>
        </p:txBody>
      </p:sp>
      <p:cxnSp>
        <p:nvCxnSpPr>
          <p:cNvPr id="60" name="直接箭头连接符 59">
            <a:extLst>
              <a:ext uri="{FF2B5EF4-FFF2-40B4-BE49-F238E27FC236}">
                <a16:creationId xmlns:a16="http://schemas.microsoft.com/office/drawing/2014/main" id="{C4744071-3308-5BC3-9D91-4F742896E391}"/>
              </a:ext>
            </a:extLst>
          </p:cNvPr>
          <p:cNvCxnSpPr>
            <a:cxnSpLocks/>
          </p:cNvCxnSpPr>
          <p:nvPr/>
        </p:nvCxnSpPr>
        <p:spPr>
          <a:xfrm>
            <a:off x="5303011" y="5409298"/>
            <a:ext cx="504469" cy="0"/>
          </a:xfrm>
          <a:prstGeom prst="straightConnector1">
            <a:avLst/>
          </a:prstGeom>
          <a:ln w="57150">
            <a:solidFill>
              <a:schemeClr val="tx2"/>
            </a:solidFill>
            <a:tailEnd type="triangle"/>
          </a:ln>
        </p:spPr>
        <p:style>
          <a:lnRef idx="1">
            <a:schemeClr val="accent4"/>
          </a:lnRef>
          <a:fillRef idx="0">
            <a:schemeClr val="accent4"/>
          </a:fillRef>
          <a:effectRef idx="0">
            <a:schemeClr val="accent4"/>
          </a:effectRef>
          <a:fontRef idx="minor">
            <a:schemeClr val="tx1"/>
          </a:fontRef>
        </p:style>
      </p:cxnSp>
      <p:sp>
        <p:nvSpPr>
          <p:cNvPr id="65" name="文本框 64">
            <a:extLst>
              <a:ext uri="{FF2B5EF4-FFF2-40B4-BE49-F238E27FC236}">
                <a16:creationId xmlns:a16="http://schemas.microsoft.com/office/drawing/2014/main" id="{5CDDB535-6437-C677-A269-EDE1167C14DC}"/>
              </a:ext>
            </a:extLst>
          </p:cNvPr>
          <p:cNvSpPr txBox="1"/>
          <p:nvPr/>
        </p:nvSpPr>
        <p:spPr>
          <a:xfrm>
            <a:off x="4627955" y="5183644"/>
            <a:ext cx="666590" cy="379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1" tIns="50801" rIns="50801" bIns="50801" numCol="1" spcCol="38100" rtlCol="0" anchor="ctr">
            <a:spAutoFit/>
          </a:bodyPr>
          <a:lstStyle/>
          <a:p>
            <a:pPr algn="ctr" defTabSz="825514"/>
            <a:r>
              <a:rPr lang="en-US" altLang="zh-CN" sz="1800" b="1" dirty="0">
                <a:solidFill>
                  <a:schemeClr val="tx2"/>
                </a:solidFill>
              </a:rPr>
              <a:t>SP</a:t>
            </a:r>
            <a:endParaRPr lang="zh-CN" altLang="en-US" sz="1800" b="1" dirty="0">
              <a:solidFill>
                <a:schemeClr val="tx2"/>
              </a:solidFill>
            </a:endParaRPr>
          </a:p>
        </p:txBody>
      </p:sp>
      <p:cxnSp>
        <p:nvCxnSpPr>
          <p:cNvPr id="69" name="连接符: 肘形 68">
            <a:extLst>
              <a:ext uri="{FF2B5EF4-FFF2-40B4-BE49-F238E27FC236}">
                <a16:creationId xmlns:a16="http://schemas.microsoft.com/office/drawing/2014/main" id="{5275A7C2-2399-E66A-AD62-F2227DB2C08E}"/>
              </a:ext>
            </a:extLst>
          </p:cNvPr>
          <p:cNvCxnSpPr>
            <a:cxnSpLocks/>
            <a:stCxn id="31" idx="3"/>
          </p:cNvCxnSpPr>
          <p:nvPr/>
        </p:nvCxnSpPr>
        <p:spPr>
          <a:xfrm>
            <a:off x="7778816" y="2112499"/>
            <a:ext cx="2688046" cy="784046"/>
          </a:xfrm>
          <a:prstGeom prst="bentConnector3">
            <a:avLst>
              <a:gd name="adj1" fmla="val 74462"/>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71" name="连接符: 肘形 70">
            <a:extLst>
              <a:ext uri="{FF2B5EF4-FFF2-40B4-BE49-F238E27FC236}">
                <a16:creationId xmlns:a16="http://schemas.microsoft.com/office/drawing/2014/main" id="{20EFE64F-6A43-F8A2-F4FE-68691CB2C46A}"/>
              </a:ext>
            </a:extLst>
          </p:cNvPr>
          <p:cNvCxnSpPr>
            <a:cxnSpLocks/>
            <a:stCxn id="58" idx="3"/>
            <a:endCxn id="59" idx="1"/>
          </p:cNvCxnSpPr>
          <p:nvPr/>
        </p:nvCxnSpPr>
        <p:spPr>
          <a:xfrm flipV="1">
            <a:off x="7809363" y="3823741"/>
            <a:ext cx="2667904" cy="1369970"/>
          </a:xfrm>
          <a:prstGeom prst="bentConnector3">
            <a:avLst>
              <a:gd name="adj1" fmla="val 50000"/>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74" name="矩形 73">
            <a:extLst>
              <a:ext uri="{FF2B5EF4-FFF2-40B4-BE49-F238E27FC236}">
                <a16:creationId xmlns:a16="http://schemas.microsoft.com/office/drawing/2014/main" id="{6BB74250-96EA-53D1-16E9-9A5F7B33A0FC}"/>
              </a:ext>
            </a:extLst>
          </p:cNvPr>
          <p:cNvSpPr/>
          <p:nvPr/>
        </p:nvSpPr>
        <p:spPr>
          <a:xfrm>
            <a:off x="10477266" y="2729149"/>
            <a:ext cx="1740134" cy="288000"/>
          </a:xfrm>
          <a:prstGeom prst="rect">
            <a:avLst/>
          </a:prstGeom>
          <a:noFill/>
          <a:ln w="1905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14"/>
            <a:endParaRPr lang="zh-CN" altLang="en-US" sz="3200">
              <a:latin typeface="Helvetica Neue Medium"/>
              <a:ea typeface="Helvetica Neue Medium"/>
              <a:cs typeface="Helvetica Neue Medium"/>
              <a:sym typeface="Helvetica Neue Medium"/>
            </a:endParaRPr>
          </a:p>
        </p:txBody>
      </p:sp>
      <p:sp>
        <p:nvSpPr>
          <p:cNvPr id="76" name="矩形 75">
            <a:extLst>
              <a:ext uri="{FF2B5EF4-FFF2-40B4-BE49-F238E27FC236}">
                <a16:creationId xmlns:a16="http://schemas.microsoft.com/office/drawing/2014/main" id="{C624B58B-4BC6-BA2B-A617-BA67BE0DFB14}"/>
              </a:ext>
            </a:extLst>
          </p:cNvPr>
          <p:cNvSpPr/>
          <p:nvPr/>
        </p:nvSpPr>
        <p:spPr>
          <a:xfrm>
            <a:off x="10465179" y="3995729"/>
            <a:ext cx="1752222" cy="492443"/>
          </a:xfrm>
          <a:prstGeom prst="rect">
            <a:avLst/>
          </a:prstGeom>
          <a:noFill/>
          <a:ln w="1905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14"/>
            <a:endParaRPr lang="zh-CN" altLang="en-US" sz="3200">
              <a:latin typeface="Helvetica Neue Medium"/>
              <a:ea typeface="Helvetica Neue Medium"/>
              <a:cs typeface="Helvetica Neue Medium"/>
              <a:sym typeface="Helvetica Neue Medium"/>
            </a:endParaRPr>
          </a:p>
        </p:txBody>
      </p:sp>
      <p:cxnSp>
        <p:nvCxnSpPr>
          <p:cNvPr id="78" name="连接符: 肘形 77">
            <a:extLst>
              <a:ext uri="{FF2B5EF4-FFF2-40B4-BE49-F238E27FC236}">
                <a16:creationId xmlns:a16="http://schemas.microsoft.com/office/drawing/2014/main" id="{CEAAD862-ED14-2FCC-421B-FDC5628F2E3F}"/>
              </a:ext>
            </a:extLst>
          </p:cNvPr>
          <p:cNvCxnSpPr>
            <a:cxnSpLocks/>
            <a:stCxn id="76" idx="1"/>
          </p:cNvCxnSpPr>
          <p:nvPr/>
        </p:nvCxnSpPr>
        <p:spPr>
          <a:xfrm rot="10800000" flipV="1">
            <a:off x="9906417" y="4241951"/>
            <a:ext cx="558763" cy="1228942"/>
          </a:xfrm>
          <a:prstGeom prst="bentConnector2">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86" name="文本框 163">
            <a:extLst>
              <a:ext uri="{FF2B5EF4-FFF2-40B4-BE49-F238E27FC236}">
                <a16:creationId xmlns:a16="http://schemas.microsoft.com/office/drawing/2014/main" id="{2237D474-9699-694C-71E1-008C75E21EAC}"/>
              </a:ext>
            </a:extLst>
          </p:cNvPr>
          <p:cNvSpPr txBox="1"/>
          <p:nvPr/>
        </p:nvSpPr>
        <p:spPr>
          <a:xfrm>
            <a:off x="2310986" y="5216106"/>
            <a:ext cx="440778" cy="338554"/>
          </a:xfrm>
          <a:prstGeom prst="rect">
            <a:avLst/>
          </a:prstGeom>
          <a:noFill/>
        </p:spPr>
        <p:txBody>
          <a:bodyPr wrap="square" rtlCol="0">
            <a:spAutoFit/>
          </a:bodyPr>
          <a:lstStyle/>
          <a:p>
            <a:r>
              <a:rPr lang="zh-CN" altLang="en-US" sz="1600" dirty="0">
                <a:solidFill>
                  <a:schemeClr val="accent2"/>
                </a:solidFill>
                <a:latin typeface="Times New Roman" panose="02020603050405020304" pitchFamily="18" charset="0"/>
                <a:cs typeface="Times New Roman" panose="02020603050405020304" pitchFamily="18" charset="0"/>
              </a:rPr>
              <a:t>①</a:t>
            </a:r>
          </a:p>
        </p:txBody>
      </p:sp>
      <p:sp>
        <p:nvSpPr>
          <p:cNvPr id="87" name="矩形 164">
            <a:extLst>
              <a:ext uri="{FF2B5EF4-FFF2-40B4-BE49-F238E27FC236}">
                <a16:creationId xmlns:a16="http://schemas.microsoft.com/office/drawing/2014/main" id="{DD2DB814-73E2-F75D-0706-C4F57CABCBE6}"/>
              </a:ext>
            </a:extLst>
          </p:cNvPr>
          <p:cNvSpPr/>
          <p:nvPr/>
        </p:nvSpPr>
        <p:spPr>
          <a:xfrm>
            <a:off x="2319447" y="5617054"/>
            <a:ext cx="457176" cy="338554"/>
          </a:xfrm>
          <a:prstGeom prst="rect">
            <a:avLst/>
          </a:prstGeom>
        </p:spPr>
        <p:txBody>
          <a:bodyPr wrap="none">
            <a:spAutoFit/>
          </a:bodyPr>
          <a:lstStyle/>
          <a:p>
            <a:r>
              <a:rPr lang="zh-CN" altLang="en-US" sz="1600" dirty="0">
                <a:solidFill>
                  <a:schemeClr val="accent2"/>
                </a:solidFill>
                <a:latin typeface="Times New Roman" panose="02020603050405020304" pitchFamily="18" charset="0"/>
                <a:cs typeface="Times New Roman" panose="02020603050405020304" pitchFamily="18" charset="0"/>
              </a:rPr>
              <a:t>②</a:t>
            </a:r>
          </a:p>
        </p:txBody>
      </p:sp>
      <p:sp>
        <p:nvSpPr>
          <p:cNvPr id="88" name="矩形 165">
            <a:extLst>
              <a:ext uri="{FF2B5EF4-FFF2-40B4-BE49-F238E27FC236}">
                <a16:creationId xmlns:a16="http://schemas.microsoft.com/office/drawing/2014/main" id="{A263B880-EE13-CE0D-546E-3D504322C58C}"/>
              </a:ext>
            </a:extLst>
          </p:cNvPr>
          <p:cNvSpPr/>
          <p:nvPr/>
        </p:nvSpPr>
        <p:spPr>
          <a:xfrm>
            <a:off x="1722107" y="5843930"/>
            <a:ext cx="457176" cy="338554"/>
          </a:xfrm>
          <a:prstGeom prst="rect">
            <a:avLst/>
          </a:prstGeom>
        </p:spPr>
        <p:txBody>
          <a:bodyPr wrap="none">
            <a:spAutoFit/>
          </a:bodyPr>
          <a:lstStyle/>
          <a:p>
            <a:r>
              <a:rPr lang="zh-CN" altLang="en-US" sz="1600" dirty="0">
                <a:solidFill>
                  <a:schemeClr val="accent2"/>
                </a:solidFill>
                <a:latin typeface="Times New Roman" panose="02020603050405020304" pitchFamily="18" charset="0"/>
                <a:cs typeface="Times New Roman" panose="02020603050405020304" pitchFamily="18" charset="0"/>
              </a:rPr>
              <a:t>③</a:t>
            </a:r>
          </a:p>
        </p:txBody>
      </p:sp>
      <p:sp>
        <p:nvSpPr>
          <p:cNvPr id="90" name="矩形 65">
            <a:extLst>
              <a:ext uri="{FF2B5EF4-FFF2-40B4-BE49-F238E27FC236}">
                <a16:creationId xmlns:a16="http://schemas.microsoft.com/office/drawing/2014/main" id="{13EF8A44-EFA6-D722-8B59-AB90F484F0D6}"/>
              </a:ext>
            </a:extLst>
          </p:cNvPr>
          <p:cNvSpPr/>
          <p:nvPr/>
        </p:nvSpPr>
        <p:spPr>
          <a:xfrm>
            <a:off x="1177698" y="6062997"/>
            <a:ext cx="457176" cy="338554"/>
          </a:xfrm>
          <a:prstGeom prst="rect">
            <a:avLst/>
          </a:prstGeom>
        </p:spPr>
        <p:txBody>
          <a:bodyPr wrap="none">
            <a:spAutoFit/>
          </a:bodyPr>
          <a:lstStyle/>
          <a:p>
            <a:r>
              <a:rPr lang="zh-CN" altLang="en-US" sz="1600" dirty="0">
                <a:solidFill>
                  <a:schemeClr val="accent2"/>
                </a:solidFill>
                <a:latin typeface="Arial" panose="020B0604020202020204" pitchFamily="34" charset="0"/>
                <a:cs typeface="Arial" panose="020B0604020202020204" pitchFamily="34" charset="0"/>
              </a:rPr>
              <a:t>④</a:t>
            </a:r>
          </a:p>
        </p:txBody>
      </p:sp>
      <p:sp>
        <p:nvSpPr>
          <p:cNvPr id="97" name="矩形 68">
            <a:extLst>
              <a:ext uri="{FF2B5EF4-FFF2-40B4-BE49-F238E27FC236}">
                <a16:creationId xmlns:a16="http://schemas.microsoft.com/office/drawing/2014/main" id="{98D2632A-3667-07CE-8B57-E643876A77F0}"/>
              </a:ext>
            </a:extLst>
          </p:cNvPr>
          <p:cNvSpPr/>
          <p:nvPr/>
        </p:nvSpPr>
        <p:spPr>
          <a:xfrm>
            <a:off x="2219870" y="6295734"/>
            <a:ext cx="457176" cy="338554"/>
          </a:xfrm>
          <a:prstGeom prst="rect">
            <a:avLst/>
          </a:prstGeom>
        </p:spPr>
        <p:txBody>
          <a:bodyPr wrap="none">
            <a:spAutoFit/>
          </a:bodyPr>
          <a:lstStyle/>
          <a:p>
            <a:r>
              <a:rPr lang="zh-CN" altLang="en-US" sz="1600" dirty="0">
                <a:solidFill>
                  <a:schemeClr val="accent2"/>
                </a:solidFill>
                <a:latin typeface="Arial" panose="020B0604020202020204" pitchFamily="34" charset="0"/>
                <a:cs typeface="Arial" panose="020B0604020202020204" pitchFamily="34" charset="0"/>
              </a:rPr>
              <a:t>⑤</a:t>
            </a:r>
          </a:p>
        </p:txBody>
      </p:sp>
      <p:sp>
        <p:nvSpPr>
          <p:cNvPr id="105" name="矩形 104">
            <a:extLst>
              <a:ext uri="{FF2B5EF4-FFF2-40B4-BE49-F238E27FC236}">
                <a16:creationId xmlns:a16="http://schemas.microsoft.com/office/drawing/2014/main" id="{7711D46A-C04D-3814-AB73-844280356CEA}"/>
              </a:ext>
            </a:extLst>
          </p:cNvPr>
          <p:cNvSpPr/>
          <p:nvPr/>
        </p:nvSpPr>
        <p:spPr>
          <a:xfrm>
            <a:off x="131093" y="6579118"/>
            <a:ext cx="457176" cy="338554"/>
          </a:xfrm>
          <a:prstGeom prst="rect">
            <a:avLst/>
          </a:prstGeom>
        </p:spPr>
        <p:txBody>
          <a:bodyPr wrap="none">
            <a:spAutoFit/>
          </a:bodyPr>
          <a:lstStyle/>
          <a:p>
            <a:r>
              <a:rPr lang="zh-CN" altLang="en-US" sz="1600" dirty="0">
                <a:solidFill>
                  <a:schemeClr val="accent2"/>
                </a:solidFill>
                <a:latin typeface="Arial" panose="020B0604020202020204" pitchFamily="34" charset="0"/>
                <a:cs typeface="Arial" panose="020B0604020202020204" pitchFamily="34" charset="0"/>
              </a:rPr>
              <a:t>⑥</a:t>
            </a:r>
          </a:p>
        </p:txBody>
      </p:sp>
      <p:cxnSp>
        <p:nvCxnSpPr>
          <p:cNvPr id="106" name="连接符: 肘形 105">
            <a:extLst>
              <a:ext uri="{FF2B5EF4-FFF2-40B4-BE49-F238E27FC236}">
                <a16:creationId xmlns:a16="http://schemas.microsoft.com/office/drawing/2014/main" id="{6B4AE6B9-518B-19A3-1545-F3E9565A04F0}"/>
              </a:ext>
            </a:extLst>
          </p:cNvPr>
          <p:cNvCxnSpPr>
            <a:cxnSpLocks/>
            <a:stCxn id="87" idx="3"/>
          </p:cNvCxnSpPr>
          <p:nvPr/>
        </p:nvCxnSpPr>
        <p:spPr>
          <a:xfrm flipH="1">
            <a:off x="2006929" y="5786334"/>
            <a:ext cx="769694" cy="226875"/>
          </a:xfrm>
          <a:prstGeom prst="bentConnector3">
            <a:avLst>
              <a:gd name="adj1" fmla="val -29700"/>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110" name="连接符: 肘形 109">
            <a:extLst>
              <a:ext uri="{FF2B5EF4-FFF2-40B4-BE49-F238E27FC236}">
                <a16:creationId xmlns:a16="http://schemas.microsoft.com/office/drawing/2014/main" id="{6D12005A-4AE7-81D7-DA43-2F960212133B}"/>
              </a:ext>
            </a:extLst>
          </p:cNvPr>
          <p:cNvCxnSpPr>
            <a:cxnSpLocks/>
            <a:stCxn id="90" idx="3"/>
            <a:endCxn id="105" idx="3"/>
          </p:cNvCxnSpPr>
          <p:nvPr/>
        </p:nvCxnSpPr>
        <p:spPr>
          <a:xfrm flipH="1">
            <a:off x="570013" y="6232277"/>
            <a:ext cx="1064861" cy="516121"/>
          </a:xfrm>
          <a:prstGeom prst="bentConnector3">
            <a:avLst>
              <a:gd name="adj1" fmla="val -21468"/>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59" name="矩形 58">
            <a:extLst>
              <a:ext uri="{FF2B5EF4-FFF2-40B4-BE49-F238E27FC236}">
                <a16:creationId xmlns:a16="http://schemas.microsoft.com/office/drawing/2014/main" id="{CD1F45C1-FE78-4E89-ABB8-BD9DC468ACE2}"/>
              </a:ext>
            </a:extLst>
          </p:cNvPr>
          <p:cNvSpPr/>
          <p:nvPr/>
        </p:nvSpPr>
        <p:spPr>
          <a:xfrm>
            <a:off x="10477267" y="3661741"/>
            <a:ext cx="1737938" cy="324000"/>
          </a:xfrm>
          <a:prstGeom prst="rect">
            <a:avLst/>
          </a:prstGeom>
          <a:noFill/>
          <a:ln w="1905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14"/>
            <a:endParaRPr lang="zh-CN" altLang="en-US" sz="3200">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2325753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0-#ppt_w/2"/>
                                          </p:val>
                                        </p:tav>
                                        <p:tav tm="100000">
                                          <p:val>
                                            <p:strVal val="#ppt_x"/>
                                          </p:val>
                                        </p:tav>
                                      </p:tavLst>
                                    </p:anim>
                                    <p:anim calcmode="lin" valueType="num">
                                      <p:cBhvr additive="base">
                                        <p:cTn id="12"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anim calcmode="lin" valueType="num">
                                      <p:cBhvr>
                                        <p:cTn id="28" dur="1000" fill="hold"/>
                                        <p:tgtEl>
                                          <p:spTgt spid="27"/>
                                        </p:tgtEl>
                                        <p:attrNameLst>
                                          <p:attrName>ppt_x</p:attrName>
                                        </p:attrNameLst>
                                      </p:cBhvr>
                                      <p:tavLst>
                                        <p:tav tm="0">
                                          <p:val>
                                            <p:strVal val="#ppt_x"/>
                                          </p:val>
                                        </p:tav>
                                        <p:tav tm="100000">
                                          <p:val>
                                            <p:strVal val="#ppt_x"/>
                                          </p:val>
                                        </p:tav>
                                      </p:tavLst>
                                    </p:anim>
                                    <p:anim calcmode="lin" valueType="num">
                                      <p:cBhvr>
                                        <p:cTn id="29" dur="1000" fill="hold"/>
                                        <p:tgtEl>
                                          <p:spTgt spid="2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anim calcmode="lin" valueType="num">
                                      <p:cBhvr>
                                        <p:cTn id="33" dur="1000" fill="hold"/>
                                        <p:tgtEl>
                                          <p:spTgt spid="29"/>
                                        </p:tgtEl>
                                        <p:attrNameLst>
                                          <p:attrName>ppt_x</p:attrName>
                                        </p:attrNameLst>
                                      </p:cBhvr>
                                      <p:tavLst>
                                        <p:tav tm="0">
                                          <p:val>
                                            <p:strVal val="#ppt_x"/>
                                          </p:val>
                                        </p:tav>
                                        <p:tav tm="100000">
                                          <p:val>
                                            <p:strVal val="#ppt_x"/>
                                          </p:val>
                                        </p:tav>
                                      </p:tavLst>
                                    </p:anim>
                                    <p:anim calcmode="lin" valueType="num">
                                      <p:cBhvr>
                                        <p:cTn id="34" dur="1000" fill="hold"/>
                                        <p:tgtEl>
                                          <p:spTgt spid="2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1000"/>
                                        <p:tgtEl>
                                          <p:spTgt spid="30"/>
                                        </p:tgtEl>
                                      </p:cBhvr>
                                    </p:animEffect>
                                    <p:anim calcmode="lin" valueType="num">
                                      <p:cBhvr>
                                        <p:cTn id="38" dur="1000" fill="hold"/>
                                        <p:tgtEl>
                                          <p:spTgt spid="30"/>
                                        </p:tgtEl>
                                        <p:attrNameLst>
                                          <p:attrName>ppt_x</p:attrName>
                                        </p:attrNameLst>
                                      </p:cBhvr>
                                      <p:tavLst>
                                        <p:tav tm="0">
                                          <p:val>
                                            <p:strVal val="#ppt_x"/>
                                          </p:val>
                                        </p:tav>
                                        <p:tav tm="100000">
                                          <p:val>
                                            <p:strVal val="#ppt_x"/>
                                          </p:val>
                                        </p:tav>
                                      </p:tavLst>
                                    </p:anim>
                                    <p:anim calcmode="lin" valueType="num">
                                      <p:cBhvr>
                                        <p:cTn id="39" dur="1000" fill="hold"/>
                                        <p:tgtEl>
                                          <p:spTgt spid="3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1000"/>
                                        <p:tgtEl>
                                          <p:spTgt spid="31"/>
                                        </p:tgtEl>
                                      </p:cBhvr>
                                    </p:animEffect>
                                    <p:anim calcmode="lin" valueType="num">
                                      <p:cBhvr>
                                        <p:cTn id="43" dur="1000" fill="hold"/>
                                        <p:tgtEl>
                                          <p:spTgt spid="31"/>
                                        </p:tgtEl>
                                        <p:attrNameLst>
                                          <p:attrName>ppt_x</p:attrName>
                                        </p:attrNameLst>
                                      </p:cBhvr>
                                      <p:tavLst>
                                        <p:tav tm="0">
                                          <p:val>
                                            <p:strVal val="#ppt_x"/>
                                          </p:val>
                                        </p:tav>
                                        <p:tav tm="100000">
                                          <p:val>
                                            <p:strVal val="#ppt_x"/>
                                          </p:val>
                                        </p:tav>
                                      </p:tavLst>
                                    </p:anim>
                                    <p:anim calcmode="lin" valueType="num">
                                      <p:cBhvr>
                                        <p:cTn id="44" dur="1000" fill="hold"/>
                                        <p:tgtEl>
                                          <p:spTgt spid="3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1000"/>
                                        <p:tgtEl>
                                          <p:spTgt spid="34"/>
                                        </p:tgtEl>
                                      </p:cBhvr>
                                    </p:animEffect>
                                    <p:anim calcmode="lin" valueType="num">
                                      <p:cBhvr>
                                        <p:cTn id="53" dur="1000" fill="hold"/>
                                        <p:tgtEl>
                                          <p:spTgt spid="34"/>
                                        </p:tgtEl>
                                        <p:attrNameLst>
                                          <p:attrName>ppt_x</p:attrName>
                                        </p:attrNameLst>
                                      </p:cBhvr>
                                      <p:tavLst>
                                        <p:tav tm="0">
                                          <p:val>
                                            <p:strVal val="#ppt_x"/>
                                          </p:val>
                                        </p:tav>
                                        <p:tav tm="100000">
                                          <p:val>
                                            <p:strVal val="#ppt_x"/>
                                          </p:val>
                                        </p:tav>
                                      </p:tavLst>
                                    </p:anim>
                                    <p:anim calcmode="lin" valueType="num">
                                      <p:cBhvr>
                                        <p:cTn id="54" dur="1000" fill="hold"/>
                                        <p:tgtEl>
                                          <p:spTgt spid="34"/>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1000"/>
                                        <p:tgtEl>
                                          <p:spTgt spid="37"/>
                                        </p:tgtEl>
                                      </p:cBhvr>
                                    </p:animEffect>
                                    <p:anim calcmode="lin" valueType="num">
                                      <p:cBhvr>
                                        <p:cTn id="58" dur="1000" fill="hold"/>
                                        <p:tgtEl>
                                          <p:spTgt spid="37"/>
                                        </p:tgtEl>
                                        <p:attrNameLst>
                                          <p:attrName>ppt_x</p:attrName>
                                        </p:attrNameLst>
                                      </p:cBhvr>
                                      <p:tavLst>
                                        <p:tav tm="0">
                                          <p:val>
                                            <p:strVal val="#ppt_x"/>
                                          </p:val>
                                        </p:tav>
                                        <p:tav tm="100000">
                                          <p:val>
                                            <p:strVal val="#ppt_x"/>
                                          </p:val>
                                        </p:tav>
                                      </p:tavLst>
                                    </p:anim>
                                    <p:anim calcmode="lin" valueType="num">
                                      <p:cBhvr>
                                        <p:cTn id="5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69"/>
                                        </p:tgtEl>
                                        <p:attrNameLst>
                                          <p:attrName>style.visibility</p:attrName>
                                        </p:attrNameLst>
                                      </p:cBhvr>
                                      <p:to>
                                        <p:strVal val="visible"/>
                                      </p:to>
                                    </p:set>
                                    <p:animEffect transition="in" filter="wipe(left)">
                                      <p:cBhvr>
                                        <p:cTn id="64" dur="500"/>
                                        <p:tgtEl>
                                          <p:spTgt spid="69"/>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wipe(left)">
                                      <p:cBhvr>
                                        <p:cTn id="67" dur="500"/>
                                        <p:tgtEl>
                                          <p:spTgt spid="7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106"/>
                                        </p:tgtEl>
                                        <p:attrNameLst>
                                          <p:attrName>style.visibility</p:attrName>
                                        </p:attrNameLst>
                                      </p:cBhvr>
                                      <p:to>
                                        <p:strVal val="visible"/>
                                      </p:to>
                                    </p:set>
                                    <p:animEffect transition="in" filter="wipe(up)">
                                      <p:cBhvr>
                                        <p:cTn id="72" dur="500"/>
                                        <p:tgtEl>
                                          <p:spTgt spid="106"/>
                                        </p:tgtEl>
                                      </p:cBhvr>
                                    </p:animEffect>
                                  </p:childTnLst>
                                </p:cTn>
                              </p:par>
                            </p:childTnLst>
                          </p:cTn>
                        </p:par>
                        <p:par>
                          <p:cTn id="73" fill="hold">
                            <p:stCondLst>
                              <p:cond delay="500"/>
                            </p:stCondLst>
                            <p:childTnLst>
                              <p:par>
                                <p:cTn id="74" presetID="22" presetClass="entr" presetSubtype="1" fill="hold" grpId="0" nodeType="after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wipe(up)">
                                      <p:cBhvr>
                                        <p:cTn id="76" dur="500"/>
                                        <p:tgtEl>
                                          <p:spTgt spid="59"/>
                                        </p:tgtEl>
                                      </p:cBhvr>
                                    </p:animEffect>
                                  </p:childTnLst>
                                </p:cTn>
                              </p:par>
                            </p:childTnLst>
                          </p:cTn>
                        </p:par>
                      </p:childTnLst>
                    </p:cTn>
                  </p:par>
                  <p:par>
                    <p:cTn id="77" fill="hold">
                      <p:stCondLst>
                        <p:cond delay="indefinite"/>
                      </p:stCondLst>
                      <p:childTnLst>
                        <p:par>
                          <p:cTn id="78" fill="hold">
                            <p:stCondLst>
                              <p:cond delay="0"/>
                            </p:stCondLst>
                            <p:childTnLst>
                              <p:par>
                                <p:cTn id="79" presetID="47" presetClass="entr" presetSubtype="0" fill="hold" grpId="0" nodeType="click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fade">
                                      <p:cBhvr>
                                        <p:cTn id="81" dur="1000"/>
                                        <p:tgtEl>
                                          <p:spTgt spid="55"/>
                                        </p:tgtEl>
                                      </p:cBhvr>
                                    </p:animEffect>
                                    <p:anim calcmode="lin" valueType="num">
                                      <p:cBhvr>
                                        <p:cTn id="82" dur="1000" fill="hold"/>
                                        <p:tgtEl>
                                          <p:spTgt spid="55"/>
                                        </p:tgtEl>
                                        <p:attrNameLst>
                                          <p:attrName>ppt_x</p:attrName>
                                        </p:attrNameLst>
                                      </p:cBhvr>
                                      <p:tavLst>
                                        <p:tav tm="0">
                                          <p:val>
                                            <p:strVal val="#ppt_x"/>
                                          </p:val>
                                        </p:tav>
                                        <p:tav tm="100000">
                                          <p:val>
                                            <p:strVal val="#ppt_x"/>
                                          </p:val>
                                        </p:tav>
                                      </p:tavLst>
                                    </p:anim>
                                    <p:anim calcmode="lin" valueType="num">
                                      <p:cBhvr>
                                        <p:cTn id="83" dur="1000" fill="hold"/>
                                        <p:tgtEl>
                                          <p:spTgt spid="55"/>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Effect transition="in" filter="fade">
                                      <p:cBhvr>
                                        <p:cTn id="86" dur="1000"/>
                                        <p:tgtEl>
                                          <p:spTgt spid="53"/>
                                        </p:tgtEl>
                                      </p:cBhvr>
                                    </p:animEffect>
                                    <p:anim calcmode="lin" valueType="num">
                                      <p:cBhvr>
                                        <p:cTn id="87" dur="1000" fill="hold"/>
                                        <p:tgtEl>
                                          <p:spTgt spid="53"/>
                                        </p:tgtEl>
                                        <p:attrNameLst>
                                          <p:attrName>ppt_x</p:attrName>
                                        </p:attrNameLst>
                                      </p:cBhvr>
                                      <p:tavLst>
                                        <p:tav tm="0">
                                          <p:val>
                                            <p:strVal val="#ppt_x"/>
                                          </p:val>
                                        </p:tav>
                                        <p:tav tm="100000">
                                          <p:val>
                                            <p:strVal val="#ppt_x"/>
                                          </p:val>
                                        </p:tav>
                                      </p:tavLst>
                                    </p:anim>
                                    <p:anim calcmode="lin" valueType="num">
                                      <p:cBhvr>
                                        <p:cTn id="8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7" presetClass="entr" presetSubtype="0" fill="hold" grpId="0" nodeType="click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1000"/>
                                        <p:tgtEl>
                                          <p:spTgt spid="43"/>
                                        </p:tgtEl>
                                      </p:cBhvr>
                                    </p:animEffect>
                                    <p:anim calcmode="lin" valueType="num">
                                      <p:cBhvr>
                                        <p:cTn id="94" dur="1000" fill="hold"/>
                                        <p:tgtEl>
                                          <p:spTgt spid="43"/>
                                        </p:tgtEl>
                                        <p:attrNameLst>
                                          <p:attrName>ppt_x</p:attrName>
                                        </p:attrNameLst>
                                      </p:cBhvr>
                                      <p:tavLst>
                                        <p:tav tm="0">
                                          <p:val>
                                            <p:strVal val="#ppt_x"/>
                                          </p:val>
                                        </p:tav>
                                        <p:tav tm="100000">
                                          <p:val>
                                            <p:strVal val="#ppt_x"/>
                                          </p:val>
                                        </p:tav>
                                      </p:tavLst>
                                    </p:anim>
                                    <p:anim calcmode="lin" valueType="num">
                                      <p:cBhvr>
                                        <p:cTn id="95" dur="1000" fill="hold"/>
                                        <p:tgtEl>
                                          <p:spTgt spid="43"/>
                                        </p:tgtEl>
                                        <p:attrNameLst>
                                          <p:attrName>ppt_y</p:attrName>
                                        </p:attrNameLst>
                                      </p:cBhvr>
                                      <p:tavLst>
                                        <p:tav tm="0">
                                          <p:val>
                                            <p:strVal val="#ppt_y-.1"/>
                                          </p:val>
                                        </p:tav>
                                        <p:tav tm="100000">
                                          <p:val>
                                            <p:strVal val="#ppt_y"/>
                                          </p:val>
                                        </p:tav>
                                      </p:tavLst>
                                    </p:anim>
                                  </p:childTnLst>
                                </p:cTn>
                              </p:par>
                              <p:par>
                                <p:cTn id="96" presetID="47" presetClass="entr" presetSubtype="0" fill="hold" grpId="0" nodeType="with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fade">
                                      <p:cBhvr>
                                        <p:cTn id="98" dur="1000"/>
                                        <p:tgtEl>
                                          <p:spTgt spid="44"/>
                                        </p:tgtEl>
                                      </p:cBhvr>
                                    </p:animEffect>
                                    <p:anim calcmode="lin" valueType="num">
                                      <p:cBhvr>
                                        <p:cTn id="99" dur="1000" fill="hold"/>
                                        <p:tgtEl>
                                          <p:spTgt spid="44"/>
                                        </p:tgtEl>
                                        <p:attrNameLst>
                                          <p:attrName>ppt_x</p:attrName>
                                        </p:attrNameLst>
                                      </p:cBhvr>
                                      <p:tavLst>
                                        <p:tav tm="0">
                                          <p:val>
                                            <p:strVal val="#ppt_x"/>
                                          </p:val>
                                        </p:tav>
                                        <p:tav tm="100000">
                                          <p:val>
                                            <p:strVal val="#ppt_x"/>
                                          </p:val>
                                        </p:tav>
                                      </p:tavLst>
                                    </p:anim>
                                    <p:anim calcmode="lin" valueType="num">
                                      <p:cBhvr>
                                        <p:cTn id="100" dur="1000" fill="hold"/>
                                        <p:tgtEl>
                                          <p:spTgt spid="44"/>
                                        </p:tgtEl>
                                        <p:attrNameLst>
                                          <p:attrName>ppt_y</p:attrName>
                                        </p:attrNameLst>
                                      </p:cBhvr>
                                      <p:tavLst>
                                        <p:tav tm="0">
                                          <p:val>
                                            <p:strVal val="#ppt_y-.1"/>
                                          </p:val>
                                        </p:tav>
                                        <p:tav tm="100000">
                                          <p:val>
                                            <p:strVal val="#ppt_y"/>
                                          </p:val>
                                        </p:tav>
                                      </p:tavLst>
                                    </p:anim>
                                  </p:childTnLst>
                                </p:cTn>
                              </p:par>
                              <p:par>
                                <p:cTn id="101" presetID="47" presetClass="entr" presetSubtype="0"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fade">
                                      <p:cBhvr>
                                        <p:cTn id="103" dur="1000"/>
                                        <p:tgtEl>
                                          <p:spTgt spid="45"/>
                                        </p:tgtEl>
                                      </p:cBhvr>
                                    </p:animEffect>
                                    <p:anim calcmode="lin" valueType="num">
                                      <p:cBhvr>
                                        <p:cTn id="104" dur="1000" fill="hold"/>
                                        <p:tgtEl>
                                          <p:spTgt spid="45"/>
                                        </p:tgtEl>
                                        <p:attrNameLst>
                                          <p:attrName>ppt_x</p:attrName>
                                        </p:attrNameLst>
                                      </p:cBhvr>
                                      <p:tavLst>
                                        <p:tav tm="0">
                                          <p:val>
                                            <p:strVal val="#ppt_x"/>
                                          </p:val>
                                        </p:tav>
                                        <p:tav tm="100000">
                                          <p:val>
                                            <p:strVal val="#ppt_x"/>
                                          </p:val>
                                        </p:tav>
                                      </p:tavLst>
                                    </p:anim>
                                    <p:anim calcmode="lin" valueType="num">
                                      <p:cBhvr>
                                        <p:cTn id="105" dur="1000" fill="hold"/>
                                        <p:tgtEl>
                                          <p:spTgt spid="45"/>
                                        </p:tgtEl>
                                        <p:attrNameLst>
                                          <p:attrName>ppt_y</p:attrName>
                                        </p:attrNameLst>
                                      </p:cBhvr>
                                      <p:tavLst>
                                        <p:tav tm="0">
                                          <p:val>
                                            <p:strVal val="#ppt_y-.1"/>
                                          </p:val>
                                        </p:tav>
                                        <p:tav tm="100000">
                                          <p:val>
                                            <p:strVal val="#ppt_y"/>
                                          </p:val>
                                        </p:tav>
                                      </p:tavLst>
                                    </p:anim>
                                  </p:childTnLst>
                                </p:cTn>
                              </p:par>
                              <p:par>
                                <p:cTn id="106" presetID="47" presetClass="entr" presetSubtype="0" fill="hold" grpId="0" nodeType="withEffect">
                                  <p:stCondLst>
                                    <p:cond delay="0"/>
                                  </p:stCondLst>
                                  <p:childTnLst>
                                    <p:set>
                                      <p:cBhvr>
                                        <p:cTn id="107" dur="1" fill="hold">
                                          <p:stCondLst>
                                            <p:cond delay="0"/>
                                          </p:stCondLst>
                                        </p:cTn>
                                        <p:tgtEl>
                                          <p:spTgt spid="46"/>
                                        </p:tgtEl>
                                        <p:attrNameLst>
                                          <p:attrName>style.visibility</p:attrName>
                                        </p:attrNameLst>
                                      </p:cBhvr>
                                      <p:to>
                                        <p:strVal val="visible"/>
                                      </p:to>
                                    </p:set>
                                    <p:animEffect transition="in" filter="fade">
                                      <p:cBhvr>
                                        <p:cTn id="108" dur="1000"/>
                                        <p:tgtEl>
                                          <p:spTgt spid="46"/>
                                        </p:tgtEl>
                                      </p:cBhvr>
                                    </p:animEffect>
                                    <p:anim calcmode="lin" valueType="num">
                                      <p:cBhvr>
                                        <p:cTn id="109" dur="1000" fill="hold"/>
                                        <p:tgtEl>
                                          <p:spTgt spid="46"/>
                                        </p:tgtEl>
                                        <p:attrNameLst>
                                          <p:attrName>ppt_x</p:attrName>
                                        </p:attrNameLst>
                                      </p:cBhvr>
                                      <p:tavLst>
                                        <p:tav tm="0">
                                          <p:val>
                                            <p:strVal val="#ppt_x"/>
                                          </p:val>
                                        </p:tav>
                                        <p:tav tm="100000">
                                          <p:val>
                                            <p:strVal val="#ppt_x"/>
                                          </p:val>
                                        </p:tav>
                                      </p:tavLst>
                                    </p:anim>
                                    <p:anim calcmode="lin" valueType="num">
                                      <p:cBhvr>
                                        <p:cTn id="110" dur="1000" fill="hold"/>
                                        <p:tgtEl>
                                          <p:spTgt spid="46"/>
                                        </p:tgtEl>
                                        <p:attrNameLst>
                                          <p:attrName>ppt_y</p:attrName>
                                        </p:attrNameLst>
                                      </p:cBhvr>
                                      <p:tavLst>
                                        <p:tav tm="0">
                                          <p:val>
                                            <p:strVal val="#ppt_y-.1"/>
                                          </p:val>
                                        </p:tav>
                                        <p:tav tm="100000">
                                          <p:val>
                                            <p:strVal val="#ppt_y"/>
                                          </p:val>
                                        </p:tav>
                                      </p:tavLst>
                                    </p:anim>
                                  </p:childTnLst>
                                </p:cTn>
                              </p:par>
                              <p:par>
                                <p:cTn id="111" presetID="47" presetClass="entr" presetSubtype="0" fill="hold" grpId="0" nodeType="withEffect">
                                  <p:stCondLst>
                                    <p:cond delay="0"/>
                                  </p:stCondLst>
                                  <p:childTnLst>
                                    <p:set>
                                      <p:cBhvr>
                                        <p:cTn id="112" dur="1" fill="hold">
                                          <p:stCondLst>
                                            <p:cond delay="0"/>
                                          </p:stCondLst>
                                        </p:cTn>
                                        <p:tgtEl>
                                          <p:spTgt spid="47"/>
                                        </p:tgtEl>
                                        <p:attrNameLst>
                                          <p:attrName>style.visibility</p:attrName>
                                        </p:attrNameLst>
                                      </p:cBhvr>
                                      <p:to>
                                        <p:strVal val="visible"/>
                                      </p:to>
                                    </p:set>
                                    <p:animEffect transition="in" filter="fade">
                                      <p:cBhvr>
                                        <p:cTn id="113" dur="1000"/>
                                        <p:tgtEl>
                                          <p:spTgt spid="47"/>
                                        </p:tgtEl>
                                      </p:cBhvr>
                                    </p:animEffect>
                                    <p:anim calcmode="lin" valueType="num">
                                      <p:cBhvr>
                                        <p:cTn id="114" dur="1000" fill="hold"/>
                                        <p:tgtEl>
                                          <p:spTgt spid="47"/>
                                        </p:tgtEl>
                                        <p:attrNameLst>
                                          <p:attrName>ppt_x</p:attrName>
                                        </p:attrNameLst>
                                      </p:cBhvr>
                                      <p:tavLst>
                                        <p:tav tm="0">
                                          <p:val>
                                            <p:strVal val="#ppt_x"/>
                                          </p:val>
                                        </p:tav>
                                        <p:tav tm="100000">
                                          <p:val>
                                            <p:strVal val="#ppt_x"/>
                                          </p:val>
                                        </p:tav>
                                      </p:tavLst>
                                    </p:anim>
                                    <p:anim calcmode="lin" valueType="num">
                                      <p:cBhvr>
                                        <p:cTn id="115" dur="1000" fill="hold"/>
                                        <p:tgtEl>
                                          <p:spTgt spid="47"/>
                                        </p:tgtEl>
                                        <p:attrNameLst>
                                          <p:attrName>ppt_y</p:attrName>
                                        </p:attrNameLst>
                                      </p:cBhvr>
                                      <p:tavLst>
                                        <p:tav tm="0">
                                          <p:val>
                                            <p:strVal val="#ppt_y-.1"/>
                                          </p:val>
                                        </p:tav>
                                        <p:tav tm="100000">
                                          <p:val>
                                            <p:strVal val="#ppt_y"/>
                                          </p:val>
                                        </p:tav>
                                      </p:tavLst>
                                    </p:anim>
                                  </p:childTnLst>
                                </p:cTn>
                              </p:par>
                              <p:par>
                                <p:cTn id="116" presetID="47" presetClass="entr" presetSubtype="0" fill="hold" grpId="0" nodeType="withEffect">
                                  <p:stCondLst>
                                    <p:cond delay="0"/>
                                  </p:stCondLst>
                                  <p:childTnLst>
                                    <p:set>
                                      <p:cBhvr>
                                        <p:cTn id="117" dur="1" fill="hold">
                                          <p:stCondLst>
                                            <p:cond delay="0"/>
                                          </p:stCondLst>
                                        </p:cTn>
                                        <p:tgtEl>
                                          <p:spTgt spid="48"/>
                                        </p:tgtEl>
                                        <p:attrNameLst>
                                          <p:attrName>style.visibility</p:attrName>
                                        </p:attrNameLst>
                                      </p:cBhvr>
                                      <p:to>
                                        <p:strVal val="visible"/>
                                      </p:to>
                                    </p:set>
                                    <p:animEffect transition="in" filter="fade">
                                      <p:cBhvr>
                                        <p:cTn id="118" dur="1000"/>
                                        <p:tgtEl>
                                          <p:spTgt spid="48"/>
                                        </p:tgtEl>
                                      </p:cBhvr>
                                    </p:animEffect>
                                    <p:anim calcmode="lin" valueType="num">
                                      <p:cBhvr>
                                        <p:cTn id="119" dur="1000" fill="hold"/>
                                        <p:tgtEl>
                                          <p:spTgt spid="48"/>
                                        </p:tgtEl>
                                        <p:attrNameLst>
                                          <p:attrName>ppt_x</p:attrName>
                                        </p:attrNameLst>
                                      </p:cBhvr>
                                      <p:tavLst>
                                        <p:tav tm="0">
                                          <p:val>
                                            <p:strVal val="#ppt_x"/>
                                          </p:val>
                                        </p:tav>
                                        <p:tav tm="100000">
                                          <p:val>
                                            <p:strVal val="#ppt_x"/>
                                          </p:val>
                                        </p:tav>
                                      </p:tavLst>
                                    </p:anim>
                                    <p:anim calcmode="lin" valueType="num">
                                      <p:cBhvr>
                                        <p:cTn id="120" dur="1000" fill="hold"/>
                                        <p:tgtEl>
                                          <p:spTgt spid="48"/>
                                        </p:tgtEl>
                                        <p:attrNameLst>
                                          <p:attrName>ppt_y</p:attrName>
                                        </p:attrNameLst>
                                      </p:cBhvr>
                                      <p:tavLst>
                                        <p:tav tm="0">
                                          <p:val>
                                            <p:strVal val="#ppt_y-.1"/>
                                          </p:val>
                                        </p:tav>
                                        <p:tav tm="100000">
                                          <p:val>
                                            <p:strVal val="#ppt_y"/>
                                          </p:val>
                                        </p:tav>
                                      </p:tavLst>
                                    </p:anim>
                                  </p:childTnLst>
                                </p:cTn>
                              </p:par>
                              <p:par>
                                <p:cTn id="121" presetID="47" presetClass="entr" presetSubtype="0" fill="hold" grpId="0" nodeType="withEffect">
                                  <p:stCondLst>
                                    <p:cond delay="0"/>
                                  </p:stCondLst>
                                  <p:childTnLst>
                                    <p:set>
                                      <p:cBhvr>
                                        <p:cTn id="122" dur="1" fill="hold">
                                          <p:stCondLst>
                                            <p:cond delay="0"/>
                                          </p:stCondLst>
                                        </p:cTn>
                                        <p:tgtEl>
                                          <p:spTgt spid="49"/>
                                        </p:tgtEl>
                                        <p:attrNameLst>
                                          <p:attrName>style.visibility</p:attrName>
                                        </p:attrNameLst>
                                      </p:cBhvr>
                                      <p:to>
                                        <p:strVal val="visible"/>
                                      </p:to>
                                    </p:set>
                                    <p:animEffect transition="in" filter="fade">
                                      <p:cBhvr>
                                        <p:cTn id="123" dur="1000"/>
                                        <p:tgtEl>
                                          <p:spTgt spid="49"/>
                                        </p:tgtEl>
                                      </p:cBhvr>
                                    </p:animEffect>
                                    <p:anim calcmode="lin" valueType="num">
                                      <p:cBhvr>
                                        <p:cTn id="124" dur="1000" fill="hold"/>
                                        <p:tgtEl>
                                          <p:spTgt spid="49"/>
                                        </p:tgtEl>
                                        <p:attrNameLst>
                                          <p:attrName>ppt_x</p:attrName>
                                        </p:attrNameLst>
                                      </p:cBhvr>
                                      <p:tavLst>
                                        <p:tav tm="0">
                                          <p:val>
                                            <p:strVal val="#ppt_x"/>
                                          </p:val>
                                        </p:tav>
                                        <p:tav tm="100000">
                                          <p:val>
                                            <p:strVal val="#ppt_x"/>
                                          </p:val>
                                        </p:tav>
                                      </p:tavLst>
                                    </p:anim>
                                    <p:anim calcmode="lin" valueType="num">
                                      <p:cBhvr>
                                        <p:cTn id="125" dur="1000" fill="hold"/>
                                        <p:tgtEl>
                                          <p:spTgt spid="49"/>
                                        </p:tgtEl>
                                        <p:attrNameLst>
                                          <p:attrName>ppt_y</p:attrName>
                                        </p:attrNameLst>
                                      </p:cBhvr>
                                      <p:tavLst>
                                        <p:tav tm="0">
                                          <p:val>
                                            <p:strVal val="#ppt_y-.1"/>
                                          </p:val>
                                        </p:tav>
                                        <p:tav tm="100000">
                                          <p:val>
                                            <p:strVal val="#ppt_y"/>
                                          </p:val>
                                        </p:tav>
                                      </p:tavLst>
                                    </p:anim>
                                  </p:childTnLst>
                                </p:cTn>
                              </p:par>
                              <p:par>
                                <p:cTn id="126" presetID="47" presetClass="entr" presetSubtype="0" fill="hold" grpId="0" nodeType="withEffect">
                                  <p:stCondLst>
                                    <p:cond delay="0"/>
                                  </p:stCondLst>
                                  <p:childTnLst>
                                    <p:set>
                                      <p:cBhvr>
                                        <p:cTn id="127" dur="1" fill="hold">
                                          <p:stCondLst>
                                            <p:cond delay="0"/>
                                          </p:stCondLst>
                                        </p:cTn>
                                        <p:tgtEl>
                                          <p:spTgt spid="50"/>
                                        </p:tgtEl>
                                        <p:attrNameLst>
                                          <p:attrName>style.visibility</p:attrName>
                                        </p:attrNameLst>
                                      </p:cBhvr>
                                      <p:to>
                                        <p:strVal val="visible"/>
                                      </p:to>
                                    </p:set>
                                    <p:animEffect transition="in" filter="fade">
                                      <p:cBhvr>
                                        <p:cTn id="128" dur="1000"/>
                                        <p:tgtEl>
                                          <p:spTgt spid="50"/>
                                        </p:tgtEl>
                                      </p:cBhvr>
                                    </p:animEffect>
                                    <p:anim calcmode="lin" valueType="num">
                                      <p:cBhvr>
                                        <p:cTn id="129" dur="1000" fill="hold"/>
                                        <p:tgtEl>
                                          <p:spTgt spid="50"/>
                                        </p:tgtEl>
                                        <p:attrNameLst>
                                          <p:attrName>ppt_x</p:attrName>
                                        </p:attrNameLst>
                                      </p:cBhvr>
                                      <p:tavLst>
                                        <p:tav tm="0">
                                          <p:val>
                                            <p:strVal val="#ppt_x"/>
                                          </p:val>
                                        </p:tav>
                                        <p:tav tm="100000">
                                          <p:val>
                                            <p:strVal val="#ppt_x"/>
                                          </p:val>
                                        </p:tav>
                                      </p:tavLst>
                                    </p:anim>
                                    <p:anim calcmode="lin" valueType="num">
                                      <p:cBhvr>
                                        <p:cTn id="130" dur="1000" fill="hold"/>
                                        <p:tgtEl>
                                          <p:spTgt spid="50"/>
                                        </p:tgtEl>
                                        <p:attrNameLst>
                                          <p:attrName>ppt_y</p:attrName>
                                        </p:attrNameLst>
                                      </p:cBhvr>
                                      <p:tavLst>
                                        <p:tav tm="0">
                                          <p:val>
                                            <p:strVal val="#ppt_y-.1"/>
                                          </p:val>
                                        </p:tav>
                                        <p:tav tm="100000">
                                          <p:val>
                                            <p:strVal val="#ppt_y"/>
                                          </p:val>
                                        </p:tav>
                                      </p:tavLst>
                                    </p:anim>
                                  </p:childTnLst>
                                </p:cTn>
                              </p:par>
                              <p:par>
                                <p:cTn id="131" presetID="47" presetClass="entr" presetSubtype="0" fill="hold" grpId="0"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fade">
                                      <p:cBhvr>
                                        <p:cTn id="133" dur="1000"/>
                                        <p:tgtEl>
                                          <p:spTgt spid="56"/>
                                        </p:tgtEl>
                                      </p:cBhvr>
                                    </p:animEffect>
                                    <p:anim calcmode="lin" valueType="num">
                                      <p:cBhvr>
                                        <p:cTn id="134" dur="1000" fill="hold"/>
                                        <p:tgtEl>
                                          <p:spTgt spid="56"/>
                                        </p:tgtEl>
                                        <p:attrNameLst>
                                          <p:attrName>ppt_x</p:attrName>
                                        </p:attrNameLst>
                                      </p:cBhvr>
                                      <p:tavLst>
                                        <p:tav tm="0">
                                          <p:val>
                                            <p:strVal val="#ppt_x"/>
                                          </p:val>
                                        </p:tav>
                                        <p:tav tm="100000">
                                          <p:val>
                                            <p:strVal val="#ppt_x"/>
                                          </p:val>
                                        </p:tav>
                                      </p:tavLst>
                                    </p:anim>
                                    <p:anim calcmode="lin" valueType="num">
                                      <p:cBhvr>
                                        <p:cTn id="135" dur="1000" fill="hold"/>
                                        <p:tgtEl>
                                          <p:spTgt spid="56"/>
                                        </p:tgtEl>
                                        <p:attrNameLst>
                                          <p:attrName>ppt_y</p:attrName>
                                        </p:attrNameLst>
                                      </p:cBhvr>
                                      <p:tavLst>
                                        <p:tav tm="0">
                                          <p:val>
                                            <p:strVal val="#ppt_y-.1"/>
                                          </p:val>
                                        </p:tav>
                                        <p:tav tm="100000">
                                          <p:val>
                                            <p:strVal val="#ppt_y"/>
                                          </p:val>
                                        </p:tav>
                                      </p:tavLst>
                                    </p:anim>
                                  </p:childTnLst>
                                </p:cTn>
                              </p:par>
                              <p:par>
                                <p:cTn id="136" presetID="47" presetClass="entr" presetSubtype="0" fill="hold" grpId="0" nodeType="withEffect">
                                  <p:stCondLst>
                                    <p:cond delay="0"/>
                                  </p:stCondLst>
                                  <p:childTnLst>
                                    <p:set>
                                      <p:cBhvr>
                                        <p:cTn id="137" dur="1" fill="hold">
                                          <p:stCondLst>
                                            <p:cond delay="0"/>
                                          </p:stCondLst>
                                        </p:cTn>
                                        <p:tgtEl>
                                          <p:spTgt spid="57"/>
                                        </p:tgtEl>
                                        <p:attrNameLst>
                                          <p:attrName>style.visibility</p:attrName>
                                        </p:attrNameLst>
                                      </p:cBhvr>
                                      <p:to>
                                        <p:strVal val="visible"/>
                                      </p:to>
                                    </p:set>
                                    <p:animEffect transition="in" filter="fade">
                                      <p:cBhvr>
                                        <p:cTn id="138" dur="1000"/>
                                        <p:tgtEl>
                                          <p:spTgt spid="57"/>
                                        </p:tgtEl>
                                      </p:cBhvr>
                                    </p:animEffect>
                                    <p:anim calcmode="lin" valueType="num">
                                      <p:cBhvr>
                                        <p:cTn id="139" dur="1000" fill="hold"/>
                                        <p:tgtEl>
                                          <p:spTgt spid="57"/>
                                        </p:tgtEl>
                                        <p:attrNameLst>
                                          <p:attrName>ppt_x</p:attrName>
                                        </p:attrNameLst>
                                      </p:cBhvr>
                                      <p:tavLst>
                                        <p:tav tm="0">
                                          <p:val>
                                            <p:strVal val="#ppt_x"/>
                                          </p:val>
                                        </p:tav>
                                        <p:tav tm="100000">
                                          <p:val>
                                            <p:strVal val="#ppt_x"/>
                                          </p:val>
                                        </p:tav>
                                      </p:tavLst>
                                    </p:anim>
                                    <p:anim calcmode="lin" valueType="num">
                                      <p:cBhvr>
                                        <p:cTn id="140" dur="1000" fill="hold"/>
                                        <p:tgtEl>
                                          <p:spTgt spid="57"/>
                                        </p:tgtEl>
                                        <p:attrNameLst>
                                          <p:attrName>ppt_y</p:attrName>
                                        </p:attrNameLst>
                                      </p:cBhvr>
                                      <p:tavLst>
                                        <p:tav tm="0">
                                          <p:val>
                                            <p:strVal val="#ppt_y-.1"/>
                                          </p:val>
                                        </p:tav>
                                        <p:tav tm="100000">
                                          <p:val>
                                            <p:strVal val="#ppt_y"/>
                                          </p:val>
                                        </p:tav>
                                      </p:tavLst>
                                    </p:anim>
                                  </p:childTnLst>
                                </p:cTn>
                              </p:par>
                              <p:par>
                                <p:cTn id="141" presetID="47" presetClass="entr" presetSubtype="0" fill="hold" grpId="0" nodeType="withEffect">
                                  <p:stCondLst>
                                    <p:cond delay="0"/>
                                  </p:stCondLst>
                                  <p:childTnLst>
                                    <p:set>
                                      <p:cBhvr>
                                        <p:cTn id="142" dur="1" fill="hold">
                                          <p:stCondLst>
                                            <p:cond delay="0"/>
                                          </p:stCondLst>
                                        </p:cTn>
                                        <p:tgtEl>
                                          <p:spTgt spid="58"/>
                                        </p:tgtEl>
                                        <p:attrNameLst>
                                          <p:attrName>style.visibility</p:attrName>
                                        </p:attrNameLst>
                                      </p:cBhvr>
                                      <p:to>
                                        <p:strVal val="visible"/>
                                      </p:to>
                                    </p:set>
                                    <p:animEffect transition="in" filter="fade">
                                      <p:cBhvr>
                                        <p:cTn id="143" dur="1000"/>
                                        <p:tgtEl>
                                          <p:spTgt spid="58"/>
                                        </p:tgtEl>
                                      </p:cBhvr>
                                    </p:animEffect>
                                    <p:anim calcmode="lin" valueType="num">
                                      <p:cBhvr>
                                        <p:cTn id="144" dur="1000" fill="hold"/>
                                        <p:tgtEl>
                                          <p:spTgt spid="58"/>
                                        </p:tgtEl>
                                        <p:attrNameLst>
                                          <p:attrName>ppt_x</p:attrName>
                                        </p:attrNameLst>
                                      </p:cBhvr>
                                      <p:tavLst>
                                        <p:tav tm="0">
                                          <p:val>
                                            <p:strVal val="#ppt_x"/>
                                          </p:val>
                                        </p:tav>
                                        <p:tav tm="100000">
                                          <p:val>
                                            <p:strVal val="#ppt_x"/>
                                          </p:val>
                                        </p:tav>
                                      </p:tavLst>
                                    </p:anim>
                                    <p:anim calcmode="lin" valueType="num">
                                      <p:cBhvr>
                                        <p:cTn id="145" dur="1000" fill="hold"/>
                                        <p:tgtEl>
                                          <p:spTgt spid="58"/>
                                        </p:tgtEl>
                                        <p:attrNameLst>
                                          <p:attrName>ppt_y</p:attrName>
                                        </p:attrNameLst>
                                      </p:cBhvr>
                                      <p:tavLst>
                                        <p:tav tm="0">
                                          <p:val>
                                            <p:strVal val="#ppt_y-.1"/>
                                          </p:val>
                                        </p:tav>
                                        <p:tav tm="100000">
                                          <p:val>
                                            <p:strVal val="#ppt_y"/>
                                          </p:val>
                                        </p:tav>
                                      </p:tavLst>
                                    </p:anim>
                                  </p:childTnLst>
                                </p:cTn>
                              </p:par>
                              <p:par>
                                <p:cTn id="146" presetID="47" presetClass="entr" presetSubtype="0" fill="hold" nodeType="withEffect">
                                  <p:stCondLst>
                                    <p:cond delay="0"/>
                                  </p:stCondLst>
                                  <p:childTnLst>
                                    <p:set>
                                      <p:cBhvr>
                                        <p:cTn id="147" dur="1" fill="hold">
                                          <p:stCondLst>
                                            <p:cond delay="0"/>
                                          </p:stCondLst>
                                        </p:cTn>
                                        <p:tgtEl>
                                          <p:spTgt spid="60"/>
                                        </p:tgtEl>
                                        <p:attrNameLst>
                                          <p:attrName>style.visibility</p:attrName>
                                        </p:attrNameLst>
                                      </p:cBhvr>
                                      <p:to>
                                        <p:strVal val="visible"/>
                                      </p:to>
                                    </p:set>
                                    <p:animEffect transition="in" filter="fade">
                                      <p:cBhvr>
                                        <p:cTn id="148" dur="1000"/>
                                        <p:tgtEl>
                                          <p:spTgt spid="60"/>
                                        </p:tgtEl>
                                      </p:cBhvr>
                                    </p:animEffect>
                                    <p:anim calcmode="lin" valueType="num">
                                      <p:cBhvr>
                                        <p:cTn id="149" dur="1000" fill="hold"/>
                                        <p:tgtEl>
                                          <p:spTgt spid="60"/>
                                        </p:tgtEl>
                                        <p:attrNameLst>
                                          <p:attrName>ppt_x</p:attrName>
                                        </p:attrNameLst>
                                      </p:cBhvr>
                                      <p:tavLst>
                                        <p:tav tm="0">
                                          <p:val>
                                            <p:strVal val="#ppt_x"/>
                                          </p:val>
                                        </p:tav>
                                        <p:tav tm="100000">
                                          <p:val>
                                            <p:strVal val="#ppt_x"/>
                                          </p:val>
                                        </p:tav>
                                      </p:tavLst>
                                    </p:anim>
                                    <p:anim calcmode="lin" valueType="num">
                                      <p:cBhvr>
                                        <p:cTn id="150" dur="1000" fill="hold"/>
                                        <p:tgtEl>
                                          <p:spTgt spid="60"/>
                                        </p:tgtEl>
                                        <p:attrNameLst>
                                          <p:attrName>ppt_y</p:attrName>
                                        </p:attrNameLst>
                                      </p:cBhvr>
                                      <p:tavLst>
                                        <p:tav tm="0">
                                          <p:val>
                                            <p:strVal val="#ppt_y-.1"/>
                                          </p:val>
                                        </p:tav>
                                        <p:tav tm="100000">
                                          <p:val>
                                            <p:strVal val="#ppt_y"/>
                                          </p:val>
                                        </p:tav>
                                      </p:tavLst>
                                    </p:anim>
                                  </p:childTnLst>
                                </p:cTn>
                              </p:par>
                              <p:par>
                                <p:cTn id="151" presetID="47" presetClass="entr" presetSubtype="0" fill="hold" grpId="0" nodeType="withEffect">
                                  <p:stCondLst>
                                    <p:cond delay="0"/>
                                  </p:stCondLst>
                                  <p:childTnLst>
                                    <p:set>
                                      <p:cBhvr>
                                        <p:cTn id="152" dur="1" fill="hold">
                                          <p:stCondLst>
                                            <p:cond delay="0"/>
                                          </p:stCondLst>
                                        </p:cTn>
                                        <p:tgtEl>
                                          <p:spTgt spid="65"/>
                                        </p:tgtEl>
                                        <p:attrNameLst>
                                          <p:attrName>style.visibility</p:attrName>
                                        </p:attrNameLst>
                                      </p:cBhvr>
                                      <p:to>
                                        <p:strVal val="visible"/>
                                      </p:to>
                                    </p:set>
                                    <p:animEffect transition="in" filter="fade">
                                      <p:cBhvr>
                                        <p:cTn id="153" dur="1000"/>
                                        <p:tgtEl>
                                          <p:spTgt spid="65"/>
                                        </p:tgtEl>
                                      </p:cBhvr>
                                    </p:animEffect>
                                    <p:anim calcmode="lin" valueType="num">
                                      <p:cBhvr>
                                        <p:cTn id="154" dur="1000" fill="hold"/>
                                        <p:tgtEl>
                                          <p:spTgt spid="65"/>
                                        </p:tgtEl>
                                        <p:attrNameLst>
                                          <p:attrName>ppt_x</p:attrName>
                                        </p:attrNameLst>
                                      </p:cBhvr>
                                      <p:tavLst>
                                        <p:tav tm="0">
                                          <p:val>
                                            <p:strVal val="#ppt_x"/>
                                          </p:val>
                                        </p:tav>
                                        <p:tav tm="100000">
                                          <p:val>
                                            <p:strVal val="#ppt_x"/>
                                          </p:val>
                                        </p:tav>
                                      </p:tavLst>
                                    </p:anim>
                                    <p:anim calcmode="lin" valueType="num">
                                      <p:cBhvr>
                                        <p:cTn id="155"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nodeType="clickEffect">
                                  <p:stCondLst>
                                    <p:cond delay="0"/>
                                  </p:stCondLst>
                                  <p:childTnLst>
                                    <p:set>
                                      <p:cBhvr>
                                        <p:cTn id="159" dur="1" fill="hold">
                                          <p:stCondLst>
                                            <p:cond delay="0"/>
                                          </p:stCondLst>
                                        </p:cTn>
                                        <p:tgtEl>
                                          <p:spTgt spid="71"/>
                                        </p:tgtEl>
                                        <p:attrNameLst>
                                          <p:attrName>style.visibility</p:attrName>
                                        </p:attrNameLst>
                                      </p:cBhvr>
                                      <p:to>
                                        <p:strVal val="visible"/>
                                      </p:to>
                                    </p:set>
                                    <p:animEffect transition="in" filter="wipe(left)">
                                      <p:cBhvr>
                                        <p:cTn id="160" dur="500"/>
                                        <p:tgtEl>
                                          <p:spTgt spid="71"/>
                                        </p:tgtEl>
                                      </p:cBhvr>
                                    </p:animEffect>
                                  </p:childTnLst>
                                </p:cTn>
                              </p:par>
                            </p:childTnLst>
                          </p:cTn>
                        </p:par>
                        <p:par>
                          <p:cTn id="161" fill="hold">
                            <p:stCondLst>
                              <p:cond delay="500"/>
                            </p:stCondLst>
                            <p:childTnLst>
                              <p:par>
                                <p:cTn id="162" presetID="22" presetClass="entr" presetSubtype="8" fill="hold" grpId="0" nodeType="afterEffect">
                                  <p:stCondLst>
                                    <p:cond delay="0"/>
                                  </p:stCondLst>
                                  <p:childTnLst>
                                    <p:set>
                                      <p:cBhvr>
                                        <p:cTn id="163" dur="1" fill="hold">
                                          <p:stCondLst>
                                            <p:cond delay="0"/>
                                          </p:stCondLst>
                                        </p:cTn>
                                        <p:tgtEl>
                                          <p:spTgt spid="76"/>
                                        </p:tgtEl>
                                        <p:attrNameLst>
                                          <p:attrName>style.visibility</p:attrName>
                                        </p:attrNameLst>
                                      </p:cBhvr>
                                      <p:to>
                                        <p:strVal val="visible"/>
                                      </p:to>
                                    </p:set>
                                    <p:animEffect transition="in" filter="wipe(left)">
                                      <p:cBhvr>
                                        <p:cTn id="164" dur="500"/>
                                        <p:tgtEl>
                                          <p:spTgt spid="76"/>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1" fill="hold" nodeType="clickEffect">
                                  <p:stCondLst>
                                    <p:cond delay="0"/>
                                  </p:stCondLst>
                                  <p:childTnLst>
                                    <p:set>
                                      <p:cBhvr>
                                        <p:cTn id="168" dur="1" fill="hold">
                                          <p:stCondLst>
                                            <p:cond delay="0"/>
                                          </p:stCondLst>
                                        </p:cTn>
                                        <p:tgtEl>
                                          <p:spTgt spid="78"/>
                                        </p:tgtEl>
                                        <p:attrNameLst>
                                          <p:attrName>style.visibility</p:attrName>
                                        </p:attrNameLst>
                                      </p:cBhvr>
                                      <p:to>
                                        <p:strVal val="visible"/>
                                      </p:to>
                                    </p:set>
                                    <p:animEffect transition="in" filter="wipe(up)">
                                      <p:cBhvr>
                                        <p:cTn id="169" dur="500"/>
                                        <p:tgtEl>
                                          <p:spTgt spid="78"/>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1" fill="hold" nodeType="clickEffect">
                                  <p:stCondLst>
                                    <p:cond delay="0"/>
                                  </p:stCondLst>
                                  <p:childTnLst>
                                    <p:set>
                                      <p:cBhvr>
                                        <p:cTn id="173" dur="1" fill="hold">
                                          <p:stCondLst>
                                            <p:cond delay="0"/>
                                          </p:stCondLst>
                                        </p:cTn>
                                        <p:tgtEl>
                                          <p:spTgt spid="110"/>
                                        </p:tgtEl>
                                        <p:attrNameLst>
                                          <p:attrName>style.visibility</p:attrName>
                                        </p:attrNameLst>
                                      </p:cBhvr>
                                      <p:to>
                                        <p:strVal val="visible"/>
                                      </p:to>
                                    </p:set>
                                    <p:animEffect transition="in" filter="wipe(up)">
                                      <p:cBhvr>
                                        <p:cTn id="174"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9" grpId="0"/>
      <p:bldP spid="30" grpId="0"/>
      <p:bldP spid="31" grpId="0" animBg="1"/>
      <p:bldP spid="33" grpId="0" animBg="1"/>
      <p:bldP spid="34" grpId="0"/>
      <p:bldP spid="35" grpId="0"/>
      <p:bldP spid="43" grpId="0" animBg="1"/>
      <p:bldP spid="44" grpId="0" animBg="1"/>
      <p:bldP spid="45" grpId="0" animBg="1"/>
      <p:bldP spid="46" grpId="0"/>
      <p:bldP spid="47" grpId="0"/>
      <p:bldP spid="48" grpId="0" animBg="1"/>
      <p:bldP spid="49" grpId="0" animBg="1"/>
      <p:bldP spid="50" grpId="0"/>
      <p:bldP spid="53" grpId="0" animBg="1"/>
      <p:bldP spid="55" grpId="0"/>
      <p:bldP spid="56" grpId="0" animBg="1"/>
      <p:bldP spid="57" grpId="0"/>
      <p:bldP spid="58" grpId="0" animBg="1"/>
      <p:bldP spid="65" grpId="0"/>
      <p:bldP spid="74" grpId="0" animBg="1"/>
      <p:bldP spid="76" grpId="0" animBg="1"/>
      <p:bldP spid="5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FE859D-D9CB-EDAA-F156-AA80B5DB411E}"/>
              </a:ext>
            </a:extLst>
          </p:cNvPr>
          <p:cNvSpPr>
            <a:spLocks noGrp="1"/>
          </p:cNvSpPr>
          <p:nvPr>
            <p:ph type="title"/>
          </p:nvPr>
        </p:nvSpPr>
        <p:spPr/>
        <p:txBody>
          <a:bodyPr>
            <a:normAutofit/>
          </a:bodyPr>
          <a:lstStyle/>
          <a:p>
            <a:r>
              <a:rPr lang="en-US" altLang="zh-CN" dirty="0"/>
              <a:t>Patch</a:t>
            </a:r>
            <a:endParaRPr lang="zh-CN" altLang="en-US" dirty="0"/>
          </a:p>
        </p:txBody>
      </p:sp>
      <p:sp>
        <p:nvSpPr>
          <p:cNvPr id="3" name="文本占位符 2">
            <a:extLst>
              <a:ext uri="{FF2B5EF4-FFF2-40B4-BE49-F238E27FC236}">
                <a16:creationId xmlns:a16="http://schemas.microsoft.com/office/drawing/2014/main" id="{CBFC273A-B6FA-C0E1-5A47-5A962ED09DB3}"/>
              </a:ext>
            </a:extLst>
          </p:cNvPr>
          <p:cNvSpPr>
            <a:spLocks noGrp="1"/>
          </p:cNvSpPr>
          <p:nvPr>
            <p:ph type="body" sz="quarter" idx="1"/>
          </p:nvPr>
        </p:nvSpPr>
        <p:spPr>
          <a:xfrm>
            <a:off x="371869" y="987830"/>
            <a:ext cx="10435696" cy="4224745"/>
          </a:xfrm>
        </p:spPr>
        <p:txBody>
          <a:bodyPr/>
          <a:lstStyle/>
          <a:p>
            <a:r>
              <a:rPr lang="en-US" altLang="zh-CN" dirty="0"/>
              <a:t>Decide the original privilege level at the beginning using control register</a:t>
            </a:r>
          </a:p>
          <a:p>
            <a:r>
              <a:rPr lang="en-US" altLang="zh-CN" dirty="0"/>
              <a:t>Introduced the </a:t>
            </a:r>
            <a:r>
              <a:rPr lang="en-US" altLang="zh-CN" dirty="0" err="1"/>
              <a:t>portMEMORY_BARRIER</a:t>
            </a:r>
            <a:r>
              <a:rPr lang="en-US" altLang="zh-CN" dirty="0"/>
              <a:t> macro to prevent instruction re-ordering when GCC link time optimization is used</a:t>
            </a:r>
            <a:endParaRPr lang="zh-CN" altLang="en-US" dirty="0"/>
          </a:p>
        </p:txBody>
      </p:sp>
      <p:pic>
        <p:nvPicPr>
          <p:cNvPr id="5" name="图片 4">
            <a:extLst>
              <a:ext uri="{FF2B5EF4-FFF2-40B4-BE49-F238E27FC236}">
                <a16:creationId xmlns:a16="http://schemas.microsoft.com/office/drawing/2014/main" id="{919A1955-C1B1-4AC0-BDAA-B6445FA55FD2}"/>
              </a:ext>
            </a:extLst>
          </p:cNvPr>
          <p:cNvPicPr>
            <a:picLocks noChangeAspect="1"/>
          </p:cNvPicPr>
          <p:nvPr/>
        </p:nvPicPr>
        <p:blipFill rotWithShape="1">
          <a:blip r:embed="rId3"/>
          <a:srcRect t="50768"/>
          <a:stretch/>
        </p:blipFill>
        <p:spPr>
          <a:xfrm>
            <a:off x="551285" y="4551475"/>
            <a:ext cx="8520688" cy="2186412"/>
          </a:xfrm>
          <a:prstGeom prst="rect">
            <a:avLst/>
          </a:prstGeom>
        </p:spPr>
      </p:pic>
      <p:pic>
        <p:nvPicPr>
          <p:cNvPr id="6" name="图片 5">
            <a:extLst>
              <a:ext uri="{FF2B5EF4-FFF2-40B4-BE49-F238E27FC236}">
                <a16:creationId xmlns:a16="http://schemas.microsoft.com/office/drawing/2014/main" id="{1CE756F8-9988-4244-9FF9-D0DBD77E9FB1}"/>
              </a:ext>
            </a:extLst>
          </p:cNvPr>
          <p:cNvPicPr>
            <a:picLocks noChangeAspect="1"/>
          </p:cNvPicPr>
          <p:nvPr/>
        </p:nvPicPr>
        <p:blipFill rotWithShape="1">
          <a:blip r:embed="rId3"/>
          <a:srcRect b="53712"/>
          <a:stretch/>
        </p:blipFill>
        <p:spPr>
          <a:xfrm>
            <a:off x="551285" y="2495837"/>
            <a:ext cx="8520688" cy="2055638"/>
          </a:xfrm>
          <a:prstGeom prst="rect">
            <a:avLst/>
          </a:prstGeom>
        </p:spPr>
      </p:pic>
    </p:spTree>
    <p:extLst>
      <p:ext uri="{BB962C8B-B14F-4D97-AF65-F5344CB8AC3E}">
        <p14:creationId xmlns:p14="http://schemas.microsoft.com/office/powerpoint/2010/main" val="64574275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60F2D7-9B29-F97A-98E7-AA607177B276}"/>
              </a:ext>
            </a:extLst>
          </p:cNvPr>
          <p:cNvSpPr>
            <a:spLocks noGrp="1"/>
          </p:cNvSpPr>
          <p:nvPr>
            <p:ph type="title"/>
          </p:nvPr>
        </p:nvSpPr>
        <p:spPr/>
        <p:txBody>
          <a:bodyPr>
            <a:normAutofit/>
          </a:bodyPr>
          <a:lstStyle/>
          <a:p>
            <a:r>
              <a:rPr lang="en-US" altLang="zh-CN" dirty="0"/>
              <a:t>Common pitfalls in using MPU</a:t>
            </a:r>
            <a:endParaRPr lang="zh-CN" altLang="en-US" dirty="0"/>
          </a:p>
        </p:txBody>
      </p:sp>
      <p:sp>
        <p:nvSpPr>
          <p:cNvPr id="3" name="文本占位符 2">
            <a:extLst>
              <a:ext uri="{FF2B5EF4-FFF2-40B4-BE49-F238E27FC236}">
                <a16:creationId xmlns:a16="http://schemas.microsoft.com/office/drawing/2014/main" id="{C846026D-A271-7500-CC8B-37B0F56336D1}"/>
              </a:ext>
            </a:extLst>
          </p:cNvPr>
          <p:cNvSpPr>
            <a:spLocks noGrp="1"/>
          </p:cNvSpPr>
          <p:nvPr>
            <p:ph type="body" sz="quarter" idx="1"/>
          </p:nvPr>
        </p:nvSpPr>
        <p:spPr/>
        <p:txBody>
          <a:bodyPr/>
          <a:lstStyle/>
          <a:p>
            <a:r>
              <a:rPr lang="en-US" altLang="zh-CN" sz="2800" dirty="0"/>
              <a:t>Weak protection</a:t>
            </a:r>
          </a:p>
          <a:p>
            <a:pPr lvl="1"/>
            <a:r>
              <a:rPr lang="en-US" altLang="zh-CN" sz="2400" dirty="0"/>
              <a:t>Case study: Bypassing MPU protection in </a:t>
            </a:r>
            <a:r>
              <a:rPr lang="en-US" altLang="zh-CN" sz="2400" dirty="0" err="1"/>
              <a:t>RIoT</a:t>
            </a:r>
            <a:r>
              <a:rPr lang="en-US" altLang="zh-CN" sz="2400" dirty="0"/>
              <a:t>-MPU</a:t>
            </a:r>
          </a:p>
          <a:p>
            <a:pPr lvl="1"/>
            <a:r>
              <a:rPr lang="en-US" altLang="zh-CN" sz="2400" dirty="0"/>
              <a:t>Case study: Privileged escalation in </a:t>
            </a:r>
            <a:r>
              <a:rPr lang="en-US" altLang="zh-CN" sz="2400" dirty="0" err="1"/>
              <a:t>FreeRTOS</a:t>
            </a:r>
            <a:r>
              <a:rPr lang="en-US" altLang="zh-CN" sz="2400" dirty="0"/>
              <a:t>-MPU</a:t>
            </a:r>
          </a:p>
          <a:p>
            <a:r>
              <a:rPr lang="en-US" altLang="zh-CN" sz="2800" b="1" dirty="0"/>
              <a:t>Incomplete protection</a:t>
            </a:r>
          </a:p>
          <a:p>
            <a:r>
              <a:rPr lang="en-US" altLang="zh-CN" sz="2800" b="1" dirty="0"/>
              <a:t>Prohibitive overhead</a:t>
            </a:r>
          </a:p>
          <a:p>
            <a:r>
              <a:rPr lang="en-US" altLang="zh-CN" sz="2800" b="1" dirty="0"/>
              <a:t>Conflict with existing system designs</a:t>
            </a:r>
          </a:p>
          <a:p>
            <a:r>
              <a:rPr lang="en-US" altLang="zh-CN" sz="2800" b="1" dirty="0"/>
              <a:t>Fragmented Programming Interface</a:t>
            </a:r>
            <a:endParaRPr lang="zh-CN" altLang="en-US" sz="2800" b="1" dirty="0"/>
          </a:p>
          <a:p>
            <a:endParaRPr lang="zh-CN" altLang="en-US" sz="2800" b="1" dirty="0"/>
          </a:p>
        </p:txBody>
      </p:sp>
    </p:spTree>
    <p:extLst>
      <p:ext uri="{BB962C8B-B14F-4D97-AF65-F5344CB8AC3E}">
        <p14:creationId xmlns:p14="http://schemas.microsoft.com/office/powerpoint/2010/main" val="270611045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5972E4-6F0D-E41D-2379-EBC28B357713}"/>
              </a:ext>
            </a:extLst>
          </p:cNvPr>
          <p:cNvSpPr>
            <a:spLocks noGrp="1"/>
          </p:cNvSpPr>
          <p:nvPr>
            <p:ph type="title"/>
          </p:nvPr>
        </p:nvSpPr>
        <p:spPr/>
        <p:txBody>
          <a:bodyPr>
            <a:normAutofit/>
          </a:bodyPr>
          <a:lstStyle/>
          <a:p>
            <a:r>
              <a:rPr lang="en-US" altLang="zh-CN" dirty="0"/>
              <a:t>Incomplete protection</a:t>
            </a:r>
            <a:endParaRPr lang="zh-CN" altLang="en-US" dirty="0"/>
          </a:p>
        </p:txBody>
      </p:sp>
      <p:sp>
        <p:nvSpPr>
          <p:cNvPr id="3" name="文本占位符 2">
            <a:extLst>
              <a:ext uri="{FF2B5EF4-FFF2-40B4-BE49-F238E27FC236}">
                <a16:creationId xmlns:a16="http://schemas.microsoft.com/office/drawing/2014/main" id="{9D6EA5E9-7B25-25BB-F9D0-93F71E7DDEFD}"/>
              </a:ext>
            </a:extLst>
          </p:cNvPr>
          <p:cNvSpPr>
            <a:spLocks noGrp="1"/>
          </p:cNvSpPr>
          <p:nvPr>
            <p:ph type="body" sz="quarter" idx="1"/>
          </p:nvPr>
        </p:nvSpPr>
        <p:spPr/>
        <p:txBody>
          <a:bodyPr/>
          <a:lstStyle/>
          <a:p>
            <a:r>
              <a:rPr lang="en-US" altLang="zh-CN" sz="2800" dirty="0"/>
              <a:t>Unsafe interrupt handlers</a:t>
            </a:r>
          </a:p>
          <a:p>
            <a:pPr lvl="1"/>
            <a:r>
              <a:rPr lang="en-US" altLang="zh-CN" sz="2400" dirty="0"/>
              <a:t>Exception vector reads from the Vector Address Table always use the default system address map and are not subject to an MPU check</a:t>
            </a:r>
          </a:p>
          <a:p>
            <a:pPr lvl="1"/>
            <a:r>
              <a:rPr lang="en-US" altLang="zh-CN" sz="2400" dirty="0"/>
              <a:t>Interrupt handlers (handle mode) run in the privileged mode, which can access any resources</a:t>
            </a:r>
          </a:p>
          <a:p>
            <a:r>
              <a:rPr lang="en-US" altLang="zh-CN" sz="2800" dirty="0"/>
              <a:t>Incomplete protection for peripherals</a:t>
            </a:r>
          </a:p>
          <a:p>
            <a:pPr lvl="1"/>
            <a:r>
              <a:rPr lang="en-US" altLang="zh-CN" sz="2400" dirty="0"/>
              <a:t>Any load, store or instruction fetch transactions to the PPB, within the range 0xE0000000-0xE00FFFFF (system peripherals), are not subject to an MPU check.</a:t>
            </a:r>
          </a:p>
          <a:p>
            <a:pPr lvl="1"/>
            <a:r>
              <a:rPr lang="en-US" altLang="zh-CN" sz="2400" dirty="0"/>
              <a:t>Due to the programming constrains (e.g., 32B granules and alignment requirement), MPU is not suitable for protecting peripherals with small regions</a:t>
            </a:r>
          </a:p>
        </p:txBody>
      </p:sp>
    </p:spTree>
    <p:extLst>
      <p:ext uri="{BB962C8B-B14F-4D97-AF65-F5344CB8AC3E}">
        <p14:creationId xmlns:p14="http://schemas.microsoft.com/office/powerpoint/2010/main" val="150268519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5972E4-6F0D-E41D-2379-EBC28B357713}"/>
              </a:ext>
            </a:extLst>
          </p:cNvPr>
          <p:cNvSpPr>
            <a:spLocks noGrp="1"/>
          </p:cNvSpPr>
          <p:nvPr>
            <p:ph type="title"/>
          </p:nvPr>
        </p:nvSpPr>
        <p:spPr/>
        <p:txBody>
          <a:bodyPr>
            <a:normAutofit/>
          </a:bodyPr>
          <a:lstStyle/>
          <a:p>
            <a:r>
              <a:rPr lang="en-US" altLang="zh-CN" dirty="0"/>
              <a:t>Incomplete protection</a:t>
            </a:r>
            <a:endParaRPr lang="zh-CN" altLang="en-US" dirty="0"/>
          </a:p>
        </p:txBody>
      </p:sp>
      <p:sp>
        <p:nvSpPr>
          <p:cNvPr id="3" name="文本占位符 2">
            <a:extLst>
              <a:ext uri="{FF2B5EF4-FFF2-40B4-BE49-F238E27FC236}">
                <a16:creationId xmlns:a16="http://schemas.microsoft.com/office/drawing/2014/main" id="{9D6EA5E9-7B25-25BB-F9D0-93F71E7DDEFD}"/>
              </a:ext>
            </a:extLst>
          </p:cNvPr>
          <p:cNvSpPr>
            <a:spLocks noGrp="1"/>
          </p:cNvSpPr>
          <p:nvPr>
            <p:ph type="body" sz="quarter" idx="1"/>
          </p:nvPr>
        </p:nvSpPr>
        <p:spPr>
          <a:xfrm>
            <a:off x="371868" y="1162491"/>
            <a:ext cx="10970801" cy="4224745"/>
          </a:xfrm>
        </p:spPr>
        <p:txBody>
          <a:bodyPr/>
          <a:lstStyle/>
          <a:p>
            <a:r>
              <a:rPr lang="en-US" altLang="zh-CN" sz="2800" dirty="0"/>
              <a:t>Incomplete permissions assignment</a:t>
            </a:r>
          </a:p>
          <a:p>
            <a:pPr lvl="1"/>
            <a:r>
              <a:rPr lang="en-US" altLang="zh-CN" sz="2400" dirty="0"/>
              <a:t>No execute-only (XO) permission</a:t>
            </a:r>
          </a:p>
          <a:p>
            <a:pPr lvl="1"/>
            <a:r>
              <a:rPr lang="en-US" altLang="zh-CN" sz="2400" dirty="0"/>
              <a:t>Privileged permission ≥ Unprivileged permissions </a:t>
            </a:r>
            <a:endParaRPr lang="en-US" altLang="zh-CN" sz="2400" dirty="0">
              <a:solidFill>
                <a:srgbClr val="243746"/>
              </a:solidFill>
              <a:latin typeface="Arial" panose="020B0604020202020204" pitchFamily="34" charset="0"/>
              <a:sym typeface="Helvetica Neue"/>
            </a:endParaRPr>
          </a:p>
          <a:p>
            <a:r>
              <a:rPr lang="en-US" altLang="zh-CN" sz="2800" dirty="0"/>
              <a:t>Arm MPU does not restrict peripherals as master, allowing them to access all</a:t>
            </a:r>
            <a:r>
              <a:rPr lang="zh-CN" altLang="en-US" sz="2800" dirty="0"/>
              <a:t> </a:t>
            </a:r>
            <a:r>
              <a:rPr lang="en-US" altLang="zh-CN" sz="2800" dirty="0"/>
              <a:t>memory (e.g., via DMA)</a:t>
            </a:r>
            <a:endParaRPr lang="zh-CN" altLang="en-US" sz="2800" dirty="0"/>
          </a:p>
          <a:p>
            <a:pPr lvl="1"/>
            <a:endParaRPr lang="en-US" altLang="zh-CN" sz="2400" dirty="0">
              <a:solidFill>
                <a:srgbClr val="243746"/>
              </a:solidFill>
              <a:latin typeface="Arial" panose="020B0604020202020204" pitchFamily="34" charset="0"/>
              <a:sym typeface="Helvetica Neue"/>
            </a:endParaRPr>
          </a:p>
        </p:txBody>
      </p:sp>
    </p:spTree>
    <p:extLst>
      <p:ext uri="{BB962C8B-B14F-4D97-AF65-F5344CB8AC3E}">
        <p14:creationId xmlns:p14="http://schemas.microsoft.com/office/powerpoint/2010/main" val="1330267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5972E4-6F0D-E41D-2379-EBC28B357713}"/>
              </a:ext>
            </a:extLst>
          </p:cNvPr>
          <p:cNvSpPr>
            <a:spLocks noGrp="1"/>
          </p:cNvSpPr>
          <p:nvPr>
            <p:ph type="title"/>
          </p:nvPr>
        </p:nvSpPr>
        <p:spPr/>
        <p:txBody>
          <a:bodyPr>
            <a:normAutofit/>
          </a:bodyPr>
          <a:lstStyle/>
          <a:p>
            <a:r>
              <a:rPr lang="en-US" altLang="zh-CN" dirty="0"/>
              <a:t>Prohibitive overhead</a:t>
            </a:r>
            <a:endParaRPr lang="zh-CN" altLang="en-US" dirty="0"/>
          </a:p>
        </p:txBody>
      </p:sp>
      <p:sp>
        <p:nvSpPr>
          <p:cNvPr id="3" name="文本占位符 2">
            <a:extLst>
              <a:ext uri="{FF2B5EF4-FFF2-40B4-BE49-F238E27FC236}">
                <a16:creationId xmlns:a16="http://schemas.microsoft.com/office/drawing/2014/main" id="{9D6EA5E9-7B25-25BB-F9D0-93F71E7DDEFD}"/>
              </a:ext>
            </a:extLst>
          </p:cNvPr>
          <p:cNvSpPr>
            <a:spLocks noGrp="1"/>
          </p:cNvSpPr>
          <p:nvPr>
            <p:ph type="body" sz="quarter" idx="1"/>
          </p:nvPr>
        </p:nvSpPr>
        <p:spPr/>
        <p:txBody>
          <a:bodyPr/>
          <a:lstStyle/>
          <a:p>
            <a:r>
              <a:rPr lang="en-US" altLang="zh-CN" sz="2800" dirty="0"/>
              <a:t>To leverage MPU to realize kernel/task isolation, invocation to kernel APIs has to go through context switch twice</a:t>
            </a:r>
          </a:p>
          <a:p>
            <a:pPr lvl="1"/>
            <a:r>
              <a:rPr lang="en-US" altLang="zh-CN" sz="2400" dirty="0"/>
              <a:t>Our experiment shows that one thousand privilege switches in a </a:t>
            </a:r>
            <a:r>
              <a:rPr lang="en-US" altLang="zh-CN" sz="2400" dirty="0" err="1"/>
              <a:t>FreeRTOS</a:t>
            </a:r>
            <a:r>
              <a:rPr lang="en-US" altLang="zh-CN" sz="2400" dirty="0"/>
              <a:t>-MPU system </a:t>
            </a:r>
            <a:r>
              <a:rPr lang="en-US" altLang="zh-CN" sz="2400" b="1" u="sng" dirty="0"/>
              <a:t>takes 3.5ms </a:t>
            </a:r>
            <a:r>
              <a:rPr lang="en-US" altLang="zh-CN" sz="2400" dirty="0"/>
              <a:t>on average on the MPS2+ FPGA prototyping system broad (Cortex-M4 AN386) with 25MHZ CPU clock frequency. </a:t>
            </a:r>
          </a:p>
          <a:p>
            <a:r>
              <a:rPr lang="en-US" altLang="zh-CN" sz="2800" dirty="0"/>
              <a:t>MPU regions need to be re-configured for different tasks and applications. </a:t>
            </a:r>
          </a:p>
          <a:p>
            <a:pPr lvl="1"/>
            <a:r>
              <a:rPr lang="en-US" altLang="zh-CN" sz="2400" dirty="0" err="1"/>
              <a:t>FreeRTOS</a:t>
            </a:r>
            <a:r>
              <a:rPr lang="en-US" altLang="zh-CN" sz="2400" dirty="0"/>
              <a:t> has to reset MPU regions #5-7 during an application switch</a:t>
            </a:r>
          </a:p>
          <a:p>
            <a:pPr lvl="1"/>
            <a:r>
              <a:rPr lang="en-US" altLang="zh-CN" sz="2400" dirty="0"/>
              <a:t>Tizen has to reset MPU regions #3-7 during an app (including multiple tasks) switch and #6 and #7 during a task switch</a:t>
            </a:r>
          </a:p>
        </p:txBody>
      </p:sp>
    </p:spTree>
    <p:extLst>
      <p:ext uri="{BB962C8B-B14F-4D97-AF65-F5344CB8AC3E}">
        <p14:creationId xmlns:p14="http://schemas.microsoft.com/office/powerpoint/2010/main" val="216081190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B30E0449-8FBB-5338-A40D-76BE59D6E04B}"/>
              </a:ext>
            </a:extLst>
          </p:cNvPr>
          <p:cNvPicPr>
            <a:picLocks noChangeAspect="1"/>
          </p:cNvPicPr>
          <p:nvPr/>
        </p:nvPicPr>
        <p:blipFill>
          <a:blip r:embed="rId2"/>
          <a:stretch>
            <a:fillRect/>
          </a:stretch>
        </p:blipFill>
        <p:spPr>
          <a:xfrm>
            <a:off x="9887094" y="1941304"/>
            <a:ext cx="2330306" cy="1817639"/>
          </a:xfrm>
          <a:prstGeom prst="rect">
            <a:avLst/>
          </a:prstGeom>
        </p:spPr>
      </p:pic>
      <p:sp>
        <p:nvSpPr>
          <p:cNvPr id="2" name="标题 1">
            <a:extLst>
              <a:ext uri="{FF2B5EF4-FFF2-40B4-BE49-F238E27FC236}">
                <a16:creationId xmlns:a16="http://schemas.microsoft.com/office/drawing/2014/main" id="{B1395D5A-1E4B-4F2E-4E8F-66B0488ADD28}"/>
              </a:ext>
            </a:extLst>
          </p:cNvPr>
          <p:cNvSpPr>
            <a:spLocks noGrp="1"/>
          </p:cNvSpPr>
          <p:nvPr>
            <p:ph type="title"/>
          </p:nvPr>
        </p:nvSpPr>
        <p:spPr/>
        <p:txBody>
          <a:bodyPr/>
          <a:lstStyle/>
          <a:p>
            <a:r>
              <a:rPr kumimoji="1" lang="en-US" altLang="zh-CN" dirty="0"/>
              <a:t>MMU</a:t>
            </a:r>
            <a:r>
              <a:rPr kumimoji="1" lang="zh-CN" altLang="en-US" dirty="0"/>
              <a:t> </a:t>
            </a:r>
            <a:r>
              <a:rPr kumimoji="1" lang="en-US" altLang="zh-CN" dirty="0"/>
              <a:t>on PC </a:t>
            </a:r>
            <a:r>
              <a:rPr kumimoji="1" lang="en-US" altLang="zh-CN" dirty="0">
                <a:sym typeface="Wingdings" pitchFamily="2" charset="2"/>
              </a:rPr>
              <a:t></a:t>
            </a:r>
            <a:r>
              <a:rPr kumimoji="1" lang="zh-CN" altLang="en-US" dirty="0"/>
              <a:t> </a:t>
            </a:r>
            <a:r>
              <a:rPr kumimoji="1" lang="en-US" altLang="zh-CN" dirty="0"/>
              <a:t>MPU</a:t>
            </a:r>
            <a:r>
              <a:rPr kumimoji="1" lang="zh-CN" altLang="en-US" dirty="0"/>
              <a:t> </a:t>
            </a:r>
            <a:r>
              <a:rPr kumimoji="1" lang="en-US" altLang="zh-CN" dirty="0"/>
              <a:t>on MCU</a:t>
            </a:r>
            <a:endParaRPr kumimoji="1" lang="zh-CN" altLang="en-US" dirty="0"/>
          </a:p>
        </p:txBody>
      </p:sp>
      <p:sp>
        <p:nvSpPr>
          <p:cNvPr id="3" name="文本占位符 2">
            <a:extLst>
              <a:ext uri="{FF2B5EF4-FFF2-40B4-BE49-F238E27FC236}">
                <a16:creationId xmlns:a16="http://schemas.microsoft.com/office/drawing/2014/main" id="{8EF857DD-CD73-B7EF-A999-33E4ECB6852E}"/>
              </a:ext>
            </a:extLst>
          </p:cNvPr>
          <p:cNvSpPr>
            <a:spLocks noGrp="1"/>
          </p:cNvSpPr>
          <p:nvPr>
            <p:ph type="body" sz="quarter" idx="1"/>
          </p:nvPr>
        </p:nvSpPr>
        <p:spPr>
          <a:xfrm>
            <a:off x="214130" y="3632060"/>
            <a:ext cx="11578393" cy="2403291"/>
          </a:xfrm>
        </p:spPr>
        <p:txBody>
          <a:bodyPr/>
          <a:lstStyle/>
          <a:p>
            <a:r>
              <a:rPr lang="en-US" altLang="zh-CN" sz="2400" dirty="0"/>
              <a:t>The Memory Management Unit (MMU), a standard feature </a:t>
            </a:r>
            <a:r>
              <a:rPr lang="en-US" altLang="zh-CN" dirty="0"/>
              <a:t>on</a:t>
            </a:r>
            <a:r>
              <a:rPr lang="en-US" altLang="zh-CN" sz="2400" dirty="0"/>
              <a:t> traditional computing platforms</a:t>
            </a:r>
            <a:r>
              <a:rPr lang="en-US" altLang="zh-CN" sz="2400" b="1" dirty="0"/>
              <a:t>,</a:t>
            </a:r>
            <a:r>
              <a:rPr lang="zh-CN" altLang="en-US" sz="2400" b="1" dirty="0"/>
              <a:t> </a:t>
            </a:r>
            <a:r>
              <a:rPr lang="en-US" altLang="zh-CN" dirty="0"/>
              <a:t>enforces page-based permission control</a:t>
            </a:r>
            <a:r>
              <a:rPr lang="zh-CN" altLang="en-US" b="1" dirty="0"/>
              <a:t> </a:t>
            </a:r>
            <a:r>
              <a:rPr lang="en-US" altLang="zh-CN" b="1" dirty="0"/>
              <a:t>(R/W/X)</a:t>
            </a:r>
            <a:r>
              <a:rPr lang="en-US" altLang="zh-CN" dirty="0"/>
              <a:t>.</a:t>
            </a:r>
          </a:p>
          <a:p>
            <a:r>
              <a:rPr kumimoji="0" lang="en-US" altLang="zh-CN" sz="2400" b="0" i="0" u="none" strike="noStrike" kern="0" cap="none" spc="0" normalizeH="0" baseline="0" noProof="0" dirty="0">
                <a:ln>
                  <a:noFill/>
                </a:ln>
                <a:solidFill>
                  <a:srgbClr val="243746"/>
                </a:solidFill>
                <a:effectLst/>
                <a:uLnTx/>
                <a:uFillTx/>
                <a:latin typeface="Arial" panose="020B0604020202020204" pitchFamily="34" charset="0"/>
                <a:ea typeface="Helvetica Neue"/>
                <a:cs typeface="Helvetica Neue"/>
                <a:sym typeface="Helvetica Neue"/>
              </a:rPr>
              <a:t>MMU</a:t>
            </a:r>
            <a:r>
              <a:rPr kumimoji="0" lang="zh-CN" altLang="en-US" sz="2400" b="0" i="0" u="none" strike="noStrike" kern="0" cap="none" spc="0" normalizeH="0" baseline="0" noProof="0" dirty="0">
                <a:ln>
                  <a:noFill/>
                </a:ln>
                <a:solidFill>
                  <a:srgbClr val="243746"/>
                </a:solidFill>
                <a:effectLst/>
                <a:uLnTx/>
                <a:uFillTx/>
                <a:latin typeface="Arial" panose="020B0604020202020204" pitchFamily="34" charset="0"/>
                <a:cs typeface="Helvetica Neue"/>
                <a:sym typeface="Helvetica Neue"/>
              </a:rPr>
              <a:t> </a:t>
            </a:r>
            <a:r>
              <a:rPr kumimoji="0" lang="en-US" altLang="zh-CN" sz="2400" b="0" i="0" u="none" strike="noStrike" kern="0" cap="none" spc="0" normalizeH="0" baseline="0" noProof="0" dirty="0">
                <a:ln>
                  <a:noFill/>
                </a:ln>
                <a:solidFill>
                  <a:srgbClr val="243746"/>
                </a:solidFill>
                <a:effectLst/>
                <a:uLnTx/>
                <a:uFillTx/>
                <a:latin typeface="Arial" panose="020B0604020202020204" pitchFamily="34" charset="0"/>
                <a:ea typeface="Helvetica Neue"/>
                <a:cs typeface="Helvetica Neue"/>
                <a:sym typeface="Helvetica Neue"/>
              </a:rPr>
              <a:t>is absent in resource-restricted microcontroller units (MCUs)</a:t>
            </a:r>
            <a:r>
              <a:rPr kumimoji="0" lang="zh-CN" altLang="en-US" sz="2400" b="0" i="0" u="none" strike="noStrike" kern="0" cap="none" spc="0" normalizeH="0" baseline="0" noProof="0" dirty="0">
                <a:ln>
                  <a:noFill/>
                </a:ln>
                <a:solidFill>
                  <a:srgbClr val="243746"/>
                </a:solidFill>
                <a:effectLst/>
                <a:uLnTx/>
                <a:uFillTx/>
                <a:latin typeface="Arial" panose="020B0604020202020204" pitchFamily="34" charset="0"/>
                <a:cs typeface="Helvetica Neue"/>
                <a:sym typeface="Helvetica Neue"/>
              </a:rPr>
              <a:t> </a:t>
            </a:r>
            <a:r>
              <a:rPr kumimoji="0" lang="en-US" altLang="zh-CN" sz="2400" b="0" i="0" u="none" strike="noStrike" kern="0" cap="none" spc="0" normalizeH="0" baseline="0" noProof="0" dirty="0">
                <a:ln>
                  <a:noFill/>
                </a:ln>
                <a:solidFill>
                  <a:srgbClr val="243746"/>
                </a:solidFill>
                <a:effectLst/>
                <a:uLnTx/>
                <a:uFillTx/>
                <a:latin typeface="Arial" panose="020B0604020202020204" pitchFamily="34" charset="0"/>
                <a:ea typeface="Helvetica Neue"/>
                <a:cs typeface="Helvetica Neue"/>
                <a:sym typeface="Helvetica Neue"/>
              </a:rPr>
              <a:t>.</a:t>
            </a:r>
            <a:r>
              <a:rPr kumimoji="0" lang="zh-CN" altLang="en-US" sz="2400" b="0" i="0" u="none" strike="noStrike" kern="0" cap="none" spc="0" normalizeH="0" baseline="0" noProof="0" dirty="0">
                <a:ln>
                  <a:noFill/>
                </a:ln>
                <a:solidFill>
                  <a:srgbClr val="243746"/>
                </a:solidFill>
                <a:effectLst/>
                <a:uLnTx/>
                <a:uFillTx/>
                <a:latin typeface="Arial" panose="020B0604020202020204" pitchFamily="34" charset="0"/>
                <a:cs typeface="Helvetica Neue"/>
                <a:sym typeface="Helvetica Neue"/>
              </a:rPr>
              <a:t> </a:t>
            </a:r>
            <a:endParaRPr kumimoji="0" lang="en-US" altLang="zh-CN" sz="2400" b="0" i="0" u="none" strike="noStrike" kern="0" cap="none" spc="0" normalizeH="0" baseline="0" noProof="0" dirty="0">
              <a:ln>
                <a:noFill/>
              </a:ln>
              <a:solidFill>
                <a:srgbClr val="243746"/>
              </a:solidFill>
              <a:effectLst/>
              <a:uLnTx/>
              <a:uFillTx/>
              <a:latin typeface="Arial" panose="020B0604020202020204" pitchFamily="34" charset="0"/>
              <a:cs typeface="Helvetica Neue"/>
              <a:sym typeface="Helvetica Neue"/>
            </a:endParaRPr>
          </a:p>
          <a:p>
            <a:r>
              <a:rPr kumimoji="0" lang="en-US" altLang="zh-CN" sz="2400" b="0" i="0" u="none" strike="noStrike" kern="0" cap="none" spc="0" normalizeH="0" baseline="0" noProof="0" dirty="0">
                <a:ln>
                  <a:noFill/>
                </a:ln>
                <a:solidFill>
                  <a:srgbClr val="243746"/>
                </a:solidFill>
                <a:effectLst/>
                <a:uLnTx/>
                <a:uFillTx/>
                <a:latin typeface="Arial" panose="020B0604020202020204" pitchFamily="34" charset="0"/>
                <a:ea typeface="Helvetica Neue"/>
                <a:cs typeface="Helvetica Neue"/>
                <a:sym typeface="Helvetica Neue"/>
              </a:rPr>
              <a:t>As a stripped-down version of MMU</a:t>
            </a:r>
            <a:r>
              <a:rPr kumimoji="0" lang="en-US" altLang="zh-CN" sz="2400" b="1" i="0" u="none" strike="noStrike" kern="0" cap="none" spc="0" normalizeH="0" baseline="0" noProof="0" dirty="0">
                <a:ln>
                  <a:noFill/>
                </a:ln>
                <a:solidFill>
                  <a:srgbClr val="243746"/>
                </a:solidFill>
                <a:effectLst/>
                <a:uLnTx/>
                <a:uFillTx/>
                <a:latin typeface="Arial" panose="020B0604020202020204" pitchFamily="34" charset="0"/>
                <a:ea typeface="Helvetica Neue"/>
                <a:cs typeface="Helvetica Neue"/>
                <a:sym typeface="Helvetica Neue"/>
              </a:rPr>
              <a:t>, </a:t>
            </a:r>
            <a:r>
              <a:rPr kumimoji="0" lang="en-US" altLang="zh-CN" sz="2400" b="0" i="0" u="none" strike="noStrike" kern="0" cap="none" spc="0" normalizeH="0" baseline="0" noProof="0" dirty="0">
                <a:ln>
                  <a:noFill/>
                </a:ln>
                <a:solidFill>
                  <a:srgbClr val="243746"/>
                </a:solidFill>
                <a:effectLst/>
                <a:uLnTx/>
                <a:uFillTx/>
                <a:latin typeface="Arial" panose="020B0604020202020204" pitchFamily="34" charset="0"/>
                <a:ea typeface="Helvetica Neue"/>
                <a:cs typeface="Helvetica Neue"/>
                <a:sym typeface="Helvetica Neue"/>
              </a:rPr>
              <a:t>the</a:t>
            </a:r>
            <a:r>
              <a:rPr kumimoji="0" lang="en-US" altLang="zh-CN" sz="2400" b="1" i="0" u="none" strike="noStrike" kern="0" cap="none" spc="0" normalizeH="0" baseline="0" noProof="0" dirty="0">
                <a:ln>
                  <a:noFill/>
                </a:ln>
                <a:solidFill>
                  <a:srgbClr val="243746"/>
                </a:solidFill>
                <a:effectLst/>
                <a:uLnTx/>
                <a:uFillTx/>
                <a:latin typeface="Arial" panose="020B0604020202020204" pitchFamily="34" charset="0"/>
                <a:ea typeface="Helvetica Neue"/>
                <a:cs typeface="Helvetica Neue"/>
                <a:sym typeface="Helvetica Neue"/>
              </a:rPr>
              <a:t> Memory Protection Unit (MPU) </a:t>
            </a:r>
            <a:r>
              <a:rPr kumimoji="0" lang="en-US" altLang="zh-CN" sz="2400" b="0" i="0" u="none" strike="noStrike" kern="0" cap="none" spc="0" normalizeH="0" baseline="0" noProof="0" dirty="0">
                <a:ln>
                  <a:noFill/>
                </a:ln>
                <a:solidFill>
                  <a:srgbClr val="243746"/>
                </a:solidFill>
                <a:effectLst/>
                <a:uLnTx/>
                <a:uFillTx/>
                <a:latin typeface="Arial" panose="020B0604020202020204" pitchFamily="34" charset="0"/>
                <a:ea typeface="Helvetica Neue"/>
                <a:cs typeface="Helvetica Neue"/>
                <a:sym typeface="Helvetica Neue"/>
              </a:rPr>
              <a:t>provides basic security functions for MCUs, e.g., Arm Cortex-M series MCUs.</a:t>
            </a:r>
            <a:endParaRPr lang="en-US" altLang="zh-CN" dirty="0"/>
          </a:p>
          <a:p>
            <a:endParaRPr kumimoji="1" lang="zh-CN" altLang="en-US" dirty="0"/>
          </a:p>
        </p:txBody>
      </p:sp>
      <p:pic>
        <p:nvPicPr>
          <p:cNvPr id="6" name="图片 5">
            <a:extLst>
              <a:ext uri="{FF2B5EF4-FFF2-40B4-BE49-F238E27FC236}">
                <a16:creationId xmlns:a16="http://schemas.microsoft.com/office/drawing/2014/main" id="{8BF2B3D2-D998-D6C7-7B8C-A5510549C3A9}"/>
              </a:ext>
            </a:extLst>
          </p:cNvPr>
          <p:cNvPicPr>
            <a:picLocks noChangeAspect="1"/>
          </p:cNvPicPr>
          <p:nvPr/>
        </p:nvPicPr>
        <p:blipFill>
          <a:blip r:embed="rId3"/>
          <a:stretch>
            <a:fillRect/>
          </a:stretch>
        </p:blipFill>
        <p:spPr>
          <a:xfrm>
            <a:off x="9068489" y="818296"/>
            <a:ext cx="1637210" cy="1537288"/>
          </a:xfrm>
          <a:prstGeom prst="rect">
            <a:avLst/>
          </a:prstGeom>
        </p:spPr>
      </p:pic>
      <p:pic>
        <p:nvPicPr>
          <p:cNvPr id="7" name="图片 6">
            <a:extLst>
              <a:ext uri="{FF2B5EF4-FFF2-40B4-BE49-F238E27FC236}">
                <a16:creationId xmlns:a16="http://schemas.microsoft.com/office/drawing/2014/main" id="{D9FF017C-7338-6CF6-1DE0-646AA84D1CBB}"/>
              </a:ext>
            </a:extLst>
          </p:cNvPr>
          <p:cNvPicPr>
            <a:picLocks noChangeAspect="1"/>
          </p:cNvPicPr>
          <p:nvPr/>
        </p:nvPicPr>
        <p:blipFill>
          <a:blip r:embed="rId4"/>
          <a:stretch>
            <a:fillRect/>
          </a:stretch>
        </p:blipFill>
        <p:spPr>
          <a:xfrm>
            <a:off x="7861518" y="2138977"/>
            <a:ext cx="1720761" cy="1430383"/>
          </a:xfrm>
          <a:prstGeom prst="rect">
            <a:avLst/>
          </a:prstGeom>
        </p:spPr>
      </p:pic>
      <p:sp>
        <p:nvSpPr>
          <p:cNvPr id="9" name="矩形 8">
            <a:extLst>
              <a:ext uri="{FF2B5EF4-FFF2-40B4-BE49-F238E27FC236}">
                <a16:creationId xmlns:a16="http://schemas.microsoft.com/office/drawing/2014/main" id="{C6C20833-D821-B2F7-1956-AB223ED9E5BA}"/>
              </a:ext>
            </a:extLst>
          </p:cNvPr>
          <p:cNvSpPr/>
          <p:nvPr/>
        </p:nvSpPr>
        <p:spPr>
          <a:xfrm>
            <a:off x="1451789" y="825824"/>
            <a:ext cx="1512812" cy="1558215"/>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1" b="1" dirty="0">
                <a:solidFill>
                  <a:schemeClr val="accent2">
                    <a:lumMod val="50000"/>
                  </a:schemeClr>
                </a:solidFill>
              </a:rPr>
              <a:t>Memory</a:t>
            </a:r>
            <a:endParaRPr lang="zh-CN" altLang="en-US" sz="2401" b="1" dirty="0">
              <a:solidFill>
                <a:schemeClr val="accent2">
                  <a:lumMod val="50000"/>
                </a:schemeClr>
              </a:solidFill>
            </a:endParaRPr>
          </a:p>
        </p:txBody>
      </p:sp>
      <p:sp>
        <p:nvSpPr>
          <p:cNvPr id="10" name="矩形 9">
            <a:extLst>
              <a:ext uri="{FF2B5EF4-FFF2-40B4-BE49-F238E27FC236}">
                <a16:creationId xmlns:a16="http://schemas.microsoft.com/office/drawing/2014/main" id="{58F9C7D9-AA36-3FD2-3CF1-FAD683A66CFC}"/>
              </a:ext>
            </a:extLst>
          </p:cNvPr>
          <p:cNvSpPr/>
          <p:nvPr/>
        </p:nvSpPr>
        <p:spPr>
          <a:xfrm>
            <a:off x="6392763" y="825823"/>
            <a:ext cx="1334163" cy="1558215"/>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1" b="1" dirty="0">
                <a:solidFill>
                  <a:schemeClr val="accent2">
                    <a:lumMod val="50000"/>
                  </a:schemeClr>
                </a:solidFill>
              </a:rPr>
              <a:t>CPU</a:t>
            </a:r>
            <a:endParaRPr lang="zh-CN" altLang="en-US" sz="2401" b="1" dirty="0">
              <a:solidFill>
                <a:schemeClr val="accent2">
                  <a:lumMod val="50000"/>
                </a:schemeClr>
              </a:solidFill>
            </a:endParaRPr>
          </a:p>
        </p:txBody>
      </p:sp>
      <p:sp>
        <p:nvSpPr>
          <p:cNvPr id="11" name="矩形 10">
            <a:extLst>
              <a:ext uri="{FF2B5EF4-FFF2-40B4-BE49-F238E27FC236}">
                <a16:creationId xmlns:a16="http://schemas.microsoft.com/office/drawing/2014/main" id="{F2C21BC7-1070-3D38-700F-7E9EB4E82337}"/>
              </a:ext>
            </a:extLst>
          </p:cNvPr>
          <p:cNvSpPr/>
          <p:nvPr/>
        </p:nvSpPr>
        <p:spPr>
          <a:xfrm>
            <a:off x="3190173" y="825824"/>
            <a:ext cx="898466" cy="1558215"/>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accent2">
                    <a:lumMod val="50000"/>
                  </a:schemeClr>
                </a:solidFill>
              </a:rPr>
              <a:t>Cache</a:t>
            </a:r>
            <a:endParaRPr lang="zh-CN" altLang="en-US" sz="1800" b="1" dirty="0">
              <a:solidFill>
                <a:schemeClr val="accent2">
                  <a:lumMod val="50000"/>
                </a:schemeClr>
              </a:solidFill>
            </a:endParaRPr>
          </a:p>
        </p:txBody>
      </p:sp>
      <p:sp>
        <p:nvSpPr>
          <p:cNvPr id="12" name="矩形 11">
            <a:extLst>
              <a:ext uri="{FF2B5EF4-FFF2-40B4-BE49-F238E27FC236}">
                <a16:creationId xmlns:a16="http://schemas.microsoft.com/office/drawing/2014/main" id="{5E3C7569-D29D-BE39-93D6-BE3F765141EB}"/>
              </a:ext>
            </a:extLst>
          </p:cNvPr>
          <p:cNvSpPr/>
          <p:nvPr/>
        </p:nvSpPr>
        <p:spPr>
          <a:xfrm>
            <a:off x="4780781" y="814716"/>
            <a:ext cx="958716" cy="1558215"/>
          </a:xfrm>
          <a:prstGeom prst="rect">
            <a:avLst/>
          </a:prstGeom>
          <a:solidFill>
            <a:schemeClr val="bg1">
              <a:lumMod val="85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1" b="1" dirty="0">
              <a:solidFill>
                <a:srgbClr val="C00000"/>
              </a:solidFill>
            </a:endParaRPr>
          </a:p>
        </p:txBody>
      </p:sp>
      <p:sp>
        <p:nvSpPr>
          <p:cNvPr id="13" name="矩形 12">
            <a:extLst>
              <a:ext uri="{FF2B5EF4-FFF2-40B4-BE49-F238E27FC236}">
                <a16:creationId xmlns:a16="http://schemas.microsoft.com/office/drawing/2014/main" id="{F5DF7164-4D34-317C-231D-A10042CAD4CB}"/>
              </a:ext>
            </a:extLst>
          </p:cNvPr>
          <p:cNvSpPr/>
          <p:nvPr/>
        </p:nvSpPr>
        <p:spPr>
          <a:xfrm>
            <a:off x="340481" y="3145168"/>
            <a:ext cx="6421357" cy="33342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1" b="1" dirty="0">
                <a:solidFill>
                  <a:schemeClr val="accent2">
                    <a:lumMod val="50000"/>
                  </a:schemeClr>
                </a:solidFill>
              </a:rPr>
              <a:t>System bus</a:t>
            </a:r>
            <a:endParaRPr lang="zh-CN" altLang="en-US" sz="2401" b="1" dirty="0">
              <a:solidFill>
                <a:schemeClr val="accent2">
                  <a:lumMod val="50000"/>
                </a:schemeClr>
              </a:solidFill>
            </a:endParaRPr>
          </a:p>
        </p:txBody>
      </p:sp>
      <p:sp>
        <p:nvSpPr>
          <p:cNvPr id="14" name="箭头: 左右 9">
            <a:extLst>
              <a:ext uri="{FF2B5EF4-FFF2-40B4-BE49-F238E27FC236}">
                <a16:creationId xmlns:a16="http://schemas.microsoft.com/office/drawing/2014/main" id="{25DF91FF-F569-A7E2-1086-7662C1050497}"/>
              </a:ext>
            </a:extLst>
          </p:cNvPr>
          <p:cNvSpPr/>
          <p:nvPr/>
        </p:nvSpPr>
        <p:spPr>
          <a:xfrm>
            <a:off x="4131990" y="1483998"/>
            <a:ext cx="613234" cy="251325"/>
          </a:xfrm>
          <a:prstGeom prst="leftRightArrow">
            <a:avLst/>
          </a:prstGeom>
          <a:solidFill>
            <a:schemeClr val="bg1">
              <a:lumMod val="85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920"/>
          </a:p>
        </p:txBody>
      </p:sp>
      <p:sp>
        <p:nvSpPr>
          <p:cNvPr id="15" name="箭头: 左右 10">
            <a:extLst>
              <a:ext uri="{FF2B5EF4-FFF2-40B4-BE49-F238E27FC236}">
                <a16:creationId xmlns:a16="http://schemas.microsoft.com/office/drawing/2014/main" id="{FB4E6ACB-674A-191B-1895-499A91F1C81B}"/>
              </a:ext>
            </a:extLst>
          </p:cNvPr>
          <p:cNvSpPr/>
          <p:nvPr/>
        </p:nvSpPr>
        <p:spPr>
          <a:xfrm>
            <a:off x="5739497" y="1479268"/>
            <a:ext cx="613234" cy="251325"/>
          </a:xfrm>
          <a:prstGeom prst="leftRightArrow">
            <a:avLst/>
          </a:prstGeom>
          <a:solidFill>
            <a:schemeClr val="bg1">
              <a:lumMod val="85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920"/>
          </a:p>
        </p:txBody>
      </p:sp>
      <p:sp>
        <p:nvSpPr>
          <p:cNvPr id="16" name="箭头: 左右 11">
            <a:extLst>
              <a:ext uri="{FF2B5EF4-FFF2-40B4-BE49-F238E27FC236}">
                <a16:creationId xmlns:a16="http://schemas.microsoft.com/office/drawing/2014/main" id="{D368433E-9C53-D62C-35CA-C869CA86DCFF}"/>
              </a:ext>
            </a:extLst>
          </p:cNvPr>
          <p:cNvSpPr/>
          <p:nvPr/>
        </p:nvSpPr>
        <p:spPr>
          <a:xfrm rot="5400000">
            <a:off x="1915165" y="2590407"/>
            <a:ext cx="764802" cy="366936"/>
          </a:xfrm>
          <a:prstGeom prst="leftRightArrow">
            <a:avLst/>
          </a:prstGeom>
          <a:solidFill>
            <a:schemeClr val="bg1">
              <a:lumMod val="85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920"/>
          </a:p>
        </p:txBody>
      </p:sp>
      <p:sp>
        <p:nvSpPr>
          <p:cNvPr id="17" name="箭头: 左右 12">
            <a:extLst>
              <a:ext uri="{FF2B5EF4-FFF2-40B4-BE49-F238E27FC236}">
                <a16:creationId xmlns:a16="http://schemas.microsoft.com/office/drawing/2014/main" id="{08123C7F-56EA-E098-B95D-A28858B5215D}"/>
              </a:ext>
            </a:extLst>
          </p:cNvPr>
          <p:cNvSpPr/>
          <p:nvPr/>
        </p:nvSpPr>
        <p:spPr>
          <a:xfrm rot="5400000">
            <a:off x="4910682" y="2582973"/>
            <a:ext cx="764802" cy="366936"/>
          </a:xfrm>
          <a:prstGeom prst="leftRightArrow">
            <a:avLst/>
          </a:prstGeom>
          <a:solidFill>
            <a:schemeClr val="bg1">
              <a:lumMod val="85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920"/>
          </a:p>
        </p:txBody>
      </p:sp>
      <p:sp>
        <p:nvSpPr>
          <p:cNvPr id="18" name="箭头: 左右 13">
            <a:extLst>
              <a:ext uri="{FF2B5EF4-FFF2-40B4-BE49-F238E27FC236}">
                <a16:creationId xmlns:a16="http://schemas.microsoft.com/office/drawing/2014/main" id="{28D29E1A-2E2D-67E5-2BF0-7FDDB538F412}"/>
              </a:ext>
            </a:extLst>
          </p:cNvPr>
          <p:cNvSpPr/>
          <p:nvPr/>
        </p:nvSpPr>
        <p:spPr>
          <a:xfrm rot="5400000">
            <a:off x="3283948" y="2571864"/>
            <a:ext cx="764802" cy="366936"/>
          </a:xfrm>
          <a:prstGeom prst="leftRightArrow">
            <a:avLst/>
          </a:prstGeom>
          <a:solidFill>
            <a:schemeClr val="bg1">
              <a:lumMod val="85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920"/>
          </a:p>
        </p:txBody>
      </p:sp>
      <p:sp>
        <p:nvSpPr>
          <p:cNvPr id="5" name="矩形 4">
            <a:extLst>
              <a:ext uri="{FF2B5EF4-FFF2-40B4-BE49-F238E27FC236}">
                <a16:creationId xmlns:a16="http://schemas.microsoft.com/office/drawing/2014/main" id="{D5C6C440-7AF8-85B0-71A6-B74FE59666BD}"/>
              </a:ext>
            </a:extLst>
          </p:cNvPr>
          <p:cNvSpPr/>
          <p:nvPr/>
        </p:nvSpPr>
        <p:spPr>
          <a:xfrm>
            <a:off x="370973" y="814715"/>
            <a:ext cx="898466" cy="1558215"/>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accent2">
                    <a:lumMod val="50000"/>
                  </a:schemeClr>
                </a:solidFill>
              </a:rPr>
              <a:t>Peri.</a:t>
            </a:r>
            <a:endParaRPr lang="zh-CN" altLang="en-US" sz="1800" b="1" dirty="0">
              <a:solidFill>
                <a:schemeClr val="accent2">
                  <a:lumMod val="50000"/>
                </a:schemeClr>
              </a:solidFill>
            </a:endParaRPr>
          </a:p>
        </p:txBody>
      </p:sp>
      <p:sp>
        <p:nvSpPr>
          <p:cNvPr id="19" name="箭头: 左右 11">
            <a:extLst>
              <a:ext uri="{FF2B5EF4-FFF2-40B4-BE49-F238E27FC236}">
                <a16:creationId xmlns:a16="http://schemas.microsoft.com/office/drawing/2014/main" id="{17C0FE5A-BAF0-9FFF-394B-7CA9350F1CDC}"/>
              </a:ext>
            </a:extLst>
          </p:cNvPr>
          <p:cNvSpPr/>
          <p:nvPr/>
        </p:nvSpPr>
        <p:spPr>
          <a:xfrm rot="5400000">
            <a:off x="439490" y="2579298"/>
            <a:ext cx="764802" cy="366936"/>
          </a:xfrm>
          <a:prstGeom prst="leftRightArrow">
            <a:avLst/>
          </a:prstGeom>
          <a:solidFill>
            <a:schemeClr val="bg1">
              <a:lumMod val="85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920"/>
          </a:p>
        </p:txBody>
      </p:sp>
      <p:sp>
        <p:nvSpPr>
          <p:cNvPr id="21" name="文本框 20">
            <a:extLst>
              <a:ext uri="{FF2B5EF4-FFF2-40B4-BE49-F238E27FC236}">
                <a16:creationId xmlns:a16="http://schemas.microsoft.com/office/drawing/2014/main" id="{8A4EC080-9B38-029B-ACB5-575B2A656FEE}"/>
              </a:ext>
            </a:extLst>
          </p:cNvPr>
          <p:cNvSpPr txBox="1"/>
          <p:nvPr/>
        </p:nvSpPr>
        <p:spPr>
          <a:xfrm>
            <a:off x="4534123" y="1021122"/>
            <a:ext cx="146920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altLang="zh-CN" sz="2400" b="1" dirty="0">
                <a:solidFill>
                  <a:srgbClr val="C00000"/>
                </a:solidFill>
              </a:rPr>
              <a:t>MMU</a:t>
            </a:r>
            <a:endParaRPr lang="zh-CN" altLang="en-US" sz="2400" b="1" dirty="0">
              <a:solidFill>
                <a:srgbClr val="C00000"/>
              </a:solidFill>
            </a:endParaRPr>
          </a:p>
        </p:txBody>
      </p:sp>
      <p:sp>
        <p:nvSpPr>
          <p:cNvPr id="22" name="矩形 21">
            <a:extLst>
              <a:ext uri="{FF2B5EF4-FFF2-40B4-BE49-F238E27FC236}">
                <a16:creationId xmlns:a16="http://schemas.microsoft.com/office/drawing/2014/main" id="{51840E0D-24E5-0938-6119-321F490BE8BC}"/>
              </a:ext>
            </a:extLst>
          </p:cNvPr>
          <p:cNvSpPr/>
          <p:nvPr/>
        </p:nvSpPr>
        <p:spPr>
          <a:xfrm>
            <a:off x="4868049" y="1634736"/>
            <a:ext cx="772747" cy="508776"/>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accent2">
                    <a:lumMod val="50000"/>
                  </a:schemeClr>
                </a:solidFill>
              </a:rPr>
              <a:t>TLB</a:t>
            </a:r>
            <a:endParaRPr lang="zh-CN" altLang="en-US" sz="1800" b="1" dirty="0">
              <a:solidFill>
                <a:schemeClr val="accent2">
                  <a:lumMod val="50000"/>
                </a:schemeClr>
              </a:solidFill>
            </a:endParaRPr>
          </a:p>
        </p:txBody>
      </p:sp>
    </p:spTree>
    <p:extLst>
      <p:ext uri="{BB962C8B-B14F-4D97-AF65-F5344CB8AC3E}">
        <p14:creationId xmlns:p14="http://schemas.microsoft.com/office/powerpoint/2010/main" val="11578559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ppt_y</p:attrName>
                                        </p:attrNameLst>
                                      </p:cBhvr>
                                      <p:tavLst>
                                        <p:tav tm="0">
                                          <p:val>
                                            <p:strVal val="#ppt_y+#ppt_h*1.125000"/>
                                          </p:val>
                                        </p:tav>
                                        <p:tav tm="100000">
                                          <p:val>
                                            <p:strVal val="#ppt_y"/>
                                          </p:val>
                                        </p:tav>
                                      </p:tavLst>
                                    </p:anim>
                                    <p:animEffect transition="in" filter="wipe(up)">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F92288-58EF-48D4-F050-F8E55FD88C0B}"/>
              </a:ext>
            </a:extLst>
          </p:cNvPr>
          <p:cNvSpPr>
            <a:spLocks noGrp="1"/>
          </p:cNvSpPr>
          <p:nvPr>
            <p:ph type="title"/>
          </p:nvPr>
        </p:nvSpPr>
        <p:spPr/>
        <p:txBody>
          <a:bodyPr>
            <a:normAutofit/>
          </a:bodyPr>
          <a:lstStyle/>
          <a:p>
            <a:r>
              <a:rPr lang="en-US" altLang="zh-CN" dirty="0"/>
              <a:t>Conflict with exiting system design</a:t>
            </a:r>
            <a:endParaRPr lang="zh-CN" altLang="en-US" dirty="0"/>
          </a:p>
        </p:txBody>
      </p:sp>
      <p:sp>
        <p:nvSpPr>
          <p:cNvPr id="3" name="文本占位符 2">
            <a:extLst>
              <a:ext uri="{FF2B5EF4-FFF2-40B4-BE49-F238E27FC236}">
                <a16:creationId xmlns:a16="http://schemas.microsoft.com/office/drawing/2014/main" id="{5439B6DB-A3A6-6B0A-CC4B-8F3737A4742C}"/>
              </a:ext>
            </a:extLst>
          </p:cNvPr>
          <p:cNvSpPr>
            <a:spLocks noGrp="1"/>
          </p:cNvSpPr>
          <p:nvPr>
            <p:ph type="body" sz="quarter" idx="1"/>
          </p:nvPr>
        </p:nvSpPr>
        <p:spPr>
          <a:xfrm>
            <a:off x="371870" y="1023912"/>
            <a:ext cx="11720740" cy="5067349"/>
          </a:xfrm>
        </p:spPr>
        <p:txBody>
          <a:bodyPr/>
          <a:lstStyle/>
          <a:p>
            <a:r>
              <a:rPr lang="en-US" altLang="zh-CN" sz="2800" dirty="0"/>
              <a:t>Limited MPU regions for real world applications</a:t>
            </a:r>
          </a:p>
          <a:p>
            <a:pPr lvl="1"/>
            <a:r>
              <a:rPr lang="en-US" altLang="zh-CN" sz="2400" dirty="0"/>
              <a:t>Very few available user-defined regions for peripheral isolation</a:t>
            </a:r>
          </a:p>
          <a:p>
            <a:pPr marL="1008017" lvl="2" indent="-285754">
              <a:buFont typeface="Arial" panose="020B0604020202020204" pitchFamily="34" charset="0"/>
              <a:buChar char="•"/>
              <a:defRPr/>
            </a:pPr>
            <a:r>
              <a:rPr lang="en-US" altLang="zh-CN" sz="2000" dirty="0">
                <a:solidFill>
                  <a:srgbClr val="243746"/>
                </a:solidFill>
              </a:rPr>
              <a:t>No OS provides peripheral isolation by default.</a:t>
            </a:r>
            <a:endParaRPr lang="en-US" altLang="zh-CN" sz="2000" dirty="0"/>
          </a:p>
          <a:p>
            <a:pPr lvl="1"/>
            <a:r>
              <a:rPr lang="en-US" altLang="zh-CN" sz="2400" dirty="0"/>
              <a:t>Very few available regions shared between two tasks</a:t>
            </a:r>
          </a:p>
          <a:p>
            <a:pPr marL="1008017" lvl="2" indent="-285754">
              <a:buFont typeface="Arial" panose="020B0604020202020204" pitchFamily="34" charset="0"/>
              <a:buChar char="•"/>
            </a:pPr>
            <a:r>
              <a:rPr lang="en-US" altLang="zh-CN" sz="2000" dirty="0"/>
              <a:t>No OS provides shared memory protection by default.</a:t>
            </a:r>
          </a:p>
          <a:p>
            <a:pPr lvl="1"/>
            <a:r>
              <a:rPr lang="en-US" altLang="zh-CN" sz="2400" dirty="0"/>
              <a:t>It is impossible to enable too many security features at same times</a:t>
            </a:r>
          </a:p>
          <a:p>
            <a:pPr marL="1008017" lvl="2" indent="-285754">
              <a:buFont typeface="Arial" panose="020B0604020202020204" pitchFamily="34" charset="0"/>
              <a:buChar char="•"/>
            </a:pPr>
            <a:r>
              <a:rPr lang="en-US" altLang="zh-CN" sz="2000" dirty="0"/>
              <a:t>E.g., activating all MPU features in Tizen exhausts all MPU regions</a:t>
            </a:r>
          </a:p>
        </p:txBody>
      </p:sp>
      <p:sp>
        <p:nvSpPr>
          <p:cNvPr id="5" name="文本框 4">
            <a:extLst>
              <a:ext uri="{FF2B5EF4-FFF2-40B4-BE49-F238E27FC236}">
                <a16:creationId xmlns:a16="http://schemas.microsoft.com/office/drawing/2014/main" id="{B9442508-4644-41CD-8E85-3D27648FA895}"/>
              </a:ext>
            </a:extLst>
          </p:cNvPr>
          <p:cNvSpPr txBox="1"/>
          <p:nvPr/>
        </p:nvSpPr>
        <p:spPr>
          <a:xfrm>
            <a:off x="371869" y="4675489"/>
            <a:ext cx="11473661" cy="14157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5" indent="-342905" hangingPunct="1">
              <a:spcBef>
                <a:spcPts val="600"/>
              </a:spcBef>
              <a:spcAft>
                <a:spcPts val="600"/>
              </a:spcAft>
              <a:buFont typeface="Wingdings" panose="05000000000000000000" pitchFamily="2" charset="2"/>
              <a:buChar char="l"/>
              <a:defRPr/>
            </a:pPr>
            <a:r>
              <a:rPr lang="en-US" altLang="zh-CN" sz="2800" dirty="0">
                <a:solidFill>
                  <a:srgbClr val="243746"/>
                </a:solidFill>
                <a:latin typeface="Arial" panose="020B0604020202020204" pitchFamily="34" charset="0"/>
                <a:sym typeface="Helvetica Neue"/>
              </a:rPr>
              <a:t>Porting software leveraging MPU may cause compatibility issues</a:t>
            </a:r>
          </a:p>
          <a:p>
            <a:pPr marL="846914" lvl="1" indent="-342905" hangingPunct="1">
              <a:spcBef>
                <a:spcPts val="600"/>
              </a:spcBef>
              <a:spcAft>
                <a:spcPts val="600"/>
              </a:spcAft>
              <a:buSzPct val="150000"/>
              <a:buFont typeface="Arial" panose="020B0604020202020204" pitchFamily="34" charset="0"/>
              <a:buChar char="•"/>
              <a:defRPr/>
            </a:pPr>
            <a:r>
              <a:rPr lang="en-US" altLang="zh-CN" sz="2400" dirty="0">
                <a:solidFill>
                  <a:srgbClr val="243746"/>
                </a:solidFill>
                <a:latin typeface="Arial" panose="020B0604020202020204" pitchFamily="34" charset="0"/>
                <a:sym typeface="Helvetica Neue"/>
              </a:rPr>
              <a:t>Only 30% manufacturers implement MCU hardware security features in current designs</a:t>
            </a:r>
          </a:p>
        </p:txBody>
      </p:sp>
    </p:spTree>
    <p:extLst>
      <p:ext uri="{BB962C8B-B14F-4D97-AF65-F5344CB8AC3E}">
        <p14:creationId xmlns:p14="http://schemas.microsoft.com/office/powerpoint/2010/main" val="359220692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B63D8E-FE83-E0DC-227B-8CD396C28404}"/>
              </a:ext>
            </a:extLst>
          </p:cNvPr>
          <p:cNvSpPr>
            <a:spLocks noGrp="1"/>
          </p:cNvSpPr>
          <p:nvPr>
            <p:ph type="title"/>
          </p:nvPr>
        </p:nvSpPr>
        <p:spPr/>
        <p:txBody>
          <a:bodyPr/>
          <a:lstStyle/>
          <a:p>
            <a:r>
              <a:rPr kumimoji="1" lang="en-US" altLang="zh-CN" dirty="0"/>
              <a:t>Fragmented Programming Interface</a:t>
            </a:r>
            <a:endParaRPr kumimoji="1" lang="zh-CN" altLang="en-US" dirty="0"/>
          </a:p>
        </p:txBody>
      </p:sp>
      <p:sp>
        <p:nvSpPr>
          <p:cNvPr id="3" name="文本占位符 2">
            <a:extLst>
              <a:ext uri="{FF2B5EF4-FFF2-40B4-BE49-F238E27FC236}">
                <a16:creationId xmlns:a16="http://schemas.microsoft.com/office/drawing/2014/main" id="{A959C831-6209-1678-762A-9665CD94B7A3}"/>
              </a:ext>
            </a:extLst>
          </p:cNvPr>
          <p:cNvSpPr>
            <a:spLocks noGrp="1"/>
          </p:cNvSpPr>
          <p:nvPr>
            <p:ph type="body" sz="quarter" idx="1"/>
          </p:nvPr>
        </p:nvSpPr>
        <p:spPr>
          <a:xfrm>
            <a:off x="371869" y="1081909"/>
            <a:ext cx="10435696" cy="5067100"/>
          </a:xfrm>
        </p:spPr>
        <p:txBody>
          <a:bodyPr/>
          <a:lstStyle/>
          <a:p>
            <a:r>
              <a:rPr kumimoji="1" lang="en-US" altLang="zh-CN" dirty="0"/>
              <a:t>Chip vendors may design customized MPUs, which provide better security guarantees,</a:t>
            </a:r>
            <a:r>
              <a:rPr kumimoji="1" lang="zh-CN" altLang="en-US" dirty="0"/>
              <a:t> </a:t>
            </a:r>
            <a:r>
              <a:rPr kumimoji="1" lang="en-US" altLang="zh-CN" dirty="0"/>
              <a:t>but</a:t>
            </a:r>
            <a:r>
              <a:rPr kumimoji="1" lang="zh-CN" altLang="en-US" dirty="0"/>
              <a:t> </a:t>
            </a:r>
            <a:r>
              <a:rPr kumimoji="1" lang="en-US" altLang="zh-CN" dirty="0"/>
              <a:t>impose a steep learning curve for developers</a:t>
            </a:r>
          </a:p>
          <a:p>
            <a:r>
              <a:rPr kumimoji="1" lang="en-US" altLang="zh-CN" dirty="0"/>
              <a:t>This may discourage them from adopting MPUs or even lead to programming errors</a:t>
            </a:r>
          </a:p>
          <a:p>
            <a:endParaRPr kumimoji="1" lang="en-US" altLang="zh-CN" dirty="0"/>
          </a:p>
          <a:p>
            <a:r>
              <a:rPr kumimoji="1" lang="en-US" altLang="zh-CN" dirty="0"/>
              <a:t>Case study: NXP‘s </a:t>
            </a:r>
            <a:r>
              <a:rPr kumimoji="1" lang="en-US" altLang="zh-CN" dirty="0" err="1"/>
              <a:t>Kinetis</a:t>
            </a:r>
            <a:r>
              <a:rPr kumimoji="1" lang="en-US" altLang="zh-CN" dirty="0"/>
              <a:t> series MCUs</a:t>
            </a:r>
            <a:r>
              <a:rPr kumimoji="1" lang="zh-CN" altLang="en-US" dirty="0"/>
              <a:t> </a:t>
            </a:r>
            <a:r>
              <a:rPr kumimoji="1" lang="en-US" altLang="zh-CN" dirty="0"/>
              <a:t>discard ARM MPU and</a:t>
            </a:r>
            <a:r>
              <a:rPr kumimoji="1" lang="zh-CN" altLang="en-US" dirty="0"/>
              <a:t> </a:t>
            </a:r>
            <a:r>
              <a:rPr kumimoji="1" lang="en-US" altLang="zh-CN" dirty="0"/>
              <a:t>integrate NXP’s proprietary system MPU (i.e., </a:t>
            </a:r>
            <a:r>
              <a:rPr kumimoji="1" lang="en-US" altLang="zh-CN" dirty="0" err="1"/>
              <a:t>sysMPU</a:t>
            </a:r>
            <a:r>
              <a:rPr kumimoji="1" lang="en-US" altLang="zh-CN" dirty="0"/>
              <a:t>)</a:t>
            </a:r>
          </a:p>
          <a:p>
            <a:r>
              <a:rPr kumimoji="1" lang="en-US" altLang="zh-CN" dirty="0"/>
              <a:t>It can restrict the permission of peripherals as masters</a:t>
            </a:r>
          </a:p>
          <a:p>
            <a:r>
              <a:rPr kumimoji="1" lang="en-US" altLang="zh-CN" dirty="0"/>
              <a:t>When enabled, by default, peripherals cannot access RAM</a:t>
            </a:r>
          </a:p>
          <a:p>
            <a:r>
              <a:rPr kumimoji="1" lang="en-US" altLang="zh-CN" dirty="0"/>
              <a:t>To use it, developers have to properly configure </a:t>
            </a:r>
            <a:r>
              <a:rPr kumimoji="1" lang="en-US" altLang="zh-CN" dirty="0" err="1"/>
              <a:t>sysMPU</a:t>
            </a:r>
            <a:r>
              <a:rPr kumimoji="1" lang="en-US" altLang="zh-CN" dirty="0"/>
              <a:t>. Otherwise, many official demos cannot execute</a:t>
            </a:r>
          </a:p>
        </p:txBody>
      </p:sp>
    </p:spTree>
    <p:extLst>
      <p:ext uri="{BB962C8B-B14F-4D97-AF65-F5344CB8AC3E}">
        <p14:creationId xmlns:p14="http://schemas.microsoft.com/office/powerpoint/2010/main" val="247082306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B97AF-E066-4DB2-AB36-A94B4B699E1B}"/>
              </a:ext>
            </a:extLst>
          </p:cNvPr>
          <p:cNvSpPr>
            <a:spLocks noGrp="1"/>
          </p:cNvSpPr>
          <p:nvPr>
            <p:ph type="title"/>
          </p:nvPr>
        </p:nvSpPr>
        <p:spPr/>
        <p:txBody>
          <a:bodyPr>
            <a:normAutofit/>
          </a:bodyPr>
          <a:lstStyle/>
          <a:p>
            <a:pPr algn="l"/>
            <a:r>
              <a:rPr lang="en-US" dirty="0"/>
              <a:t>Agenda</a:t>
            </a:r>
          </a:p>
        </p:txBody>
      </p:sp>
      <p:sp>
        <p:nvSpPr>
          <p:cNvPr id="3" name="Text Placeholder 2">
            <a:extLst>
              <a:ext uri="{FF2B5EF4-FFF2-40B4-BE49-F238E27FC236}">
                <a16:creationId xmlns:a16="http://schemas.microsoft.com/office/drawing/2014/main" id="{DE6E6B4C-2C22-46C8-A8B8-59B31FF4B6DC}"/>
              </a:ext>
            </a:extLst>
          </p:cNvPr>
          <p:cNvSpPr>
            <a:spLocks noGrp="1"/>
          </p:cNvSpPr>
          <p:nvPr>
            <p:ph type="body" sz="quarter" idx="1"/>
          </p:nvPr>
        </p:nvSpPr>
        <p:spPr/>
        <p:txBody>
          <a:bodyPr/>
          <a:lstStyle/>
          <a:p>
            <a:r>
              <a:rPr lang="en-US" sz="2800" dirty="0"/>
              <a:t>Introduction to Memory Protection Unit (MPU)</a:t>
            </a:r>
          </a:p>
          <a:p>
            <a:endParaRPr lang="en-US" sz="2800" dirty="0"/>
          </a:p>
          <a:p>
            <a:r>
              <a:rPr lang="en-US" sz="2800" dirty="0"/>
              <a:t>MPU adoption in the wild</a:t>
            </a:r>
          </a:p>
          <a:p>
            <a:endParaRPr lang="en-US" sz="2800" dirty="0"/>
          </a:p>
          <a:p>
            <a:r>
              <a:rPr lang="en-US" sz="2800" dirty="0"/>
              <a:t>Common pitfalls and limitations in using MPU</a:t>
            </a:r>
          </a:p>
          <a:p>
            <a:endParaRPr lang="en-US" sz="2800" dirty="0"/>
          </a:p>
          <a:p>
            <a:r>
              <a:rPr lang="en-US" sz="2800" b="1" dirty="0"/>
              <a:t>Mitigation suggestions</a:t>
            </a:r>
          </a:p>
          <a:p>
            <a:endParaRPr lang="en-US" sz="2800" dirty="0"/>
          </a:p>
          <a:p>
            <a:r>
              <a:rPr lang="en-US" sz="2800" dirty="0"/>
              <a:t>Summary and disclosure</a:t>
            </a:r>
          </a:p>
        </p:txBody>
      </p:sp>
    </p:spTree>
    <p:extLst>
      <p:ext uri="{BB962C8B-B14F-4D97-AF65-F5344CB8AC3E}">
        <p14:creationId xmlns:p14="http://schemas.microsoft.com/office/powerpoint/2010/main" val="19103591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E964F-B95B-280F-7881-C37A4EAB6A6F}"/>
              </a:ext>
            </a:extLst>
          </p:cNvPr>
          <p:cNvSpPr>
            <a:spLocks noGrp="1"/>
          </p:cNvSpPr>
          <p:nvPr>
            <p:ph type="title"/>
          </p:nvPr>
        </p:nvSpPr>
        <p:spPr/>
        <p:txBody>
          <a:bodyPr>
            <a:normAutofit/>
          </a:bodyPr>
          <a:lstStyle/>
          <a:p>
            <a:r>
              <a:rPr lang="en-US" altLang="zh-CN" dirty="0"/>
              <a:t>Minimizing pitfalls</a:t>
            </a:r>
            <a:endParaRPr lang="zh-CN" altLang="en-US" dirty="0"/>
          </a:p>
        </p:txBody>
      </p:sp>
      <p:sp>
        <p:nvSpPr>
          <p:cNvPr id="3" name="文本占位符 2">
            <a:extLst>
              <a:ext uri="{FF2B5EF4-FFF2-40B4-BE49-F238E27FC236}">
                <a16:creationId xmlns:a16="http://schemas.microsoft.com/office/drawing/2014/main" id="{C3AF56DE-E024-05AA-0131-551C1A241D00}"/>
              </a:ext>
            </a:extLst>
          </p:cNvPr>
          <p:cNvSpPr>
            <a:spLocks noGrp="1"/>
          </p:cNvSpPr>
          <p:nvPr>
            <p:ph type="body" sz="quarter" idx="1"/>
          </p:nvPr>
        </p:nvSpPr>
        <p:spPr/>
        <p:txBody>
          <a:bodyPr/>
          <a:lstStyle/>
          <a:p>
            <a:r>
              <a:rPr lang="en-US" altLang="zh-CN" sz="2800" dirty="0"/>
              <a:t>Be careful about permission overlap</a:t>
            </a:r>
          </a:p>
          <a:p>
            <a:pPr lvl="1"/>
            <a:r>
              <a:rPr lang="en-US" altLang="zh-CN" sz="2400" b="1" dirty="0"/>
              <a:t>Observation: </a:t>
            </a:r>
            <a:r>
              <a:rPr lang="en-US" altLang="zh-CN" sz="2400" dirty="0"/>
              <a:t>all open-source OSs but the latest FreeRTOSv10.5 use lower-number MPU regions for kernel protections ().</a:t>
            </a:r>
            <a:endParaRPr lang="en-US" altLang="zh-CN" dirty="0"/>
          </a:p>
          <a:p>
            <a:pPr lvl="1"/>
            <a:r>
              <a:rPr lang="en-US" altLang="zh-CN" sz="2400" b="1" dirty="0">
                <a:solidFill>
                  <a:srgbClr val="243746"/>
                </a:solidFill>
              </a:rPr>
              <a:t>Risk: </a:t>
            </a:r>
            <a:r>
              <a:rPr lang="en-US" altLang="zh-CN" sz="2400" dirty="0">
                <a:solidFill>
                  <a:srgbClr val="243746"/>
                </a:solidFill>
              </a:rPr>
              <a:t>Developer could configure those higher numbered user-defined MPU regions to override kernel protections.</a:t>
            </a:r>
          </a:p>
          <a:p>
            <a:pPr lvl="1"/>
            <a:r>
              <a:rPr lang="en-US" altLang="zh-CN" sz="2400" b="1" dirty="0">
                <a:solidFill>
                  <a:srgbClr val="243746"/>
                </a:solidFill>
              </a:rPr>
              <a:t>Recommendation: </a:t>
            </a:r>
            <a:r>
              <a:rPr lang="en-US" altLang="zh-CN" sz="2400" dirty="0">
                <a:solidFill>
                  <a:srgbClr val="243746"/>
                </a:solidFill>
              </a:rPr>
              <a:t>System and general protection (e.g., KMI, DEP,CIP) should use higher-number MPU regions.</a:t>
            </a:r>
          </a:p>
          <a:p>
            <a:pPr lvl="1"/>
            <a:endParaRPr lang="en-US" altLang="zh-CN" sz="2400" dirty="0">
              <a:solidFill>
                <a:srgbClr val="243746"/>
              </a:solidFill>
            </a:endParaRPr>
          </a:p>
          <a:p>
            <a:endParaRPr lang="zh-CN" altLang="en-US" sz="2800" dirty="0"/>
          </a:p>
        </p:txBody>
      </p:sp>
    </p:spTree>
    <p:extLst>
      <p:ext uri="{BB962C8B-B14F-4D97-AF65-F5344CB8AC3E}">
        <p14:creationId xmlns:p14="http://schemas.microsoft.com/office/powerpoint/2010/main" val="108873084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E964F-B95B-280F-7881-C37A4EAB6A6F}"/>
              </a:ext>
            </a:extLst>
          </p:cNvPr>
          <p:cNvSpPr>
            <a:spLocks noGrp="1"/>
          </p:cNvSpPr>
          <p:nvPr>
            <p:ph type="title"/>
          </p:nvPr>
        </p:nvSpPr>
        <p:spPr/>
        <p:txBody>
          <a:bodyPr>
            <a:normAutofit/>
          </a:bodyPr>
          <a:lstStyle/>
          <a:p>
            <a:r>
              <a:rPr lang="en-US" altLang="zh-CN" dirty="0"/>
              <a:t>Minimizing pitfalls</a:t>
            </a:r>
            <a:endParaRPr lang="zh-CN" altLang="en-US" dirty="0"/>
          </a:p>
        </p:txBody>
      </p:sp>
      <p:sp>
        <p:nvSpPr>
          <p:cNvPr id="4" name="文本占位符 2">
            <a:extLst>
              <a:ext uri="{FF2B5EF4-FFF2-40B4-BE49-F238E27FC236}">
                <a16:creationId xmlns:a16="http://schemas.microsoft.com/office/drawing/2014/main" id="{A6B2F896-DFE8-49DA-5245-E3E814B6C510}"/>
              </a:ext>
            </a:extLst>
          </p:cNvPr>
          <p:cNvSpPr txBox="1">
            <a:spLocks/>
          </p:cNvSpPr>
          <p:nvPr/>
        </p:nvSpPr>
        <p:spPr>
          <a:xfrm>
            <a:off x="371869" y="1158618"/>
            <a:ext cx="10797790" cy="4784981"/>
          </a:xfrm>
          <a:prstGeom prst="rect">
            <a:avLst/>
          </a:prstGeom>
        </p:spPr>
        <p:txBody>
          <a:bodyPr anchor="t"/>
          <a:lstStyle>
            <a:lvl1pPr marL="342900" marR="0" indent="-342900" algn="l" defTabSz="495300" latinLnBrk="0">
              <a:lnSpc>
                <a:spcPct val="100000"/>
              </a:lnSpc>
              <a:spcBef>
                <a:spcPts val="600"/>
              </a:spcBef>
              <a:spcAft>
                <a:spcPts val="600"/>
              </a:spcAft>
              <a:buClrTx/>
              <a:buSzTx/>
              <a:buFont typeface="Wingdings" panose="05000000000000000000" pitchFamily="2" charset="2"/>
              <a:buChar char="l"/>
              <a:tabLst/>
              <a:defRPr sz="2400" b="0" i="0" u="none" strike="noStrike" cap="none" spc="0" baseline="0">
                <a:solidFill>
                  <a:schemeClr val="tx2"/>
                </a:solidFill>
                <a:uFillTx/>
                <a:latin typeface="Arial" panose="020B0604020202020204" pitchFamily="34" charset="0"/>
                <a:ea typeface="Helvetica Neue"/>
                <a:cs typeface="Helvetica Neue"/>
                <a:sym typeface="Helvetica Neue"/>
              </a:defRPr>
            </a:lvl1pPr>
            <a:lvl2pPr marL="846900" marR="0" indent="-342900" algn="l" defTabSz="495300" latinLnBrk="0">
              <a:lnSpc>
                <a:spcPct val="100000"/>
              </a:lnSpc>
              <a:spcBef>
                <a:spcPts val="600"/>
              </a:spcBef>
              <a:spcAft>
                <a:spcPts val="600"/>
              </a:spcAft>
              <a:buClrTx/>
              <a:buSzPct val="150000"/>
              <a:buFont typeface="Arial" panose="020B0604020202020204" pitchFamily="34" charset="0"/>
              <a:buChar char="•"/>
              <a:tabLst/>
              <a:defRPr sz="2000" b="0" i="0" u="none" strike="noStrike" cap="none" spc="0" baseline="0">
                <a:solidFill>
                  <a:schemeClr val="tx2"/>
                </a:solidFill>
                <a:uFillTx/>
                <a:latin typeface="Arial" panose="020B0604020202020204" pitchFamily="34" charset="0"/>
                <a:ea typeface="Helvetica Neue"/>
                <a:cs typeface="Helvetica Neue"/>
                <a:sym typeface="Helvetica Neue"/>
              </a:defRPr>
            </a:lvl2pPr>
            <a:lvl3pPr marL="0" marR="0" indent="0" algn="l" defTabSz="495300" latinLnBrk="0">
              <a:lnSpc>
                <a:spcPct val="100000"/>
              </a:lnSpc>
              <a:spcBef>
                <a:spcPts val="600"/>
              </a:spcBef>
              <a:spcAft>
                <a:spcPts val="600"/>
              </a:spcAft>
              <a:buClrTx/>
              <a:buSzTx/>
              <a:buFontTx/>
              <a:buNone/>
              <a:tabLst/>
              <a:defRPr sz="1800" b="0" i="0" u="none" strike="noStrike" cap="none" spc="0" baseline="0">
                <a:solidFill>
                  <a:schemeClr val="tx2"/>
                </a:solidFill>
                <a:uFillTx/>
                <a:latin typeface="Arial" panose="020B0604020202020204" pitchFamily="34" charset="0"/>
                <a:ea typeface="Helvetica Neue"/>
                <a:cs typeface="Helvetica Neue"/>
                <a:sym typeface="Helvetica Neue"/>
              </a:defRPr>
            </a:lvl3pPr>
            <a:lvl4pPr marL="0" marR="0" indent="0" algn="l" defTabSz="495300" latinLnBrk="0">
              <a:lnSpc>
                <a:spcPct val="100000"/>
              </a:lnSpc>
              <a:spcBef>
                <a:spcPts val="600"/>
              </a:spcBef>
              <a:spcAft>
                <a:spcPts val="600"/>
              </a:spcAft>
              <a:buClrTx/>
              <a:buSzTx/>
              <a:buFontTx/>
              <a:buNone/>
              <a:tabLst/>
              <a:defRPr sz="1800" b="0" i="0" u="none" strike="noStrike" cap="none" spc="0" baseline="0">
                <a:solidFill>
                  <a:schemeClr val="tx2"/>
                </a:solidFill>
                <a:uFillTx/>
                <a:latin typeface="Arial" panose="020B0604020202020204" pitchFamily="34" charset="0"/>
                <a:ea typeface="Helvetica Neue"/>
                <a:cs typeface="Helvetica Neue"/>
                <a:sym typeface="Helvetica Neue"/>
              </a:defRPr>
            </a:lvl4pPr>
            <a:lvl5pPr marL="0" marR="0" indent="0" algn="l" defTabSz="495300" latinLnBrk="0">
              <a:lnSpc>
                <a:spcPct val="100000"/>
              </a:lnSpc>
              <a:spcBef>
                <a:spcPts val="600"/>
              </a:spcBef>
              <a:spcAft>
                <a:spcPts val="600"/>
              </a:spcAft>
              <a:buClrTx/>
              <a:buSzTx/>
              <a:buFontTx/>
              <a:buNone/>
              <a:tabLst/>
              <a:defRPr sz="1400" b="0" i="0" u="none" strike="noStrike" cap="none" spc="0" baseline="0">
                <a:solidFill>
                  <a:schemeClr val="tx2"/>
                </a:solidFill>
                <a:uFillTx/>
                <a:latin typeface="Arial" panose="020B0604020202020204" pitchFamily="34" charset="0"/>
                <a:ea typeface="Helvetica Neue"/>
                <a:cs typeface="Helvetica Neue"/>
                <a:sym typeface="Helvetica Neue"/>
              </a:defRPr>
            </a:lvl5pPr>
            <a:lvl6pPr marL="2286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6pPr>
            <a:lvl7pPr marL="2667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7pPr>
            <a:lvl8pPr marL="3048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8pPr>
            <a:lvl9pPr marL="3429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9pPr>
          </a:lstStyle>
          <a:p>
            <a:pPr hangingPunct="1"/>
            <a:r>
              <a:rPr lang="en-US" altLang="zh-CN" sz="2800" dirty="0"/>
              <a:t>Be careful about privilege switch during system calls</a:t>
            </a:r>
          </a:p>
          <a:p>
            <a:pPr lvl="1" hangingPunct="1"/>
            <a:r>
              <a:rPr lang="en-US" altLang="zh-CN" sz="2400" b="1" dirty="0"/>
              <a:t>Observation: </a:t>
            </a:r>
            <a:r>
              <a:rPr lang="en-US" altLang="zh-CN" sz="2400" dirty="0"/>
              <a:t>OSs wrap the kernel APIs by temperately raising and dropping privilege (e.g., FreeRTOSv10.5.0 before).</a:t>
            </a:r>
          </a:p>
          <a:p>
            <a:pPr lvl="1" hangingPunct="1"/>
            <a:r>
              <a:rPr lang="en-US" altLang="zh-CN" sz="2400" b="1" dirty="0">
                <a:solidFill>
                  <a:srgbClr val="243746"/>
                </a:solidFill>
              </a:rPr>
              <a:t>Risk: </a:t>
            </a:r>
            <a:r>
              <a:rPr lang="en-US" altLang="zh-CN" sz="2400" dirty="0">
                <a:solidFill>
                  <a:srgbClr val="243746"/>
                </a:solidFill>
              </a:rPr>
              <a:t>Privilege</a:t>
            </a:r>
            <a:r>
              <a:rPr lang="en-US" altLang="zh-CN" sz="2400" b="1" dirty="0">
                <a:solidFill>
                  <a:srgbClr val="243746"/>
                </a:solidFill>
              </a:rPr>
              <a:t> </a:t>
            </a:r>
            <a:r>
              <a:rPr lang="en-US" altLang="zh-CN" sz="2400" dirty="0">
                <a:solidFill>
                  <a:srgbClr val="243746"/>
                </a:solidFill>
              </a:rPr>
              <a:t>escalation with control flow hijacking or a manipulable stack.</a:t>
            </a:r>
          </a:p>
          <a:p>
            <a:pPr lvl="1" hangingPunct="1"/>
            <a:r>
              <a:rPr lang="en-US" altLang="zh-CN" sz="2400" b="1" dirty="0"/>
              <a:t>Recommendation: </a:t>
            </a:r>
            <a:r>
              <a:rPr lang="en-US" altLang="zh-CN" sz="2400" dirty="0"/>
              <a:t>MCU OSs should provide a system call interface with software interrupts, similar to traditional OSs. Alternatively, they can enforce additional caller checks before system call invocations, and the kernel should make sure that the privilege is dropped after system calls.</a:t>
            </a:r>
            <a:endParaRPr lang="en-US" altLang="zh-CN" sz="2400" dirty="0">
              <a:solidFill>
                <a:srgbClr val="243746"/>
              </a:solidFill>
            </a:endParaRPr>
          </a:p>
          <a:p>
            <a:pPr hangingPunct="1"/>
            <a:endParaRPr lang="zh-CN" altLang="en-US" sz="2800" dirty="0"/>
          </a:p>
        </p:txBody>
      </p:sp>
    </p:spTree>
    <p:extLst>
      <p:ext uri="{BB962C8B-B14F-4D97-AF65-F5344CB8AC3E}">
        <p14:creationId xmlns:p14="http://schemas.microsoft.com/office/powerpoint/2010/main" val="294182954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E964F-B95B-280F-7881-C37A4EAB6A6F}"/>
              </a:ext>
            </a:extLst>
          </p:cNvPr>
          <p:cNvSpPr>
            <a:spLocks noGrp="1"/>
          </p:cNvSpPr>
          <p:nvPr>
            <p:ph type="title"/>
          </p:nvPr>
        </p:nvSpPr>
        <p:spPr/>
        <p:txBody>
          <a:bodyPr>
            <a:normAutofit/>
          </a:bodyPr>
          <a:lstStyle/>
          <a:p>
            <a:r>
              <a:rPr lang="en-US" altLang="zh-CN" dirty="0"/>
              <a:t>Minimizing pitfalls</a:t>
            </a:r>
            <a:endParaRPr lang="zh-CN" altLang="en-US" dirty="0"/>
          </a:p>
        </p:txBody>
      </p:sp>
      <p:sp>
        <p:nvSpPr>
          <p:cNvPr id="5" name="文本占位符 2">
            <a:extLst>
              <a:ext uri="{FF2B5EF4-FFF2-40B4-BE49-F238E27FC236}">
                <a16:creationId xmlns:a16="http://schemas.microsoft.com/office/drawing/2014/main" id="{69E39A11-0DA9-9C44-41FD-3C17DC5D76C4}"/>
              </a:ext>
            </a:extLst>
          </p:cNvPr>
          <p:cNvSpPr txBox="1">
            <a:spLocks/>
          </p:cNvSpPr>
          <p:nvPr/>
        </p:nvSpPr>
        <p:spPr>
          <a:xfrm>
            <a:off x="371869" y="1162584"/>
            <a:ext cx="10336193" cy="3517363"/>
          </a:xfrm>
          <a:prstGeom prst="rect">
            <a:avLst/>
          </a:prstGeom>
        </p:spPr>
        <p:txBody>
          <a:bodyPr anchor="t"/>
          <a:lstStyle>
            <a:lvl1pPr marL="342900" marR="0" indent="-342900" algn="l" defTabSz="495300" latinLnBrk="0">
              <a:lnSpc>
                <a:spcPct val="100000"/>
              </a:lnSpc>
              <a:spcBef>
                <a:spcPts val="600"/>
              </a:spcBef>
              <a:spcAft>
                <a:spcPts val="600"/>
              </a:spcAft>
              <a:buClrTx/>
              <a:buSzTx/>
              <a:buFont typeface="Wingdings" panose="05000000000000000000" pitchFamily="2" charset="2"/>
              <a:buChar char="l"/>
              <a:tabLst/>
              <a:defRPr sz="2400" b="0" i="0" u="none" strike="noStrike" cap="none" spc="0" baseline="0">
                <a:solidFill>
                  <a:schemeClr val="tx2"/>
                </a:solidFill>
                <a:uFillTx/>
                <a:latin typeface="Arial" panose="020B0604020202020204" pitchFamily="34" charset="0"/>
                <a:ea typeface="Helvetica Neue"/>
                <a:cs typeface="Helvetica Neue"/>
                <a:sym typeface="Helvetica Neue"/>
              </a:defRPr>
            </a:lvl1pPr>
            <a:lvl2pPr marL="846900" marR="0" indent="-342900" algn="l" defTabSz="495300" latinLnBrk="0">
              <a:lnSpc>
                <a:spcPct val="100000"/>
              </a:lnSpc>
              <a:spcBef>
                <a:spcPts val="600"/>
              </a:spcBef>
              <a:spcAft>
                <a:spcPts val="600"/>
              </a:spcAft>
              <a:buClrTx/>
              <a:buSzPct val="150000"/>
              <a:buFont typeface="Arial" panose="020B0604020202020204" pitchFamily="34" charset="0"/>
              <a:buChar char="•"/>
              <a:tabLst/>
              <a:defRPr sz="2000" b="0" i="0" u="none" strike="noStrike" cap="none" spc="0" baseline="0">
                <a:solidFill>
                  <a:schemeClr val="tx2"/>
                </a:solidFill>
                <a:uFillTx/>
                <a:latin typeface="Arial" panose="020B0604020202020204" pitchFamily="34" charset="0"/>
                <a:ea typeface="Helvetica Neue"/>
                <a:cs typeface="Helvetica Neue"/>
                <a:sym typeface="Helvetica Neue"/>
              </a:defRPr>
            </a:lvl2pPr>
            <a:lvl3pPr marL="0" marR="0" indent="0" algn="l" defTabSz="495300" latinLnBrk="0">
              <a:lnSpc>
                <a:spcPct val="100000"/>
              </a:lnSpc>
              <a:spcBef>
                <a:spcPts val="600"/>
              </a:spcBef>
              <a:spcAft>
                <a:spcPts val="600"/>
              </a:spcAft>
              <a:buClrTx/>
              <a:buSzTx/>
              <a:buFontTx/>
              <a:buNone/>
              <a:tabLst/>
              <a:defRPr sz="1800" b="0" i="0" u="none" strike="noStrike" cap="none" spc="0" baseline="0">
                <a:solidFill>
                  <a:schemeClr val="tx2"/>
                </a:solidFill>
                <a:uFillTx/>
                <a:latin typeface="Arial" panose="020B0604020202020204" pitchFamily="34" charset="0"/>
                <a:ea typeface="Helvetica Neue"/>
                <a:cs typeface="Helvetica Neue"/>
                <a:sym typeface="Helvetica Neue"/>
              </a:defRPr>
            </a:lvl3pPr>
            <a:lvl4pPr marL="0" marR="0" indent="0" algn="l" defTabSz="495300" latinLnBrk="0">
              <a:lnSpc>
                <a:spcPct val="100000"/>
              </a:lnSpc>
              <a:spcBef>
                <a:spcPts val="600"/>
              </a:spcBef>
              <a:spcAft>
                <a:spcPts val="600"/>
              </a:spcAft>
              <a:buClrTx/>
              <a:buSzTx/>
              <a:buFontTx/>
              <a:buNone/>
              <a:tabLst/>
              <a:defRPr sz="1800" b="0" i="0" u="none" strike="noStrike" cap="none" spc="0" baseline="0">
                <a:solidFill>
                  <a:schemeClr val="tx2"/>
                </a:solidFill>
                <a:uFillTx/>
                <a:latin typeface="Arial" panose="020B0604020202020204" pitchFamily="34" charset="0"/>
                <a:ea typeface="Helvetica Neue"/>
                <a:cs typeface="Helvetica Neue"/>
                <a:sym typeface="Helvetica Neue"/>
              </a:defRPr>
            </a:lvl4pPr>
            <a:lvl5pPr marL="0" marR="0" indent="0" algn="l" defTabSz="495300" latinLnBrk="0">
              <a:lnSpc>
                <a:spcPct val="100000"/>
              </a:lnSpc>
              <a:spcBef>
                <a:spcPts val="600"/>
              </a:spcBef>
              <a:spcAft>
                <a:spcPts val="600"/>
              </a:spcAft>
              <a:buClrTx/>
              <a:buSzTx/>
              <a:buFontTx/>
              <a:buNone/>
              <a:tabLst/>
              <a:defRPr sz="1400" b="0" i="0" u="none" strike="noStrike" cap="none" spc="0" baseline="0">
                <a:solidFill>
                  <a:schemeClr val="tx2"/>
                </a:solidFill>
                <a:uFillTx/>
                <a:latin typeface="Arial" panose="020B0604020202020204" pitchFamily="34" charset="0"/>
                <a:ea typeface="Helvetica Neue"/>
                <a:cs typeface="Helvetica Neue"/>
                <a:sym typeface="Helvetica Neue"/>
              </a:defRPr>
            </a:lvl5pPr>
            <a:lvl6pPr marL="2286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6pPr>
            <a:lvl7pPr marL="2667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7pPr>
            <a:lvl8pPr marL="3048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8pPr>
            <a:lvl9pPr marL="3429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9pPr>
          </a:lstStyle>
          <a:p>
            <a:pPr hangingPunct="1"/>
            <a:r>
              <a:rPr lang="en-US" altLang="zh-CN" sz="2800" dirty="0"/>
              <a:t>Avoid</a:t>
            </a:r>
            <a:r>
              <a:rPr lang="zh-CN" altLang="en-US" sz="2800" dirty="0"/>
              <a:t> </a:t>
            </a:r>
            <a:r>
              <a:rPr lang="en-US" altLang="zh-CN" sz="2800" dirty="0"/>
              <a:t>over-privileged execution</a:t>
            </a:r>
          </a:p>
          <a:p>
            <a:pPr lvl="1" hangingPunct="1"/>
            <a:r>
              <a:rPr lang="en-US" altLang="zh-CN" b="1" dirty="0"/>
              <a:t>Observation:</a:t>
            </a:r>
            <a:r>
              <a:rPr lang="en-US" altLang="zh-CN" dirty="0">
                <a:solidFill>
                  <a:srgbClr val="243746"/>
                </a:solidFill>
              </a:rPr>
              <a:t> OSs which only provide protections like Stack Guard, DEP and CIP, always run the whole system at the privileged level like </a:t>
            </a:r>
            <a:r>
              <a:rPr lang="en-US" altLang="zh-CN" dirty="0" err="1">
                <a:solidFill>
                  <a:srgbClr val="243746"/>
                </a:solidFill>
              </a:rPr>
              <a:t>RIoT</a:t>
            </a:r>
            <a:r>
              <a:rPr lang="en-US" altLang="zh-CN" dirty="0">
                <a:solidFill>
                  <a:srgbClr val="243746"/>
                </a:solidFill>
              </a:rPr>
              <a:t>.</a:t>
            </a:r>
          </a:p>
          <a:p>
            <a:pPr lvl="1" hangingPunct="1"/>
            <a:r>
              <a:rPr lang="en-US" altLang="zh-CN" sz="2400" b="1" dirty="0">
                <a:solidFill>
                  <a:srgbClr val="243746"/>
                </a:solidFill>
              </a:rPr>
              <a:t>Risk: </a:t>
            </a:r>
            <a:r>
              <a:rPr lang="en-US" altLang="zh-CN" sz="2400" dirty="0">
                <a:solidFill>
                  <a:srgbClr val="243746"/>
                </a:solidFill>
              </a:rPr>
              <a:t>D</a:t>
            </a:r>
            <a:r>
              <a:rPr lang="en-US" altLang="zh-CN" sz="2400" dirty="0"/>
              <a:t>isabling the desired protections by reconfiguring MPUs with control flow hijacking attack.</a:t>
            </a:r>
          </a:p>
          <a:p>
            <a:pPr lvl="1" hangingPunct="1"/>
            <a:r>
              <a:rPr lang="en-US" altLang="zh-CN" sz="2400" b="1" dirty="0"/>
              <a:t>Recommendation: </a:t>
            </a:r>
            <a:r>
              <a:rPr lang="en-US" altLang="zh-CN" sz="2400" dirty="0"/>
              <a:t>System drop privilege whenever possible.</a:t>
            </a:r>
          </a:p>
          <a:p>
            <a:pPr hangingPunct="1"/>
            <a:endParaRPr lang="zh-CN" altLang="en-US" sz="2800" dirty="0"/>
          </a:p>
        </p:txBody>
      </p:sp>
    </p:spTree>
    <p:extLst>
      <p:ext uri="{BB962C8B-B14F-4D97-AF65-F5344CB8AC3E}">
        <p14:creationId xmlns:p14="http://schemas.microsoft.com/office/powerpoint/2010/main" val="60951460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F1926-16D7-ABA0-E274-516C3FB6F1A0}"/>
              </a:ext>
            </a:extLst>
          </p:cNvPr>
          <p:cNvSpPr>
            <a:spLocks noGrp="1"/>
          </p:cNvSpPr>
          <p:nvPr>
            <p:ph type="title"/>
          </p:nvPr>
        </p:nvSpPr>
        <p:spPr/>
        <p:txBody>
          <a:bodyPr>
            <a:normAutofit/>
          </a:bodyPr>
          <a:lstStyle/>
          <a:p>
            <a:r>
              <a:rPr lang="en-US" altLang="zh-CN" dirty="0"/>
              <a:t>Region usage optimization</a:t>
            </a:r>
            <a:endParaRPr lang="zh-CN" altLang="en-US" dirty="0"/>
          </a:p>
        </p:txBody>
      </p:sp>
      <p:sp>
        <p:nvSpPr>
          <p:cNvPr id="3" name="文本占位符 2">
            <a:extLst>
              <a:ext uri="{FF2B5EF4-FFF2-40B4-BE49-F238E27FC236}">
                <a16:creationId xmlns:a16="http://schemas.microsoft.com/office/drawing/2014/main" id="{F79DA1DB-21F0-4097-6990-94C13A91D60F}"/>
              </a:ext>
            </a:extLst>
          </p:cNvPr>
          <p:cNvSpPr>
            <a:spLocks noGrp="1"/>
          </p:cNvSpPr>
          <p:nvPr>
            <p:ph type="body" sz="quarter" idx="1"/>
          </p:nvPr>
        </p:nvSpPr>
        <p:spPr/>
        <p:txBody>
          <a:bodyPr/>
          <a:lstStyle/>
          <a:p>
            <a:r>
              <a:rPr lang="en-US" altLang="zh-CN" dirty="0"/>
              <a:t>Leverage the default MPU region on ARMv7-M</a:t>
            </a:r>
          </a:p>
          <a:p>
            <a:pPr lvl="1"/>
            <a:r>
              <a:rPr lang="en-US" altLang="zh-CN" dirty="0"/>
              <a:t>Default memory access permissions/attributes of memory regions is enforced by ARM without MPU</a:t>
            </a:r>
          </a:p>
          <a:p>
            <a:pPr lvl="1"/>
            <a:r>
              <a:rPr lang="en-US" altLang="zh-CN" dirty="0"/>
              <a:t>E.g., non-executable for standard and system peripheral regions</a:t>
            </a:r>
          </a:p>
        </p:txBody>
      </p:sp>
      <p:sp>
        <p:nvSpPr>
          <p:cNvPr id="5" name="矩形 4">
            <a:extLst>
              <a:ext uri="{FF2B5EF4-FFF2-40B4-BE49-F238E27FC236}">
                <a16:creationId xmlns:a16="http://schemas.microsoft.com/office/drawing/2014/main" id="{FE8FFAF3-3179-17F8-28C3-224581C099C5}"/>
              </a:ext>
            </a:extLst>
          </p:cNvPr>
          <p:cNvSpPr/>
          <p:nvPr/>
        </p:nvSpPr>
        <p:spPr>
          <a:xfrm>
            <a:off x="4379956" y="4083620"/>
            <a:ext cx="2254027" cy="2642501"/>
          </a:xfrm>
          <a:prstGeom prst="rect">
            <a:avLst/>
          </a:prstGeom>
          <a:solidFill>
            <a:srgbClr val="BFBFBF"/>
          </a:solidFill>
          <a:ln>
            <a:solidFill>
              <a:srgbClr val="BFBFB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grpSp>
        <p:nvGrpSpPr>
          <p:cNvPr id="6" name="组合 5">
            <a:extLst>
              <a:ext uri="{FF2B5EF4-FFF2-40B4-BE49-F238E27FC236}">
                <a16:creationId xmlns:a16="http://schemas.microsoft.com/office/drawing/2014/main" id="{33629C31-8D60-12DC-4F85-B6A0BC22B45B}"/>
              </a:ext>
            </a:extLst>
          </p:cNvPr>
          <p:cNvGrpSpPr/>
          <p:nvPr/>
        </p:nvGrpSpPr>
        <p:grpSpPr>
          <a:xfrm>
            <a:off x="4588153" y="4758955"/>
            <a:ext cx="1907998" cy="583370"/>
            <a:chOff x="11258430" y="7070627"/>
            <a:chExt cx="1943100" cy="500492"/>
          </a:xfrm>
        </p:grpSpPr>
        <p:sp>
          <p:nvSpPr>
            <p:cNvPr id="7" name="矩形 6">
              <a:extLst>
                <a:ext uri="{FF2B5EF4-FFF2-40B4-BE49-F238E27FC236}">
                  <a16:creationId xmlns:a16="http://schemas.microsoft.com/office/drawing/2014/main" id="{B57093A5-3F0B-C4D6-A0BD-E24D174E8EEC}"/>
                </a:ext>
              </a:extLst>
            </p:cNvPr>
            <p:cNvSpPr/>
            <p:nvPr/>
          </p:nvSpPr>
          <p:spPr>
            <a:xfrm>
              <a:off x="11258430" y="7070627"/>
              <a:ext cx="1943100" cy="500492"/>
            </a:xfrm>
            <a:prstGeom prst="rect">
              <a:avLst/>
            </a:prstGeom>
            <a:solidFill>
              <a:srgbClr val="765F97"/>
            </a:solidFill>
            <a:ln>
              <a:solidFill>
                <a:srgbClr val="765F9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0E7E68A0-8625-BFEB-9A1F-9CD2F58E124D}"/>
                </a:ext>
              </a:extLst>
            </p:cNvPr>
            <p:cNvSpPr txBox="1"/>
            <p:nvPr/>
          </p:nvSpPr>
          <p:spPr>
            <a:xfrm>
              <a:off x="11303175" y="7089032"/>
              <a:ext cx="1898353" cy="44888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Task B Stack</a:t>
              </a:r>
            </a:p>
            <a:p>
              <a:pPr algn="ctr"/>
              <a:r>
                <a:rPr lang="en-US" altLang="zh-CN" sz="1400" b="1" dirty="0">
                  <a:solidFill>
                    <a:schemeClr val="bg1"/>
                  </a:solidFill>
                  <a:latin typeface="Arial" panose="020B0604020202020204" pitchFamily="34" charset="0"/>
                  <a:cs typeface="Arial" panose="020B0604020202020204" pitchFamily="34" charset="0"/>
                </a:rPr>
                <a:t>5KB</a:t>
              </a:r>
            </a:p>
          </p:txBody>
        </p:sp>
      </p:grpSp>
      <p:sp>
        <p:nvSpPr>
          <p:cNvPr id="9" name="矩形 8">
            <a:extLst>
              <a:ext uri="{FF2B5EF4-FFF2-40B4-BE49-F238E27FC236}">
                <a16:creationId xmlns:a16="http://schemas.microsoft.com/office/drawing/2014/main" id="{B3E56932-1652-E40D-D601-9A1A8249878D}"/>
              </a:ext>
            </a:extLst>
          </p:cNvPr>
          <p:cNvSpPr/>
          <p:nvPr/>
        </p:nvSpPr>
        <p:spPr>
          <a:xfrm>
            <a:off x="4588155" y="5901102"/>
            <a:ext cx="1908000" cy="471325"/>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AEE18479-A6A5-2A45-E3EF-5AB599475419}"/>
              </a:ext>
            </a:extLst>
          </p:cNvPr>
          <p:cNvSpPr txBox="1"/>
          <p:nvPr/>
        </p:nvSpPr>
        <p:spPr>
          <a:xfrm>
            <a:off x="4729524" y="5887820"/>
            <a:ext cx="1723536" cy="523220"/>
          </a:xfrm>
          <a:prstGeom prst="rect">
            <a:avLst/>
          </a:prstGeom>
          <a:noFill/>
          <a:ln>
            <a:noFill/>
          </a:ln>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Task A Stack</a:t>
            </a:r>
          </a:p>
          <a:p>
            <a:pPr algn="ctr"/>
            <a:r>
              <a:rPr lang="en-US" altLang="zh-CN" sz="1400" b="1" dirty="0">
                <a:solidFill>
                  <a:schemeClr val="bg1"/>
                </a:solidFill>
                <a:latin typeface="Arial" panose="020B0604020202020204" pitchFamily="34" charset="0"/>
                <a:cs typeface="Arial" panose="020B0604020202020204" pitchFamily="34" charset="0"/>
              </a:rPr>
              <a:t>3KB</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0A1D48D8-6251-77E5-ED8D-D017BFCB4188}"/>
              </a:ext>
            </a:extLst>
          </p:cNvPr>
          <p:cNvSpPr/>
          <p:nvPr/>
        </p:nvSpPr>
        <p:spPr>
          <a:xfrm>
            <a:off x="4588155" y="5354363"/>
            <a:ext cx="1908000" cy="366451"/>
          </a:xfrm>
          <a:prstGeom prst="rect">
            <a:avLst/>
          </a:prstGeom>
          <a:solidFill>
            <a:srgbClr val="414444"/>
          </a:solidFill>
          <a:ln>
            <a:solidFill>
              <a:srgbClr val="41444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B1AC6E5E-2DBF-54C4-DB7E-A0A41EE59866}"/>
              </a:ext>
            </a:extLst>
          </p:cNvPr>
          <p:cNvSpPr/>
          <p:nvPr/>
        </p:nvSpPr>
        <p:spPr>
          <a:xfrm>
            <a:off x="4588154" y="6362332"/>
            <a:ext cx="1908000" cy="193610"/>
          </a:xfrm>
          <a:prstGeom prst="rect">
            <a:avLst/>
          </a:prstGeom>
          <a:solidFill>
            <a:srgbClr val="41444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CE14B7FA-CDA4-AED2-7537-BACD3081B655}"/>
              </a:ext>
            </a:extLst>
          </p:cNvPr>
          <p:cNvSpPr txBox="1"/>
          <p:nvPr/>
        </p:nvSpPr>
        <p:spPr>
          <a:xfrm>
            <a:off x="4784577" y="4067731"/>
            <a:ext cx="1543050" cy="585225"/>
          </a:xfrm>
          <a:prstGeom prst="rect">
            <a:avLst/>
          </a:prstGeom>
          <a:noFill/>
        </p:spPr>
        <p:txBody>
          <a:bodyPr wrap="square" rtlCol="0">
            <a:spAutoFit/>
          </a:bodyPr>
          <a:lstStyle/>
          <a:p>
            <a:pPr algn="ctr"/>
            <a:r>
              <a:rPr lang="en-US" altLang="zh-CN" sz="1603" b="1" dirty="0">
                <a:solidFill>
                  <a:schemeClr val="bg1"/>
                </a:solidFill>
                <a:latin typeface="Arial" panose="020B0604020202020204" pitchFamily="34" charset="0"/>
                <a:cs typeface="Arial" panose="020B0604020202020204" pitchFamily="34" charset="0"/>
              </a:rPr>
              <a:t>MEMORY</a:t>
            </a:r>
          </a:p>
          <a:p>
            <a:pPr algn="ctr"/>
            <a:r>
              <a:rPr lang="en-US" altLang="zh-CN" sz="1600" b="1" dirty="0">
                <a:solidFill>
                  <a:schemeClr val="bg1"/>
                </a:solidFill>
                <a:latin typeface="Arial" panose="020B0604020202020204" pitchFamily="34" charset="0"/>
                <a:cs typeface="Arial" panose="020B0604020202020204" pitchFamily="34" charset="0"/>
              </a:rPr>
              <a:t>(ARMv7-m)</a:t>
            </a:r>
            <a:endParaRPr lang="zh-CN" altLang="en-US" sz="1600" b="1" dirty="0">
              <a:solidFill>
                <a:schemeClr val="bg1"/>
              </a:solidFill>
              <a:latin typeface="Arial" panose="020B0604020202020204" pitchFamily="34" charset="0"/>
              <a:cs typeface="Arial" panose="020B0604020202020204" pitchFamily="34" charset="0"/>
            </a:endParaRPr>
          </a:p>
        </p:txBody>
      </p:sp>
      <p:sp>
        <p:nvSpPr>
          <p:cNvPr id="14" name="矩形 13">
            <a:extLst>
              <a:ext uri="{FF2B5EF4-FFF2-40B4-BE49-F238E27FC236}">
                <a16:creationId xmlns:a16="http://schemas.microsoft.com/office/drawing/2014/main" id="{FC18E917-180B-80B1-C82F-03C623313BA8}"/>
              </a:ext>
            </a:extLst>
          </p:cNvPr>
          <p:cNvSpPr/>
          <p:nvPr/>
        </p:nvSpPr>
        <p:spPr>
          <a:xfrm>
            <a:off x="7724695" y="4064711"/>
            <a:ext cx="2254027" cy="2642501"/>
          </a:xfrm>
          <a:prstGeom prst="rect">
            <a:avLst/>
          </a:prstGeom>
          <a:solidFill>
            <a:srgbClr val="BFBFBF"/>
          </a:solidFill>
          <a:ln>
            <a:solidFill>
              <a:srgbClr val="BFBFB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16" name="矩形 15">
            <a:extLst>
              <a:ext uri="{FF2B5EF4-FFF2-40B4-BE49-F238E27FC236}">
                <a16:creationId xmlns:a16="http://schemas.microsoft.com/office/drawing/2014/main" id="{A72C28E6-6FE1-985A-9A8D-96B7B2CDFA98}"/>
              </a:ext>
            </a:extLst>
          </p:cNvPr>
          <p:cNvSpPr/>
          <p:nvPr/>
        </p:nvSpPr>
        <p:spPr>
          <a:xfrm>
            <a:off x="7895414" y="5107697"/>
            <a:ext cx="1907998" cy="674672"/>
          </a:xfrm>
          <a:prstGeom prst="rect">
            <a:avLst/>
          </a:prstGeom>
          <a:solidFill>
            <a:srgbClr val="765F97"/>
          </a:solidFill>
          <a:ln>
            <a:solidFill>
              <a:srgbClr val="765F9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FD9F54AF-7FE0-AC05-49F0-05EA60E11C42}"/>
              </a:ext>
            </a:extLst>
          </p:cNvPr>
          <p:cNvSpPr/>
          <p:nvPr/>
        </p:nvSpPr>
        <p:spPr>
          <a:xfrm>
            <a:off x="7895414" y="5787947"/>
            <a:ext cx="1907998" cy="471325"/>
          </a:xfrm>
          <a:prstGeom prst="rect">
            <a:avLst/>
          </a:prstGeom>
          <a:solidFill>
            <a:schemeClr val="accent4">
              <a:lumMod val="60000"/>
              <a:lumOff val="40000"/>
            </a:schemeClr>
          </a:solidFill>
          <a:ln>
            <a:solidFill>
              <a:srgbClr val="C97BBC"/>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632668C6-8CBF-5138-239D-57A2D6981B8C}"/>
              </a:ext>
            </a:extLst>
          </p:cNvPr>
          <p:cNvSpPr txBox="1"/>
          <p:nvPr/>
        </p:nvSpPr>
        <p:spPr>
          <a:xfrm>
            <a:off x="8114994" y="4062264"/>
            <a:ext cx="1543050" cy="585225"/>
          </a:xfrm>
          <a:prstGeom prst="rect">
            <a:avLst/>
          </a:prstGeom>
          <a:noFill/>
        </p:spPr>
        <p:txBody>
          <a:bodyPr wrap="square" rtlCol="0">
            <a:spAutoFit/>
          </a:bodyPr>
          <a:lstStyle/>
          <a:p>
            <a:pPr algn="ctr"/>
            <a:r>
              <a:rPr lang="en-US" altLang="zh-CN" sz="1603" b="1" dirty="0">
                <a:solidFill>
                  <a:schemeClr val="bg1"/>
                </a:solidFill>
                <a:latin typeface="Arial" panose="020B0604020202020204" pitchFamily="34" charset="0"/>
                <a:cs typeface="Arial" panose="020B0604020202020204" pitchFamily="34" charset="0"/>
              </a:rPr>
              <a:t>MEMORY</a:t>
            </a:r>
          </a:p>
          <a:p>
            <a:pPr algn="ctr"/>
            <a:r>
              <a:rPr lang="en-US" altLang="zh-CN" sz="1600" b="1" dirty="0">
                <a:solidFill>
                  <a:schemeClr val="bg1"/>
                </a:solidFill>
                <a:latin typeface="Arial" panose="020B0604020202020204" pitchFamily="34" charset="0"/>
                <a:cs typeface="Arial" panose="020B0604020202020204" pitchFamily="34" charset="0"/>
              </a:rPr>
              <a:t>(ARMv7-m)</a:t>
            </a:r>
            <a:endParaRPr lang="zh-CN" altLang="en-US" sz="1600" b="1" dirty="0">
              <a:solidFill>
                <a:schemeClr val="bg1"/>
              </a:solidFill>
              <a:latin typeface="Arial" panose="020B0604020202020204" pitchFamily="34" charset="0"/>
              <a:cs typeface="Arial" panose="020B0604020202020204" pitchFamily="34" charset="0"/>
            </a:endParaRPr>
          </a:p>
        </p:txBody>
      </p:sp>
      <p:sp>
        <p:nvSpPr>
          <p:cNvPr id="23" name="右大括号 22">
            <a:extLst>
              <a:ext uri="{FF2B5EF4-FFF2-40B4-BE49-F238E27FC236}">
                <a16:creationId xmlns:a16="http://schemas.microsoft.com/office/drawing/2014/main" id="{3859E549-20BD-768F-F126-C70C13128AA5}"/>
              </a:ext>
            </a:extLst>
          </p:cNvPr>
          <p:cNvSpPr/>
          <p:nvPr/>
        </p:nvSpPr>
        <p:spPr>
          <a:xfrm flipH="1">
            <a:off x="4415138" y="4758962"/>
            <a:ext cx="173010" cy="929668"/>
          </a:xfrm>
          <a:prstGeom prst="rightBrace">
            <a:avLst/>
          </a:prstGeom>
          <a:noFill/>
          <a:ln w="25400" cap="flat">
            <a:solidFill>
              <a:srgbClr val="765F97"/>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415" latinLnBrk="1"/>
            <a:endParaRPr lang="zh-CN" altLang="en-US" sz="1800">
              <a:solidFill>
                <a:srgbClr val="000000"/>
              </a:solidFill>
            </a:endParaRPr>
          </a:p>
        </p:txBody>
      </p:sp>
      <p:sp>
        <p:nvSpPr>
          <p:cNvPr id="25" name="右大括号 24">
            <a:extLst>
              <a:ext uri="{FF2B5EF4-FFF2-40B4-BE49-F238E27FC236}">
                <a16:creationId xmlns:a16="http://schemas.microsoft.com/office/drawing/2014/main" id="{CBE79757-957B-B767-112D-1D5049045AFB}"/>
              </a:ext>
            </a:extLst>
          </p:cNvPr>
          <p:cNvSpPr/>
          <p:nvPr/>
        </p:nvSpPr>
        <p:spPr>
          <a:xfrm flipH="1">
            <a:off x="4371198" y="5897498"/>
            <a:ext cx="224140" cy="658444"/>
          </a:xfrm>
          <a:prstGeom prst="rightBrace">
            <a:avLst/>
          </a:prstGeom>
          <a:noFill/>
          <a:ln w="25400" cap="flat">
            <a:solidFill>
              <a:srgbClr val="C97BBC"/>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415" latinLnBrk="1"/>
            <a:endParaRPr lang="zh-CN" altLang="en-US" sz="1800">
              <a:solidFill>
                <a:srgbClr val="000000"/>
              </a:solidFill>
            </a:endParaRPr>
          </a:p>
        </p:txBody>
      </p:sp>
      <p:sp>
        <p:nvSpPr>
          <p:cNvPr id="27" name="文本框 26">
            <a:extLst>
              <a:ext uri="{FF2B5EF4-FFF2-40B4-BE49-F238E27FC236}">
                <a16:creationId xmlns:a16="http://schemas.microsoft.com/office/drawing/2014/main" id="{282BB192-167B-8329-A502-93C69E80ADB3}"/>
              </a:ext>
            </a:extLst>
          </p:cNvPr>
          <p:cNvSpPr txBox="1"/>
          <p:nvPr/>
        </p:nvSpPr>
        <p:spPr>
          <a:xfrm>
            <a:off x="279395" y="3039967"/>
            <a:ext cx="5225716"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5" indent="-342905" hangingPunct="1">
              <a:spcBef>
                <a:spcPts val="600"/>
              </a:spcBef>
              <a:spcAft>
                <a:spcPts val="600"/>
              </a:spcAft>
              <a:buFont typeface="Wingdings" panose="05000000000000000000" pitchFamily="2" charset="2"/>
              <a:buChar char="l"/>
              <a:defRPr/>
            </a:pPr>
            <a:r>
              <a:rPr lang="en-US" altLang="zh-CN" sz="2400" dirty="0">
                <a:solidFill>
                  <a:srgbClr val="243746"/>
                </a:solidFill>
                <a:latin typeface="Arial" panose="020B0604020202020204" pitchFamily="34" charset="0"/>
                <a:sym typeface="Helvetica Neue"/>
              </a:rPr>
              <a:t>Leverage sub-regions</a:t>
            </a:r>
          </a:p>
          <a:p>
            <a:pPr marL="846914" lvl="1" indent="-342905" hangingPunct="1">
              <a:spcBef>
                <a:spcPts val="600"/>
              </a:spcBef>
              <a:spcAft>
                <a:spcPts val="600"/>
              </a:spcAft>
              <a:buSzPct val="150000"/>
              <a:buFont typeface="Arial" panose="020B0604020202020204" pitchFamily="34" charset="0"/>
              <a:buChar char="•"/>
              <a:defRPr/>
            </a:pPr>
            <a:r>
              <a:rPr lang="en-US" altLang="zh-CN" sz="2000" dirty="0">
                <a:solidFill>
                  <a:srgbClr val="243746"/>
                </a:solidFill>
                <a:latin typeface="Arial" panose="020B0604020202020204" pitchFamily="34" charset="0"/>
                <a:sym typeface="Helvetica Neue"/>
              </a:rPr>
              <a:t>Save memory usage.</a:t>
            </a:r>
            <a:endParaRPr lang="zh-CN" altLang="en-US" sz="1603" dirty="0"/>
          </a:p>
        </p:txBody>
      </p:sp>
      <p:sp>
        <p:nvSpPr>
          <p:cNvPr id="29" name="文本框 28">
            <a:extLst>
              <a:ext uri="{FF2B5EF4-FFF2-40B4-BE49-F238E27FC236}">
                <a16:creationId xmlns:a16="http://schemas.microsoft.com/office/drawing/2014/main" id="{01BC1B03-94A9-A11C-D808-E2207AD553DF}"/>
              </a:ext>
            </a:extLst>
          </p:cNvPr>
          <p:cNvSpPr txBox="1"/>
          <p:nvPr/>
        </p:nvSpPr>
        <p:spPr>
          <a:xfrm>
            <a:off x="7917388" y="5168449"/>
            <a:ext cx="1864061" cy="523220"/>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Task B Stack</a:t>
            </a:r>
          </a:p>
          <a:p>
            <a:pPr algn="ctr"/>
            <a:r>
              <a:rPr lang="en-US" altLang="zh-CN" sz="1400" b="1" dirty="0">
                <a:solidFill>
                  <a:schemeClr val="bg1"/>
                </a:solidFill>
                <a:latin typeface="Arial" panose="020B0604020202020204" pitchFamily="34" charset="0"/>
                <a:cs typeface="Arial" panose="020B0604020202020204" pitchFamily="34" charset="0"/>
              </a:rPr>
              <a:t>5KB</a:t>
            </a:r>
          </a:p>
        </p:txBody>
      </p:sp>
      <p:sp>
        <p:nvSpPr>
          <p:cNvPr id="30" name="文本框 29">
            <a:extLst>
              <a:ext uri="{FF2B5EF4-FFF2-40B4-BE49-F238E27FC236}">
                <a16:creationId xmlns:a16="http://schemas.microsoft.com/office/drawing/2014/main" id="{4D3E1840-BAA6-DE8D-A5B4-1F350C6C3515}"/>
              </a:ext>
            </a:extLst>
          </p:cNvPr>
          <p:cNvSpPr txBox="1"/>
          <p:nvPr/>
        </p:nvSpPr>
        <p:spPr>
          <a:xfrm>
            <a:off x="8042301" y="5777680"/>
            <a:ext cx="1723536" cy="523220"/>
          </a:xfrm>
          <a:prstGeom prst="rect">
            <a:avLst/>
          </a:prstGeom>
          <a:noFill/>
          <a:ln>
            <a:noFill/>
          </a:ln>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Task A Stack</a:t>
            </a:r>
          </a:p>
          <a:p>
            <a:pPr algn="ctr"/>
            <a:r>
              <a:rPr lang="en-US" altLang="zh-CN" sz="1400" b="1" dirty="0">
                <a:solidFill>
                  <a:schemeClr val="bg1"/>
                </a:solidFill>
                <a:latin typeface="Arial" panose="020B0604020202020204" pitchFamily="34" charset="0"/>
                <a:cs typeface="Arial" panose="020B0604020202020204" pitchFamily="34" charset="0"/>
              </a:rPr>
              <a:t>3KB</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0BB8A059-6E2D-919C-4804-56FBAC427C88}"/>
              </a:ext>
            </a:extLst>
          </p:cNvPr>
          <p:cNvSpPr txBox="1"/>
          <p:nvPr/>
        </p:nvSpPr>
        <p:spPr>
          <a:xfrm>
            <a:off x="2768921" y="5932697"/>
            <a:ext cx="1723536" cy="523220"/>
          </a:xfrm>
          <a:prstGeom prst="rect">
            <a:avLst/>
          </a:prstGeom>
          <a:noFill/>
          <a:ln>
            <a:noFill/>
          </a:ln>
        </p:spPr>
        <p:txBody>
          <a:bodyPr wrap="square" rtlCol="0">
            <a:spAutoFit/>
          </a:bodyPr>
          <a:lstStyle/>
          <a:p>
            <a:pPr algn="ctr"/>
            <a:r>
              <a:rPr lang="en-US" altLang="zh-CN" sz="1400" b="1" dirty="0">
                <a:solidFill>
                  <a:srgbClr val="C97BBC"/>
                </a:solidFill>
                <a:latin typeface="Arial" panose="020B0604020202020204" pitchFamily="34" charset="0"/>
                <a:cs typeface="Arial" panose="020B0604020202020204" pitchFamily="34" charset="0"/>
              </a:rPr>
              <a:t>Running Task A</a:t>
            </a:r>
          </a:p>
          <a:p>
            <a:pPr algn="ctr"/>
            <a:r>
              <a:rPr lang="en-US" altLang="zh-CN" sz="1400" b="1" dirty="0">
                <a:solidFill>
                  <a:srgbClr val="C97BBC"/>
                </a:solidFill>
                <a:latin typeface="Arial" panose="020B0604020202020204" pitchFamily="34" charset="0"/>
                <a:cs typeface="Arial" panose="020B0604020202020204" pitchFamily="34" charset="0"/>
              </a:rPr>
              <a:t>4KB MPU region</a:t>
            </a:r>
            <a:endParaRPr lang="zh-CN" altLang="en-US" sz="1400" b="1" dirty="0">
              <a:solidFill>
                <a:srgbClr val="C97BBC"/>
              </a:solidFill>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DF88D98E-2A35-95A4-2C60-FF3269115FE5}"/>
              </a:ext>
            </a:extLst>
          </p:cNvPr>
          <p:cNvSpPr txBox="1"/>
          <p:nvPr/>
        </p:nvSpPr>
        <p:spPr>
          <a:xfrm>
            <a:off x="2799787" y="4883314"/>
            <a:ext cx="1723536" cy="523220"/>
          </a:xfrm>
          <a:prstGeom prst="rect">
            <a:avLst/>
          </a:prstGeom>
          <a:noFill/>
          <a:ln>
            <a:noFill/>
          </a:ln>
        </p:spPr>
        <p:txBody>
          <a:bodyPr wrap="square" rtlCol="0">
            <a:spAutoFit/>
          </a:bodyPr>
          <a:lstStyle/>
          <a:p>
            <a:pPr algn="ctr"/>
            <a:r>
              <a:rPr lang="en-US" altLang="zh-CN" sz="1400" b="1" dirty="0">
                <a:solidFill>
                  <a:srgbClr val="765F97"/>
                </a:solidFill>
                <a:latin typeface="Arial" panose="020B0604020202020204" pitchFamily="34" charset="0"/>
                <a:cs typeface="Arial" panose="020B0604020202020204" pitchFamily="34" charset="0"/>
              </a:rPr>
              <a:t>Running Task B</a:t>
            </a:r>
          </a:p>
          <a:p>
            <a:pPr algn="ctr"/>
            <a:r>
              <a:rPr lang="en-US" altLang="zh-CN" sz="1400" b="1" dirty="0">
                <a:solidFill>
                  <a:srgbClr val="765F97"/>
                </a:solidFill>
                <a:latin typeface="Arial" panose="020B0604020202020204" pitchFamily="34" charset="0"/>
                <a:cs typeface="Arial" panose="020B0604020202020204" pitchFamily="34" charset="0"/>
              </a:rPr>
              <a:t>8KB MPU region</a:t>
            </a:r>
            <a:endParaRPr lang="zh-CN" altLang="en-US" sz="1400" b="1" dirty="0">
              <a:solidFill>
                <a:srgbClr val="765F97"/>
              </a:solidFill>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E7B3BDB5-ABDD-3B7B-7E27-E5ABE90AAC3E}"/>
              </a:ext>
            </a:extLst>
          </p:cNvPr>
          <p:cNvSpPr txBox="1"/>
          <p:nvPr/>
        </p:nvSpPr>
        <p:spPr>
          <a:xfrm>
            <a:off x="9835022" y="4526376"/>
            <a:ext cx="2641181" cy="646331"/>
          </a:xfrm>
          <a:prstGeom prst="rect">
            <a:avLst/>
          </a:prstGeom>
          <a:noFill/>
          <a:ln>
            <a:noFill/>
          </a:ln>
        </p:spPr>
        <p:txBody>
          <a:bodyPr wrap="square" rtlCol="0">
            <a:spAutoFit/>
          </a:bodyPr>
          <a:lstStyle/>
          <a:p>
            <a:pPr algn="ctr"/>
            <a:r>
              <a:rPr lang="en-US" altLang="zh-CN" sz="1800" b="1" dirty="0">
                <a:solidFill>
                  <a:schemeClr val="accent2"/>
                </a:solidFill>
                <a:latin typeface="Arial" panose="020B0604020202020204" pitchFamily="34" charset="0"/>
                <a:sym typeface="Helvetica Neue"/>
              </a:rPr>
              <a:t>8KB memory used with one region</a:t>
            </a:r>
            <a:endParaRPr lang="zh-CN" altLang="en-US" sz="1800" b="1" dirty="0">
              <a:solidFill>
                <a:schemeClr val="accent2"/>
              </a:solidFill>
              <a:latin typeface="Arial" panose="020B0604020202020204" pitchFamily="34" charset="0"/>
              <a:sym typeface="Helvetica Neue"/>
            </a:endParaRPr>
          </a:p>
        </p:txBody>
      </p:sp>
      <p:sp>
        <p:nvSpPr>
          <p:cNvPr id="34" name="文本框 33">
            <a:extLst>
              <a:ext uri="{FF2B5EF4-FFF2-40B4-BE49-F238E27FC236}">
                <a16:creationId xmlns:a16="http://schemas.microsoft.com/office/drawing/2014/main" id="{3521515D-AFAA-114B-990D-3BE544CC439E}"/>
              </a:ext>
            </a:extLst>
          </p:cNvPr>
          <p:cNvSpPr txBox="1"/>
          <p:nvPr/>
        </p:nvSpPr>
        <p:spPr>
          <a:xfrm>
            <a:off x="10060859" y="5107701"/>
            <a:ext cx="2112442" cy="584775"/>
          </a:xfrm>
          <a:prstGeom prst="rect">
            <a:avLst/>
          </a:prstGeom>
          <a:noFill/>
          <a:ln>
            <a:noFill/>
          </a:ln>
        </p:spPr>
        <p:txBody>
          <a:bodyPr wrap="square" rtlCol="0">
            <a:spAutoFit/>
          </a:bodyPr>
          <a:lstStyle/>
          <a:p>
            <a:pPr algn="ctr"/>
            <a:r>
              <a:rPr lang="en-US" altLang="zh-CN" sz="1600" b="1" dirty="0">
                <a:solidFill>
                  <a:srgbClr val="765F97"/>
                </a:solidFill>
                <a:latin typeface="Arial" panose="020B0604020202020204" pitchFamily="34" charset="0"/>
                <a:cs typeface="Arial" panose="020B0604020202020204" pitchFamily="34" charset="0"/>
              </a:rPr>
              <a:t>Running Task B</a:t>
            </a:r>
          </a:p>
          <a:p>
            <a:pPr algn="ctr"/>
            <a:r>
              <a:rPr lang="en-US" altLang="zh-CN" sz="1600" b="1" dirty="0">
                <a:solidFill>
                  <a:srgbClr val="765F97"/>
                </a:solidFill>
                <a:latin typeface="Arial" panose="020B0604020202020204" pitchFamily="34" charset="0"/>
                <a:cs typeface="Arial" panose="020B0604020202020204" pitchFamily="34" charset="0"/>
              </a:rPr>
              <a:t>SRD = 11111000</a:t>
            </a:r>
            <a:endParaRPr lang="zh-CN" altLang="en-US" sz="1600" b="1" dirty="0">
              <a:solidFill>
                <a:srgbClr val="765F97"/>
              </a:solidFill>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ACA65B1F-2D45-8263-072F-7E2A5C4BAB30}"/>
              </a:ext>
            </a:extLst>
          </p:cNvPr>
          <p:cNvSpPr txBox="1"/>
          <p:nvPr/>
        </p:nvSpPr>
        <p:spPr>
          <a:xfrm>
            <a:off x="10060859" y="5660680"/>
            <a:ext cx="2112442" cy="584775"/>
          </a:xfrm>
          <a:prstGeom prst="rect">
            <a:avLst/>
          </a:prstGeom>
          <a:noFill/>
          <a:ln>
            <a:noFill/>
          </a:ln>
        </p:spPr>
        <p:txBody>
          <a:bodyPr wrap="square" rtlCol="0">
            <a:spAutoFit/>
          </a:bodyPr>
          <a:lstStyle/>
          <a:p>
            <a:pPr algn="ctr"/>
            <a:r>
              <a:rPr lang="en-US" altLang="zh-CN" sz="1600" b="1" dirty="0">
                <a:solidFill>
                  <a:srgbClr val="C97BBC"/>
                </a:solidFill>
                <a:latin typeface="Arial" panose="020B0604020202020204" pitchFamily="34" charset="0"/>
                <a:cs typeface="Arial" panose="020B0604020202020204" pitchFamily="34" charset="0"/>
              </a:rPr>
              <a:t>Running Task A</a:t>
            </a:r>
          </a:p>
          <a:p>
            <a:pPr algn="ctr"/>
            <a:r>
              <a:rPr lang="en-US" altLang="zh-CN" sz="1600" b="1" dirty="0">
                <a:solidFill>
                  <a:srgbClr val="C97BBC"/>
                </a:solidFill>
                <a:latin typeface="Arial" panose="020B0604020202020204" pitchFamily="34" charset="0"/>
                <a:cs typeface="Arial" panose="020B0604020202020204" pitchFamily="34" charset="0"/>
              </a:rPr>
              <a:t>SRD = 00000111 </a:t>
            </a:r>
            <a:endParaRPr lang="zh-CN" altLang="en-US" sz="1600" b="1" dirty="0">
              <a:solidFill>
                <a:srgbClr val="C97BBC"/>
              </a:solidFill>
              <a:latin typeface="Arial" panose="020B0604020202020204" pitchFamily="34" charset="0"/>
              <a:cs typeface="Arial" panose="020B0604020202020204" pitchFamily="34" charset="0"/>
            </a:endParaRPr>
          </a:p>
        </p:txBody>
      </p:sp>
      <p:sp>
        <p:nvSpPr>
          <p:cNvPr id="39" name="右大括号 38">
            <a:extLst>
              <a:ext uri="{FF2B5EF4-FFF2-40B4-BE49-F238E27FC236}">
                <a16:creationId xmlns:a16="http://schemas.microsoft.com/office/drawing/2014/main" id="{9375406A-5985-277B-4EF7-08248AB279C4}"/>
              </a:ext>
            </a:extLst>
          </p:cNvPr>
          <p:cNvSpPr/>
          <p:nvPr/>
        </p:nvSpPr>
        <p:spPr>
          <a:xfrm>
            <a:off x="9797447" y="5129186"/>
            <a:ext cx="281383" cy="1102451"/>
          </a:xfrm>
          <a:prstGeom prst="rightBrace">
            <a:avLst>
              <a:gd name="adj1" fmla="val 8333"/>
              <a:gd name="adj2" fmla="val 46211"/>
            </a:avLst>
          </a:prstGeom>
          <a:noFill/>
          <a:ln w="25400" cap="flat">
            <a:solidFill>
              <a:schemeClr val="accent4">
                <a:lumMod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415" latinLnBrk="1"/>
            <a:endParaRPr lang="zh-CN" altLang="en-US" sz="1800">
              <a:solidFill>
                <a:srgbClr val="000000"/>
              </a:solidFill>
            </a:endParaRPr>
          </a:p>
        </p:txBody>
      </p:sp>
      <p:pic>
        <p:nvPicPr>
          <p:cNvPr id="41" name="图片 40">
            <a:extLst>
              <a:ext uri="{FF2B5EF4-FFF2-40B4-BE49-F238E27FC236}">
                <a16:creationId xmlns:a16="http://schemas.microsoft.com/office/drawing/2014/main" id="{58E30351-92CB-1BA4-2FB8-FF09F23722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73" y="5878506"/>
            <a:ext cx="309156" cy="332936"/>
          </a:xfrm>
          <a:prstGeom prst="rect">
            <a:avLst/>
          </a:prstGeom>
        </p:spPr>
      </p:pic>
      <p:sp>
        <p:nvSpPr>
          <p:cNvPr id="42" name="文本框 41">
            <a:extLst>
              <a:ext uri="{FF2B5EF4-FFF2-40B4-BE49-F238E27FC236}">
                <a16:creationId xmlns:a16="http://schemas.microsoft.com/office/drawing/2014/main" id="{30AFFE9C-BE84-0065-5DD7-D1A4685BE0BC}"/>
              </a:ext>
            </a:extLst>
          </p:cNvPr>
          <p:cNvSpPr txBox="1"/>
          <p:nvPr/>
        </p:nvSpPr>
        <p:spPr>
          <a:xfrm>
            <a:off x="204920" y="5425487"/>
            <a:ext cx="2424502" cy="369332"/>
          </a:xfrm>
          <a:prstGeom prst="rect">
            <a:avLst/>
          </a:prstGeom>
          <a:noFill/>
          <a:ln>
            <a:noFill/>
          </a:ln>
        </p:spPr>
        <p:txBody>
          <a:bodyPr wrap="square" rtlCol="0">
            <a:spAutoFit/>
          </a:bodyPr>
          <a:lstStyle/>
          <a:p>
            <a:pPr algn="ctr"/>
            <a:r>
              <a:rPr lang="en-US" altLang="zh-CN" sz="1800" b="1" dirty="0">
                <a:solidFill>
                  <a:schemeClr val="accent2"/>
                </a:solidFill>
                <a:latin typeface="Arial" panose="020B0604020202020204" pitchFamily="34" charset="0"/>
                <a:sym typeface="Helvetica Neue"/>
              </a:rPr>
              <a:t>12KB memory used </a:t>
            </a:r>
            <a:endParaRPr lang="zh-CN" altLang="en-US" sz="1800" b="1" dirty="0">
              <a:solidFill>
                <a:schemeClr val="accent2"/>
              </a:solidFill>
              <a:latin typeface="Arial" panose="020B0604020202020204" pitchFamily="34" charset="0"/>
              <a:sym typeface="Helvetica Neue"/>
            </a:endParaRPr>
          </a:p>
        </p:txBody>
      </p:sp>
      <p:sp>
        <p:nvSpPr>
          <p:cNvPr id="43" name="右大括号 42">
            <a:extLst>
              <a:ext uri="{FF2B5EF4-FFF2-40B4-BE49-F238E27FC236}">
                <a16:creationId xmlns:a16="http://schemas.microsoft.com/office/drawing/2014/main" id="{79D1E23B-BD4D-D683-0DC6-A93D3F98485B}"/>
              </a:ext>
            </a:extLst>
          </p:cNvPr>
          <p:cNvSpPr/>
          <p:nvPr/>
        </p:nvSpPr>
        <p:spPr>
          <a:xfrm flipH="1">
            <a:off x="2528333" y="5155743"/>
            <a:ext cx="402289" cy="1102451"/>
          </a:xfrm>
          <a:prstGeom prst="rightBrace">
            <a:avLst>
              <a:gd name="adj1" fmla="val 8333"/>
              <a:gd name="adj2" fmla="val 46211"/>
            </a:avLst>
          </a:prstGeom>
          <a:noFill/>
          <a:ln w="25400" cap="flat">
            <a:solidFill>
              <a:schemeClr val="accent4">
                <a:lumMod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415" latinLnBrk="1"/>
            <a:endParaRPr lang="zh-CN" altLang="en-US" sz="1800">
              <a:solidFill>
                <a:srgbClr val="000000"/>
              </a:solidFill>
            </a:endParaRPr>
          </a:p>
        </p:txBody>
      </p:sp>
      <p:pic>
        <p:nvPicPr>
          <p:cNvPr id="46" name="图片 45">
            <a:extLst>
              <a:ext uri="{FF2B5EF4-FFF2-40B4-BE49-F238E27FC236}">
                <a16:creationId xmlns:a16="http://schemas.microsoft.com/office/drawing/2014/main" id="{6128A5EB-69FA-8ECF-DCB8-E44C0EA48C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73" y="5303633"/>
            <a:ext cx="309156" cy="332936"/>
          </a:xfrm>
          <a:prstGeom prst="rect">
            <a:avLst/>
          </a:prstGeom>
        </p:spPr>
      </p:pic>
      <p:sp>
        <p:nvSpPr>
          <p:cNvPr id="47" name="箭头: 右 46">
            <a:extLst>
              <a:ext uri="{FF2B5EF4-FFF2-40B4-BE49-F238E27FC236}">
                <a16:creationId xmlns:a16="http://schemas.microsoft.com/office/drawing/2014/main" id="{2A7FC43A-A61F-C014-2591-9AD8BF82F666}"/>
              </a:ext>
            </a:extLst>
          </p:cNvPr>
          <p:cNvSpPr/>
          <p:nvPr/>
        </p:nvSpPr>
        <p:spPr>
          <a:xfrm>
            <a:off x="6924471" y="5077607"/>
            <a:ext cx="619914" cy="978218"/>
          </a:xfrm>
          <a:prstGeom prst="rightArrow">
            <a:avLst/>
          </a:prstGeom>
          <a:noFill/>
          <a:ln w="381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14"/>
            <a:endParaRPr lang="zh-CN" altLang="en-US" sz="3200">
              <a:latin typeface="Helvetica Neue Medium"/>
              <a:ea typeface="Helvetica Neue Medium"/>
              <a:cs typeface="Helvetica Neue Medium"/>
              <a:sym typeface="Helvetica Neue Medium"/>
            </a:endParaRPr>
          </a:p>
        </p:txBody>
      </p:sp>
      <p:sp>
        <p:nvSpPr>
          <p:cNvPr id="48" name="文本框 47">
            <a:extLst>
              <a:ext uri="{FF2B5EF4-FFF2-40B4-BE49-F238E27FC236}">
                <a16:creationId xmlns:a16="http://schemas.microsoft.com/office/drawing/2014/main" id="{4FC35F95-3E89-5136-0C3B-770924DEF842}"/>
              </a:ext>
            </a:extLst>
          </p:cNvPr>
          <p:cNvSpPr txBox="1"/>
          <p:nvPr/>
        </p:nvSpPr>
        <p:spPr>
          <a:xfrm>
            <a:off x="3828091" y="3674020"/>
            <a:ext cx="3155982" cy="461665"/>
          </a:xfrm>
          <a:prstGeom prst="rect">
            <a:avLst/>
          </a:prstGeom>
          <a:noFill/>
        </p:spPr>
        <p:txBody>
          <a:bodyPr wrap="square" rtlCol="0">
            <a:spAutoFit/>
          </a:bodyPr>
          <a:lstStyle/>
          <a:p>
            <a:pPr algn="ctr"/>
            <a:r>
              <a:rPr lang="en-US" altLang="zh-CN" sz="2400" b="1" dirty="0">
                <a:solidFill>
                  <a:schemeClr val="tx2"/>
                </a:solidFill>
                <a:latin typeface="Arial" panose="020B0604020202020204" pitchFamily="34" charset="0"/>
                <a:sym typeface="Helvetica Neue"/>
              </a:rPr>
              <a:t>Without Sub-region</a:t>
            </a:r>
          </a:p>
        </p:txBody>
      </p:sp>
      <p:sp>
        <p:nvSpPr>
          <p:cNvPr id="49" name="文本框 48">
            <a:extLst>
              <a:ext uri="{FF2B5EF4-FFF2-40B4-BE49-F238E27FC236}">
                <a16:creationId xmlns:a16="http://schemas.microsoft.com/office/drawing/2014/main" id="{4965EF60-1E7A-BFFA-43D0-3A0457272101}"/>
              </a:ext>
            </a:extLst>
          </p:cNvPr>
          <p:cNvSpPr txBox="1"/>
          <p:nvPr/>
        </p:nvSpPr>
        <p:spPr>
          <a:xfrm>
            <a:off x="7401849" y="3664126"/>
            <a:ext cx="3155982" cy="461665"/>
          </a:xfrm>
          <a:prstGeom prst="rect">
            <a:avLst/>
          </a:prstGeom>
          <a:noFill/>
        </p:spPr>
        <p:txBody>
          <a:bodyPr wrap="square" rtlCol="0">
            <a:spAutoFit/>
          </a:bodyPr>
          <a:lstStyle/>
          <a:p>
            <a:pPr algn="ctr"/>
            <a:r>
              <a:rPr lang="en-US" altLang="zh-CN" sz="2400" b="1" dirty="0">
                <a:solidFill>
                  <a:schemeClr val="tx2"/>
                </a:solidFill>
                <a:latin typeface="Arial" panose="020B0604020202020204" pitchFamily="34" charset="0"/>
                <a:sym typeface="Helvetica Neue"/>
              </a:rPr>
              <a:t>With Sub-region</a:t>
            </a:r>
          </a:p>
        </p:txBody>
      </p:sp>
    </p:spTree>
    <p:extLst>
      <p:ext uri="{BB962C8B-B14F-4D97-AF65-F5344CB8AC3E}">
        <p14:creationId xmlns:p14="http://schemas.microsoft.com/office/powerpoint/2010/main" val="25446201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right)">
                                      <p:cBhvr>
                                        <p:cTn id="7" dur="500"/>
                                        <p:tgtEl>
                                          <p:spTgt spid="4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right)">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ipe(left)">
                                      <p:cBhvr>
                                        <p:cTn id="15" dur="50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left)">
                                      <p:cBhvr>
                                        <p:cTn id="43" dur="500"/>
                                        <p:tgtEl>
                                          <p:spTgt spid="33"/>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left)">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0" presetClass="exit" presetSubtype="0" fill="hold" nodeType="withEffect">
                                  <p:stCondLst>
                                    <p:cond delay="0"/>
                                  </p:stCondLst>
                                  <p:childTnLst>
                                    <p:animEffect transition="out" filter="fade">
                                      <p:cBhvr>
                                        <p:cTn id="60" dur="500"/>
                                        <p:tgtEl>
                                          <p:spTgt spid="41"/>
                                        </p:tgtEl>
                                      </p:cBhvr>
                                    </p:animEffect>
                                    <p:set>
                                      <p:cBhvr>
                                        <p:cTn id="61"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P spid="22" grpId="0"/>
      <p:bldP spid="29" grpId="0"/>
      <p:bldP spid="30" grpId="0"/>
      <p:bldP spid="33" grpId="0"/>
      <p:bldP spid="34" grpId="0"/>
      <p:bldP spid="35" grpId="0"/>
      <p:bldP spid="39" grpId="0" animBg="1"/>
      <p:bldP spid="42" grpId="0"/>
      <p:bldP spid="43" grpId="0" animBg="1"/>
      <p:bldP spid="47" grpId="0" animBg="1"/>
      <p:bldP spid="4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94">
            <a:extLst>
              <a:ext uri="{FF2B5EF4-FFF2-40B4-BE49-F238E27FC236}">
                <a16:creationId xmlns:a16="http://schemas.microsoft.com/office/drawing/2014/main" id="{5341DC4A-8BC3-1F18-4ECC-530461EFB09B}"/>
              </a:ext>
            </a:extLst>
          </p:cNvPr>
          <p:cNvSpPr/>
          <p:nvPr/>
        </p:nvSpPr>
        <p:spPr>
          <a:xfrm>
            <a:off x="3970299" y="2959657"/>
            <a:ext cx="2254027" cy="3585765"/>
          </a:xfrm>
          <a:prstGeom prst="rect">
            <a:avLst/>
          </a:prstGeom>
          <a:solidFill>
            <a:srgbClr val="BFBFBF"/>
          </a:solidFill>
          <a:ln>
            <a:solidFill>
              <a:srgbClr val="BFBFB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2" name="标题 1">
            <a:extLst>
              <a:ext uri="{FF2B5EF4-FFF2-40B4-BE49-F238E27FC236}">
                <a16:creationId xmlns:a16="http://schemas.microsoft.com/office/drawing/2014/main" id="{953F1926-16D7-ABA0-E274-516C3FB6F1A0}"/>
              </a:ext>
            </a:extLst>
          </p:cNvPr>
          <p:cNvSpPr>
            <a:spLocks noGrp="1"/>
          </p:cNvSpPr>
          <p:nvPr>
            <p:ph type="title"/>
          </p:nvPr>
        </p:nvSpPr>
        <p:spPr/>
        <p:txBody>
          <a:bodyPr>
            <a:normAutofit/>
          </a:bodyPr>
          <a:lstStyle/>
          <a:p>
            <a:r>
              <a:rPr lang="en-US" altLang="zh-CN" dirty="0"/>
              <a:t>Region Usage Optimization</a:t>
            </a:r>
            <a:endParaRPr lang="zh-CN" altLang="en-US" dirty="0"/>
          </a:p>
        </p:txBody>
      </p:sp>
      <p:sp>
        <p:nvSpPr>
          <p:cNvPr id="4" name="矩形 3">
            <a:extLst>
              <a:ext uri="{FF2B5EF4-FFF2-40B4-BE49-F238E27FC236}">
                <a16:creationId xmlns:a16="http://schemas.microsoft.com/office/drawing/2014/main" id="{8CC98ED0-18E1-5ADB-33DF-3E4AE1D547D5}"/>
              </a:ext>
            </a:extLst>
          </p:cNvPr>
          <p:cNvSpPr/>
          <p:nvPr/>
        </p:nvSpPr>
        <p:spPr>
          <a:xfrm>
            <a:off x="4085702" y="4498597"/>
            <a:ext cx="1980000" cy="360000"/>
          </a:xfrm>
          <a:prstGeom prst="rect">
            <a:avLst/>
          </a:prstGeom>
          <a:solidFill>
            <a:srgbClr val="0092A5"/>
          </a:solidFill>
          <a:ln>
            <a:solidFill>
              <a:srgbClr val="0092A5"/>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dirty="0">
              <a:latin typeface="Arial" panose="020B0604020202020204" pitchFamily="34" charset="0"/>
              <a:cs typeface="Arial" panose="020B0604020202020204" pitchFamily="34" charset="0"/>
            </a:endParaRPr>
          </a:p>
        </p:txBody>
      </p:sp>
      <p:sp>
        <p:nvSpPr>
          <p:cNvPr id="13" name="矩形 12">
            <a:extLst>
              <a:ext uri="{FF2B5EF4-FFF2-40B4-BE49-F238E27FC236}">
                <a16:creationId xmlns:a16="http://schemas.microsoft.com/office/drawing/2014/main" id="{CA47467E-25C6-ACD0-C2DE-D9E461453AC0}"/>
              </a:ext>
            </a:extLst>
          </p:cNvPr>
          <p:cNvSpPr/>
          <p:nvPr/>
        </p:nvSpPr>
        <p:spPr>
          <a:xfrm>
            <a:off x="4085702" y="3732483"/>
            <a:ext cx="1980000" cy="360000"/>
          </a:xfrm>
          <a:prstGeom prst="rect">
            <a:avLst/>
          </a:prstGeom>
          <a:solidFill>
            <a:srgbClr val="0092A5"/>
          </a:solidFill>
          <a:ln>
            <a:solidFill>
              <a:srgbClr val="0092A5"/>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15" name="矩形 14">
            <a:extLst>
              <a:ext uri="{FF2B5EF4-FFF2-40B4-BE49-F238E27FC236}">
                <a16:creationId xmlns:a16="http://schemas.microsoft.com/office/drawing/2014/main" id="{D5887172-F8E8-0785-9908-64C5CD7C5B47}"/>
              </a:ext>
            </a:extLst>
          </p:cNvPr>
          <p:cNvSpPr/>
          <p:nvPr/>
        </p:nvSpPr>
        <p:spPr>
          <a:xfrm>
            <a:off x="4085702" y="3349426"/>
            <a:ext cx="1980000" cy="360000"/>
          </a:xfrm>
          <a:prstGeom prst="rect">
            <a:avLst/>
          </a:prstGeom>
          <a:solidFill>
            <a:srgbClr val="00C3DC"/>
          </a:solidFill>
          <a:ln>
            <a:solidFill>
              <a:srgbClr val="00C3DC"/>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id="{734A073C-2124-654B-D660-4DA9815F26E4}"/>
              </a:ext>
            </a:extLst>
          </p:cNvPr>
          <p:cNvSpPr/>
          <p:nvPr/>
        </p:nvSpPr>
        <p:spPr>
          <a:xfrm>
            <a:off x="4085702" y="6030826"/>
            <a:ext cx="1980000" cy="360000"/>
          </a:xfrm>
          <a:prstGeom prst="rect">
            <a:avLst/>
          </a:prstGeom>
          <a:solidFill>
            <a:srgbClr val="0092A5"/>
          </a:solidFill>
          <a:ln>
            <a:solidFill>
              <a:srgbClr val="0092A5"/>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5C8241C6-791A-8535-DD27-4A977DFA9B24}"/>
              </a:ext>
            </a:extLst>
          </p:cNvPr>
          <p:cNvSpPr/>
          <p:nvPr/>
        </p:nvSpPr>
        <p:spPr>
          <a:xfrm>
            <a:off x="4085702" y="4881654"/>
            <a:ext cx="1980000" cy="360000"/>
          </a:xfrm>
          <a:prstGeom prst="rect">
            <a:avLst/>
          </a:prstGeom>
          <a:solidFill>
            <a:srgbClr val="00C3DC"/>
          </a:solidFill>
          <a:ln>
            <a:solidFill>
              <a:srgbClr val="00C3DC"/>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23" name="矩形 22">
            <a:extLst>
              <a:ext uri="{FF2B5EF4-FFF2-40B4-BE49-F238E27FC236}">
                <a16:creationId xmlns:a16="http://schemas.microsoft.com/office/drawing/2014/main" id="{278B894B-96A2-063B-4A61-93B0C575A801}"/>
              </a:ext>
            </a:extLst>
          </p:cNvPr>
          <p:cNvSpPr/>
          <p:nvPr/>
        </p:nvSpPr>
        <p:spPr>
          <a:xfrm>
            <a:off x="4085702" y="4115539"/>
            <a:ext cx="1980000" cy="360000"/>
          </a:xfrm>
          <a:prstGeom prst="rect">
            <a:avLst/>
          </a:prstGeom>
          <a:solidFill>
            <a:srgbClr val="00C3DC"/>
          </a:solidFill>
          <a:ln>
            <a:solidFill>
              <a:srgbClr val="00C3DC"/>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24" name="文本框 23">
            <a:extLst>
              <a:ext uri="{FF2B5EF4-FFF2-40B4-BE49-F238E27FC236}">
                <a16:creationId xmlns:a16="http://schemas.microsoft.com/office/drawing/2014/main" id="{7CA02FE8-6BC5-7977-97BF-3C9580218BE4}"/>
              </a:ext>
            </a:extLst>
          </p:cNvPr>
          <p:cNvSpPr txBox="1"/>
          <p:nvPr/>
        </p:nvSpPr>
        <p:spPr>
          <a:xfrm>
            <a:off x="8446722" y="5133553"/>
            <a:ext cx="1943100"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A</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21541457-8060-3263-B071-24AE0360E8AA}"/>
              </a:ext>
            </a:extLst>
          </p:cNvPr>
          <p:cNvSpPr txBox="1"/>
          <p:nvPr/>
        </p:nvSpPr>
        <p:spPr>
          <a:xfrm>
            <a:off x="2015662" y="5330663"/>
            <a:ext cx="1814760"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C</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28" name="矩形 27">
            <a:extLst>
              <a:ext uri="{FF2B5EF4-FFF2-40B4-BE49-F238E27FC236}">
                <a16:creationId xmlns:a16="http://schemas.microsoft.com/office/drawing/2014/main" id="{7867BB36-68B4-023D-1CD5-395123C4EFC2}"/>
              </a:ext>
            </a:extLst>
          </p:cNvPr>
          <p:cNvSpPr/>
          <p:nvPr/>
        </p:nvSpPr>
        <p:spPr>
          <a:xfrm>
            <a:off x="7643116" y="2959657"/>
            <a:ext cx="2254027" cy="3585765"/>
          </a:xfrm>
          <a:prstGeom prst="rect">
            <a:avLst/>
          </a:prstGeom>
          <a:solidFill>
            <a:srgbClr val="BFBFBF"/>
          </a:solidFill>
          <a:ln>
            <a:solidFill>
              <a:srgbClr val="BFBFB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46" name="矩形 45">
            <a:extLst>
              <a:ext uri="{FF2B5EF4-FFF2-40B4-BE49-F238E27FC236}">
                <a16:creationId xmlns:a16="http://schemas.microsoft.com/office/drawing/2014/main" id="{BB546C91-6551-894F-B73E-7F843A9B71B5}"/>
              </a:ext>
            </a:extLst>
          </p:cNvPr>
          <p:cNvSpPr/>
          <p:nvPr/>
        </p:nvSpPr>
        <p:spPr>
          <a:xfrm>
            <a:off x="4085702" y="5264710"/>
            <a:ext cx="1980000" cy="360000"/>
          </a:xfrm>
          <a:prstGeom prst="rect">
            <a:avLst/>
          </a:prstGeom>
          <a:solidFill>
            <a:srgbClr val="00C3DC"/>
          </a:solidFill>
          <a:ln>
            <a:solidFill>
              <a:srgbClr val="00C3DC"/>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47" name="矩形 46">
            <a:extLst>
              <a:ext uri="{FF2B5EF4-FFF2-40B4-BE49-F238E27FC236}">
                <a16:creationId xmlns:a16="http://schemas.microsoft.com/office/drawing/2014/main" id="{2458111E-5933-6A9A-9BED-AFC0B5A8C42F}"/>
              </a:ext>
            </a:extLst>
          </p:cNvPr>
          <p:cNvSpPr/>
          <p:nvPr/>
        </p:nvSpPr>
        <p:spPr>
          <a:xfrm>
            <a:off x="4085702" y="5647768"/>
            <a:ext cx="1980000" cy="360000"/>
          </a:xfrm>
          <a:prstGeom prst="rect">
            <a:avLst/>
          </a:prstGeom>
          <a:solidFill>
            <a:srgbClr val="00C3DC"/>
          </a:solidFill>
          <a:ln>
            <a:solidFill>
              <a:srgbClr val="00C3DC"/>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dirty="0">
              <a:latin typeface="Arial" panose="020B0604020202020204" pitchFamily="34" charset="0"/>
              <a:cs typeface="Arial" panose="020B0604020202020204" pitchFamily="34" charset="0"/>
            </a:endParaRPr>
          </a:p>
        </p:txBody>
      </p:sp>
      <p:sp>
        <p:nvSpPr>
          <p:cNvPr id="51" name="文本框 50">
            <a:extLst>
              <a:ext uri="{FF2B5EF4-FFF2-40B4-BE49-F238E27FC236}">
                <a16:creationId xmlns:a16="http://schemas.microsoft.com/office/drawing/2014/main" id="{8D614B19-BAE3-9B19-BDE4-0B73BF4A4CB0}"/>
              </a:ext>
            </a:extLst>
          </p:cNvPr>
          <p:cNvSpPr txBox="1"/>
          <p:nvPr/>
        </p:nvSpPr>
        <p:spPr>
          <a:xfrm>
            <a:off x="286565" y="1011729"/>
            <a:ext cx="6354759"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5" indent="-342905" hangingPunct="1">
              <a:spcBef>
                <a:spcPts val="600"/>
              </a:spcBef>
              <a:spcAft>
                <a:spcPts val="600"/>
              </a:spcAft>
              <a:buFont typeface="Wingdings" panose="05000000000000000000" pitchFamily="2" charset="2"/>
              <a:buChar char="l"/>
              <a:defRPr/>
            </a:pPr>
            <a:r>
              <a:rPr lang="en-US" altLang="zh-CN" sz="2800" dirty="0">
                <a:solidFill>
                  <a:srgbClr val="243746"/>
                </a:solidFill>
                <a:latin typeface="Arial" panose="020B0604020202020204" pitchFamily="34" charset="0"/>
                <a:sym typeface="Helvetica Neue"/>
              </a:rPr>
              <a:t>Leverage sub-regions</a:t>
            </a:r>
          </a:p>
          <a:p>
            <a:pPr marL="846914" lvl="1" indent="-342905" hangingPunct="1">
              <a:spcBef>
                <a:spcPts val="600"/>
              </a:spcBef>
              <a:spcAft>
                <a:spcPts val="600"/>
              </a:spcAft>
              <a:buSzPct val="150000"/>
              <a:buFont typeface="Arial" panose="020B0604020202020204" pitchFamily="34" charset="0"/>
              <a:buChar char="•"/>
              <a:defRPr/>
            </a:pPr>
            <a:r>
              <a:rPr lang="en-US" altLang="zh-CN" sz="2400" dirty="0">
                <a:solidFill>
                  <a:srgbClr val="243746"/>
                </a:solidFill>
                <a:latin typeface="Arial" panose="020B0604020202020204" pitchFamily="34" charset="0"/>
                <a:sym typeface="Helvetica Neue"/>
              </a:rPr>
              <a:t>Save memory usage</a:t>
            </a:r>
          </a:p>
          <a:p>
            <a:pPr marL="846914" lvl="1" indent="-342905" hangingPunct="1">
              <a:spcBef>
                <a:spcPts val="600"/>
              </a:spcBef>
              <a:spcAft>
                <a:spcPts val="600"/>
              </a:spcAft>
              <a:buSzPct val="150000"/>
              <a:buFont typeface="Arial" panose="020B0604020202020204" pitchFamily="34" charset="0"/>
              <a:buChar char="•"/>
              <a:defRPr/>
            </a:pPr>
            <a:r>
              <a:rPr lang="en-US" altLang="zh-CN" sz="2400" dirty="0">
                <a:solidFill>
                  <a:srgbClr val="243746"/>
                </a:solidFill>
                <a:latin typeface="Arial" panose="020B0604020202020204" pitchFamily="34" charset="0"/>
                <a:sym typeface="Helvetica Neue"/>
              </a:rPr>
              <a:t>Save MPU regions</a:t>
            </a:r>
          </a:p>
        </p:txBody>
      </p:sp>
      <p:sp>
        <p:nvSpPr>
          <p:cNvPr id="52" name="文本框 51">
            <a:extLst>
              <a:ext uri="{FF2B5EF4-FFF2-40B4-BE49-F238E27FC236}">
                <a16:creationId xmlns:a16="http://schemas.microsoft.com/office/drawing/2014/main" id="{E5E17F1A-AABA-BC04-0CB2-3620E77B5149}"/>
              </a:ext>
            </a:extLst>
          </p:cNvPr>
          <p:cNvSpPr txBox="1"/>
          <p:nvPr/>
        </p:nvSpPr>
        <p:spPr>
          <a:xfrm>
            <a:off x="4178816" y="3411490"/>
            <a:ext cx="1800001"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H</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54" name="文本框 53">
            <a:extLst>
              <a:ext uri="{FF2B5EF4-FFF2-40B4-BE49-F238E27FC236}">
                <a16:creationId xmlns:a16="http://schemas.microsoft.com/office/drawing/2014/main" id="{C8B1524D-9A8D-8C51-023D-706755426F8E}"/>
              </a:ext>
            </a:extLst>
          </p:cNvPr>
          <p:cNvSpPr txBox="1"/>
          <p:nvPr/>
        </p:nvSpPr>
        <p:spPr>
          <a:xfrm>
            <a:off x="4178816" y="3792612"/>
            <a:ext cx="1800001"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G</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55" name="文本框 54">
            <a:extLst>
              <a:ext uri="{FF2B5EF4-FFF2-40B4-BE49-F238E27FC236}">
                <a16:creationId xmlns:a16="http://schemas.microsoft.com/office/drawing/2014/main" id="{E9501D52-2B27-0F2C-BF99-5914546AF409}"/>
              </a:ext>
            </a:extLst>
          </p:cNvPr>
          <p:cNvSpPr txBox="1"/>
          <p:nvPr/>
        </p:nvSpPr>
        <p:spPr>
          <a:xfrm>
            <a:off x="4178816" y="4152612"/>
            <a:ext cx="1800001"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F</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56" name="文本框 55">
            <a:extLst>
              <a:ext uri="{FF2B5EF4-FFF2-40B4-BE49-F238E27FC236}">
                <a16:creationId xmlns:a16="http://schemas.microsoft.com/office/drawing/2014/main" id="{1309F03F-48A1-FE11-4882-14C4E4DA1AC9}"/>
              </a:ext>
            </a:extLst>
          </p:cNvPr>
          <p:cNvSpPr txBox="1"/>
          <p:nvPr/>
        </p:nvSpPr>
        <p:spPr>
          <a:xfrm>
            <a:off x="4178816" y="4559091"/>
            <a:ext cx="1800001"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E</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57" name="文本框 56">
            <a:extLst>
              <a:ext uri="{FF2B5EF4-FFF2-40B4-BE49-F238E27FC236}">
                <a16:creationId xmlns:a16="http://schemas.microsoft.com/office/drawing/2014/main" id="{0A9421D9-53E1-76A7-93C2-821D0E6F4B07}"/>
              </a:ext>
            </a:extLst>
          </p:cNvPr>
          <p:cNvSpPr txBox="1"/>
          <p:nvPr/>
        </p:nvSpPr>
        <p:spPr>
          <a:xfrm>
            <a:off x="4178816" y="4931835"/>
            <a:ext cx="1800001"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D</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58" name="文本框 57">
            <a:extLst>
              <a:ext uri="{FF2B5EF4-FFF2-40B4-BE49-F238E27FC236}">
                <a16:creationId xmlns:a16="http://schemas.microsoft.com/office/drawing/2014/main" id="{A23A0130-9758-159A-77F4-066D0BDA5DC2}"/>
              </a:ext>
            </a:extLst>
          </p:cNvPr>
          <p:cNvSpPr txBox="1"/>
          <p:nvPr/>
        </p:nvSpPr>
        <p:spPr>
          <a:xfrm>
            <a:off x="4166783" y="5328780"/>
            <a:ext cx="1800001"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C</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59" name="文本框 58">
            <a:extLst>
              <a:ext uri="{FF2B5EF4-FFF2-40B4-BE49-F238E27FC236}">
                <a16:creationId xmlns:a16="http://schemas.microsoft.com/office/drawing/2014/main" id="{BCCA344D-98E4-663A-F9A2-2C15A01710B4}"/>
              </a:ext>
            </a:extLst>
          </p:cNvPr>
          <p:cNvSpPr txBox="1"/>
          <p:nvPr/>
        </p:nvSpPr>
        <p:spPr>
          <a:xfrm>
            <a:off x="4178816" y="5700619"/>
            <a:ext cx="1800001"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B</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60" name="文本框 59">
            <a:extLst>
              <a:ext uri="{FF2B5EF4-FFF2-40B4-BE49-F238E27FC236}">
                <a16:creationId xmlns:a16="http://schemas.microsoft.com/office/drawing/2014/main" id="{3495D164-2E88-223A-84F7-A70CA9EE987C}"/>
              </a:ext>
            </a:extLst>
          </p:cNvPr>
          <p:cNvSpPr txBox="1"/>
          <p:nvPr/>
        </p:nvSpPr>
        <p:spPr>
          <a:xfrm>
            <a:off x="4178816" y="6052905"/>
            <a:ext cx="1800001"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A</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61" name="矩形 60">
            <a:extLst>
              <a:ext uri="{FF2B5EF4-FFF2-40B4-BE49-F238E27FC236}">
                <a16:creationId xmlns:a16="http://schemas.microsoft.com/office/drawing/2014/main" id="{A9013224-B24A-692D-EEA1-F591AEE3642D}"/>
              </a:ext>
            </a:extLst>
          </p:cNvPr>
          <p:cNvSpPr/>
          <p:nvPr/>
        </p:nvSpPr>
        <p:spPr>
          <a:xfrm>
            <a:off x="2451702" y="5282967"/>
            <a:ext cx="241711" cy="282523"/>
          </a:xfrm>
          <a:prstGeom prst="rect">
            <a:avLst/>
          </a:prstGeom>
          <a:solidFill>
            <a:srgbClr val="00C3DC"/>
          </a:solidFill>
          <a:ln>
            <a:solidFill>
              <a:srgbClr val="00C3DC"/>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dirty="0">
              <a:latin typeface="Arial" panose="020B0604020202020204" pitchFamily="34" charset="0"/>
              <a:cs typeface="Arial" panose="020B0604020202020204" pitchFamily="34" charset="0"/>
            </a:endParaRPr>
          </a:p>
        </p:txBody>
      </p:sp>
      <p:sp>
        <p:nvSpPr>
          <p:cNvPr id="62" name="矩形 61">
            <a:extLst>
              <a:ext uri="{FF2B5EF4-FFF2-40B4-BE49-F238E27FC236}">
                <a16:creationId xmlns:a16="http://schemas.microsoft.com/office/drawing/2014/main" id="{6992E663-8E82-728F-7B42-7BDD8C73CA4B}"/>
              </a:ext>
            </a:extLst>
          </p:cNvPr>
          <p:cNvSpPr/>
          <p:nvPr/>
        </p:nvSpPr>
        <p:spPr>
          <a:xfrm>
            <a:off x="2451702" y="5719886"/>
            <a:ext cx="241711" cy="282523"/>
          </a:xfrm>
          <a:prstGeom prst="rect">
            <a:avLst/>
          </a:prstGeom>
          <a:solidFill>
            <a:srgbClr val="0092A5"/>
          </a:solidFill>
          <a:ln>
            <a:solidFill>
              <a:srgbClr val="0092A5"/>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63" name="文本框 62">
            <a:extLst>
              <a:ext uri="{FF2B5EF4-FFF2-40B4-BE49-F238E27FC236}">
                <a16:creationId xmlns:a16="http://schemas.microsoft.com/office/drawing/2014/main" id="{CB415283-C79A-F4C1-7852-8537C491B15F}"/>
              </a:ext>
            </a:extLst>
          </p:cNvPr>
          <p:cNvSpPr txBox="1"/>
          <p:nvPr/>
        </p:nvSpPr>
        <p:spPr>
          <a:xfrm>
            <a:off x="2774487" y="5296734"/>
            <a:ext cx="1378916" cy="307777"/>
          </a:xfrm>
          <a:prstGeom prst="rect">
            <a:avLst/>
          </a:prstGeom>
          <a:noFill/>
        </p:spPr>
        <p:txBody>
          <a:bodyPr wrap="square" rtlCol="0">
            <a:spAutoFit/>
          </a:bodyPr>
          <a:lstStyle/>
          <a:p>
            <a:pPr algn="ctr"/>
            <a:r>
              <a:rPr lang="en-US" altLang="zh-CN" sz="1400" b="1" dirty="0">
                <a:solidFill>
                  <a:srgbClr val="00C3DC"/>
                </a:solidFill>
                <a:latin typeface="Arial" panose="020B0604020202020204" pitchFamily="34" charset="0"/>
                <a:cs typeface="Arial" panose="020B0604020202020204" pitchFamily="34" charset="0"/>
              </a:rPr>
              <a:t>Unprivileged</a:t>
            </a:r>
            <a:endParaRPr lang="zh-CN" altLang="en-US" sz="1400" b="1" dirty="0">
              <a:solidFill>
                <a:srgbClr val="00C3DC"/>
              </a:solidFill>
              <a:latin typeface="Arial" panose="020B0604020202020204" pitchFamily="34" charset="0"/>
              <a:cs typeface="Arial" panose="020B0604020202020204" pitchFamily="34" charset="0"/>
            </a:endParaRPr>
          </a:p>
        </p:txBody>
      </p:sp>
      <p:sp>
        <p:nvSpPr>
          <p:cNvPr id="64" name="文本框 63">
            <a:extLst>
              <a:ext uri="{FF2B5EF4-FFF2-40B4-BE49-F238E27FC236}">
                <a16:creationId xmlns:a16="http://schemas.microsoft.com/office/drawing/2014/main" id="{E3997CA3-2CF3-D055-98FF-1BA1D8CCFB43}"/>
              </a:ext>
            </a:extLst>
          </p:cNvPr>
          <p:cNvSpPr txBox="1"/>
          <p:nvPr/>
        </p:nvSpPr>
        <p:spPr>
          <a:xfrm>
            <a:off x="2727094" y="5728982"/>
            <a:ext cx="1239266" cy="307777"/>
          </a:xfrm>
          <a:prstGeom prst="rect">
            <a:avLst/>
          </a:prstGeom>
          <a:noFill/>
        </p:spPr>
        <p:txBody>
          <a:bodyPr wrap="square" rtlCol="0">
            <a:spAutoFit/>
          </a:bodyPr>
          <a:lstStyle/>
          <a:p>
            <a:pPr algn="ctr"/>
            <a:r>
              <a:rPr lang="en-US" altLang="zh-CN" sz="1400" b="1" dirty="0">
                <a:solidFill>
                  <a:srgbClr val="0092A5"/>
                </a:solidFill>
                <a:latin typeface="Arial" panose="020B0604020202020204" pitchFamily="34" charset="0"/>
                <a:cs typeface="Arial" panose="020B0604020202020204" pitchFamily="34" charset="0"/>
              </a:rPr>
              <a:t>Privileged</a:t>
            </a:r>
            <a:endParaRPr lang="zh-CN" altLang="en-US" sz="1400" b="1" dirty="0">
              <a:solidFill>
                <a:srgbClr val="0092A5"/>
              </a:solidFill>
              <a:latin typeface="Arial" panose="020B0604020202020204" pitchFamily="34" charset="0"/>
              <a:cs typeface="Arial" panose="020B0604020202020204" pitchFamily="34" charset="0"/>
            </a:endParaRPr>
          </a:p>
        </p:txBody>
      </p:sp>
      <p:sp>
        <p:nvSpPr>
          <p:cNvPr id="65" name="矩形 64">
            <a:extLst>
              <a:ext uri="{FF2B5EF4-FFF2-40B4-BE49-F238E27FC236}">
                <a16:creationId xmlns:a16="http://schemas.microsoft.com/office/drawing/2014/main" id="{B35374A9-7410-2A01-1C2B-3C5D8C3EDFAB}"/>
              </a:ext>
            </a:extLst>
          </p:cNvPr>
          <p:cNvSpPr/>
          <p:nvPr/>
        </p:nvSpPr>
        <p:spPr>
          <a:xfrm>
            <a:off x="7749013" y="4460532"/>
            <a:ext cx="1980000" cy="360000"/>
          </a:xfrm>
          <a:prstGeom prst="rect">
            <a:avLst/>
          </a:prstGeom>
          <a:noFill/>
          <a:ln w="28575">
            <a:solidFill>
              <a:srgbClr val="0092A5"/>
            </a:solidFill>
            <a:prstDash val="dash"/>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dirty="0">
              <a:latin typeface="Arial" panose="020B0604020202020204" pitchFamily="34" charset="0"/>
              <a:cs typeface="Arial" panose="020B0604020202020204" pitchFamily="34" charset="0"/>
            </a:endParaRPr>
          </a:p>
        </p:txBody>
      </p:sp>
      <p:sp>
        <p:nvSpPr>
          <p:cNvPr id="66" name="矩形 65">
            <a:extLst>
              <a:ext uri="{FF2B5EF4-FFF2-40B4-BE49-F238E27FC236}">
                <a16:creationId xmlns:a16="http://schemas.microsoft.com/office/drawing/2014/main" id="{C6E2EF1F-1794-7978-8494-41DF7595279A}"/>
              </a:ext>
            </a:extLst>
          </p:cNvPr>
          <p:cNvSpPr/>
          <p:nvPr/>
        </p:nvSpPr>
        <p:spPr>
          <a:xfrm>
            <a:off x="7749013" y="3694418"/>
            <a:ext cx="1980000" cy="360000"/>
          </a:xfrm>
          <a:prstGeom prst="rect">
            <a:avLst/>
          </a:prstGeom>
          <a:noFill/>
          <a:ln w="28575">
            <a:solidFill>
              <a:srgbClr val="0092A5"/>
            </a:solidFill>
            <a:prstDash val="dash"/>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67" name="矩形 66">
            <a:extLst>
              <a:ext uri="{FF2B5EF4-FFF2-40B4-BE49-F238E27FC236}">
                <a16:creationId xmlns:a16="http://schemas.microsoft.com/office/drawing/2014/main" id="{1F679BF6-4DC4-5012-941C-9F540CC53C70}"/>
              </a:ext>
            </a:extLst>
          </p:cNvPr>
          <p:cNvSpPr/>
          <p:nvPr/>
        </p:nvSpPr>
        <p:spPr>
          <a:xfrm>
            <a:off x="7749013" y="3311361"/>
            <a:ext cx="1980000" cy="360000"/>
          </a:xfrm>
          <a:prstGeom prst="rect">
            <a:avLst/>
          </a:prstGeom>
          <a:solidFill>
            <a:srgbClr val="00C3DC"/>
          </a:solidFill>
          <a:ln>
            <a:solidFill>
              <a:srgbClr val="00C3DC"/>
            </a:solid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68" name="矩形 67">
            <a:extLst>
              <a:ext uri="{FF2B5EF4-FFF2-40B4-BE49-F238E27FC236}">
                <a16:creationId xmlns:a16="http://schemas.microsoft.com/office/drawing/2014/main" id="{DB1098F1-A2E7-81C4-D047-B0B5B8401362}"/>
              </a:ext>
            </a:extLst>
          </p:cNvPr>
          <p:cNvSpPr/>
          <p:nvPr/>
        </p:nvSpPr>
        <p:spPr>
          <a:xfrm>
            <a:off x="7749013" y="5992761"/>
            <a:ext cx="1980000" cy="360000"/>
          </a:xfrm>
          <a:prstGeom prst="rect">
            <a:avLst/>
          </a:prstGeom>
          <a:noFill/>
          <a:ln w="28575">
            <a:solidFill>
              <a:srgbClr val="0092A5"/>
            </a:solidFill>
            <a:prstDash val="dash"/>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69" name="矩形 68">
            <a:extLst>
              <a:ext uri="{FF2B5EF4-FFF2-40B4-BE49-F238E27FC236}">
                <a16:creationId xmlns:a16="http://schemas.microsoft.com/office/drawing/2014/main" id="{EFA9B38D-1C8F-0955-042F-2A92C8E13581}"/>
              </a:ext>
            </a:extLst>
          </p:cNvPr>
          <p:cNvSpPr/>
          <p:nvPr/>
        </p:nvSpPr>
        <p:spPr>
          <a:xfrm>
            <a:off x="7749013" y="4843589"/>
            <a:ext cx="1980000" cy="360000"/>
          </a:xfrm>
          <a:prstGeom prst="rect">
            <a:avLst/>
          </a:prstGeom>
          <a:solidFill>
            <a:srgbClr val="00C3DC"/>
          </a:solidFill>
          <a:ln>
            <a:solidFill>
              <a:srgbClr val="00C3DC"/>
            </a:solid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70" name="矩形 69">
            <a:extLst>
              <a:ext uri="{FF2B5EF4-FFF2-40B4-BE49-F238E27FC236}">
                <a16:creationId xmlns:a16="http://schemas.microsoft.com/office/drawing/2014/main" id="{744BE327-0C03-146E-7512-1F3FF022D4C9}"/>
              </a:ext>
            </a:extLst>
          </p:cNvPr>
          <p:cNvSpPr/>
          <p:nvPr/>
        </p:nvSpPr>
        <p:spPr>
          <a:xfrm>
            <a:off x="7749013" y="4077475"/>
            <a:ext cx="1980000" cy="360000"/>
          </a:xfrm>
          <a:prstGeom prst="rect">
            <a:avLst/>
          </a:prstGeom>
          <a:solidFill>
            <a:srgbClr val="00C3DC"/>
          </a:solidFill>
          <a:ln>
            <a:solidFill>
              <a:srgbClr val="00C3DC"/>
            </a:solid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71" name="矩形 70">
            <a:extLst>
              <a:ext uri="{FF2B5EF4-FFF2-40B4-BE49-F238E27FC236}">
                <a16:creationId xmlns:a16="http://schemas.microsoft.com/office/drawing/2014/main" id="{525387C4-4E36-62F7-EF82-350900E39841}"/>
              </a:ext>
            </a:extLst>
          </p:cNvPr>
          <p:cNvSpPr/>
          <p:nvPr/>
        </p:nvSpPr>
        <p:spPr>
          <a:xfrm>
            <a:off x="7749013" y="5226645"/>
            <a:ext cx="1980000" cy="360000"/>
          </a:xfrm>
          <a:prstGeom prst="rect">
            <a:avLst/>
          </a:prstGeom>
          <a:solidFill>
            <a:srgbClr val="00C3DC"/>
          </a:solidFill>
          <a:ln>
            <a:solidFill>
              <a:srgbClr val="00C3DC"/>
            </a:solid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72" name="矩形 71">
            <a:extLst>
              <a:ext uri="{FF2B5EF4-FFF2-40B4-BE49-F238E27FC236}">
                <a16:creationId xmlns:a16="http://schemas.microsoft.com/office/drawing/2014/main" id="{55AB010E-0F80-240A-2901-9532038C4E59}"/>
              </a:ext>
            </a:extLst>
          </p:cNvPr>
          <p:cNvSpPr/>
          <p:nvPr/>
        </p:nvSpPr>
        <p:spPr>
          <a:xfrm>
            <a:off x="7749013" y="5609703"/>
            <a:ext cx="1980000" cy="360000"/>
          </a:xfrm>
          <a:prstGeom prst="rect">
            <a:avLst/>
          </a:prstGeom>
          <a:solidFill>
            <a:srgbClr val="00C3DC"/>
          </a:solidFill>
          <a:ln>
            <a:solidFill>
              <a:srgbClr val="00C3DC"/>
            </a:solid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3" dirty="0">
              <a:latin typeface="Arial" panose="020B0604020202020204" pitchFamily="34" charset="0"/>
              <a:cs typeface="Arial" panose="020B0604020202020204" pitchFamily="34" charset="0"/>
            </a:endParaRPr>
          </a:p>
        </p:txBody>
      </p:sp>
      <p:sp>
        <p:nvSpPr>
          <p:cNvPr id="73" name="文本框 72">
            <a:extLst>
              <a:ext uri="{FF2B5EF4-FFF2-40B4-BE49-F238E27FC236}">
                <a16:creationId xmlns:a16="http://schemas.microsoft.com/office/drawing/2014/main" id="{BF9F895F-6FE0-1D35-E0EB-50EAA2CB35BD}"/>
              </a:ext>
            </a:extLst>
          </p:cNvPr>
          <p:cNvSpPr txBox="1"/>
          <p:nvPr/>
        </p:nvSpPr>
        <p:spPr>
          <a:xfrm>
            <a:off x="7842127" y="3352160"/>
            <a:ext cx="1800001"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H</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74" name="文本框 73">
            <a:extLst>
              <a:ext uri="{FF2B5EF4-FFF2-40B4-BE49-F238E27FC236}">
                <a16:creationId xmlns:a16="http://schemas.microsoft.com/office/drawing/2014/main" id="{2546A802-F6CD-EF08-63ED-2E10FF3A2A5F}"/>
              </a:ext>
            </a:extLst>
          </p:cNvPr>
          <p:cNvSpPr txBox="1"/>
          <p:nvPr/>
        </p:nvSpPr>
        <p:spPr>
          <a:xfrm>
            <a:off x="7842127" y="3754547"/>
            <a:ext cx="1800001"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G</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75" name="文本框 74">
            <a:extLst>
              <a:ext uri="{FF2B5EF4-FFF2-40B4-BE49-F238E27FC236}">
                <a16:creationId xmlns:a16="http://schemas.microsoft.com/office/drawing/2014/main" id="{FD345252-7559-5034-087C-3E5071232FA9}"/>
              </a:ext>
            </a:extLst>
          </p:cNvPr>
          <p:cNvSpPr txBox="1"/>
          <p:nvPr/>
        </p:nvSpPr>
        <p:spPr>
          <a:xfrm>
            <a:off x="7842127" y="4114547"/>
            <a:ext cx="1800001"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F</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76" name="文本框 75">
            <a:extLst>
              <a:ext uri="{FF2B5EF4-FFF2-40B4-BE49-F238E27FC236}">
                <a16:creationId xmlns:a16="http://schemas.microsoft.com/office/drawing/2014/main" id="{C30FC4E2-071B-C6DC-C5A0-3DB46D5EFF4C}"/>
              </a:ext>
            </a:extLst>
          </p:cNvPr>
          <p:cNvSpPr txBox="1"/>
          <p:nvPr/>
        </p:nvSpPr>
        <p:spPr>
          <a:xfrm>
            <a:off x="7842127" y="4521026"/>
            <a:ext cx="1800001"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E</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77" name="文本框 76">
            <a:extLst>
              <a:ext uri="{FF2B5EF4-FFF2-40B4-BE49-F238E27FC236}">
                <a16:creationId xmlns:a16="http://schemas.microsoft.com/office/drawing/2014/main" id="{52ED0BB9-F208-A2FE-985E-0003E2966B2A}"/>
              </a:ext>
            </a:extLst>
          </p:cNvPr>
          <p:cNvSpPr txBox="1"/>
          <p:nvPr/>
        </p:nvSpPr>
        <p:spPr>
          <a:xfrm>
            <a:off x="7842127" y="4893770"/>
            <a:ext cx="1800001"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D</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78" name="文本框 77">
            <a:extLst>
              <a:ext uri="{FF2B5EF4-FFF2-40B4-BE49-F238E27FC236}">
                <a16:creationId xmlns:a16="http://schemas.microsoft.com/office/drawing/2014/main" id="{7606EE19-3A35-9A8E-D1FE-0486E2CDDEA3}"/>
              </a:ext>
            </a:extLst>
          </p:cNvPr>
          <p:cNvSpPr txBox="1"/>
          <p:nvPr/>
        </p:nvSpPr>
        <p:spPr>
          <a:xfrm>
            <a:off x="7830095" y="5290715"/>
            <a:ext cx="1800001"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C</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79" name="文本框 78">
            <a:extLst>
              <a:ext uri="{FF2B5EF4-FFF2-40B4-BE49-F238E27FC236}">
                <a16:creationId xmlns:a16="http://schemas.microsoft.com/office/drawing/2014/main" id="{5F0550C6-EAF6-BF27-43AE-78A58465337B}"/>
              </a:ext>
            </a:extLst>
          </p:cNvPr>
          <p:cNvSpPr txBox="1"/>
          <p:nvPr/>
        </p:nvSpPr>
        <p:spPr>
          <a:xfrm>
            <a:off x="7842127" y="5662554"/>
            <a:ext cx="1800001"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B</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80" name="文本框 79">
            <a:extLst>
              <a:ext uri="{FF2B5EF4-FFF2-40B4-BE49-F238E27FC236}">
                <a16:creationId xmlns:a16="http://schemas.microsoft.com/office/drawing/2014/main" id="{953BD703-B2F1-DBD2-239A-DA93D6ACE637}"/>
              </a:ext>
            </a:extLst>
          </p:cNvPr>
          <p:cNvSpPr txBox="1"/>
          <p:nvPr/>
        </p:nvSpPr>
        <p:spPr>
          <a:xfrm>
            <a:off x="7842127" y="6014840"/>
            <a:ext cx="1800001" cy="307777"/>
          </a:xfrm>
          <a:prstGeom prst="rect">
            <a:avLst/>
          </a:prstGeom>
          <a:noFill/>
        </p:spPr>
        <p:txBody>
          <a:bodyPr wrap="square" rtlCol="0">
            <a:spAutoFit/>
          </a:bodyPr>
          <a:lstStyle/>
          <a:p>
            <a:pPr algn="ctr"/>
            <a:r>
              <a:rPr lang="en-US" altLang="zh-CN" sz="1400" b="1" dirty="0">
                <a:solidFill>
                  <a:schemeClr val="bg1"/>
                </a:solidFill>
                <a:latin typeface="Arial" panose="020B0604020202020204" pitchFamily="34" charset="0"/>
                <a:cs typeface="Arial" panose="020B0604020202020204" pitchFamily="34" charset="0"/>
              </a:rPr>
              <a:t>Peripheral A</a:t>
            </a:r>
            <a:endParaRPr lang="zh-CN" altLang="en-US" sz="1400" b="1" dirty="0">
              <a:solidFill>
                <a:schemeClr val="bg1"/>
              </a:solidFill>
              <a:latin typeface="Arial" panose="020B0604020202020204" pitchFamily="34" charset="0"/>
              <a:cs typeface="Arial" panose="020B0604020202020204" pitchFamily="34" charset="0"/>
            </a:endParaRPr>
          </a:p>
        </p:txBody>
      </p:sp>
      <p:sp>
        <p:nvSpPr>
          <p:cNvPr id="81" name="矩形 80">
            <a:extLst>
              <a:ext uri="{FF2B5EF4-FFF2-40B4-BE49-F238E27FC236}">
                <a16:creationId xmlns:a16="http://schemas.microsoft.com/office/drawing/2014/main" id="{8E8A60B9-ACA5-5FAB-DFD1-455290F95935}"/>
              </a:ext>
            </a:extLst>
          </p:cNvPr>
          <p:cNvSpPr/>
          <p:nvPr/>
        </p:nvSpPr>
        <p:spPr>
          <a:xfrm>
            <a:off x="2457294" y="6144251"/>
            <a:ext cx="236119" cy="282523"/>
          </a:xfrm>
          <a:prstGeom prst="rect">
            <a:avLst/>
          </a:prstGeom>
          <a:solidFill>
            <a:srgbClr val="BFBFBF"/>
          </a:solidFill>
          <a:ln>
            <a:solidFill>
              <a:srgbClr val="BFBFBF"/>
            </a:solidFill>
          </a:ln>
          <a:effectLst>
            <a:outerShdw blurRad="50800" dist="38100" algn="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603">
              <a:latin typeface="Arial" panose="020B0604020202020204" pitchFamily="34" charset="0"/>
              <a:cs typeface="Arial" panose="020B0604020202020204" pitchFamily="34" charset="0"/>
            </a:endParaRPr>
          </a:p>
        </p:txBody>
      </p:sp>
      <p:sp>
        <p:nvSpPr>
          <p:cNvPr id="82" name="文本框 81">
            <a:extLst>
              <a:ext uri="{FF2B5EF4-FFF2-40B4-BE49-F238E27FC236}">
                <a16:creationId xmlns:a16="http://schemas.microsoft.com/office/drawing/2014/main" id="{A3792F7B-9B85-0498-1CD9-807EC6693703}"/>
              </a:ext>
            </a:extLst>
          </p:cNvPr>
          <p:cNvSpPr txBox="1"/>
          <p:nvPr/>
        </p:nvSpPr>
        <p:spPr>
          <a:xfrm>
            <a:off x="2693413" y="6122511"/>
            <a:ext cx="1272953" cy="738664"/>
          </a:xfrm>
          <a:prstGeom prst="rect">
            <a:avLst/>
          </a:prstGeom>
          <a:noFill/>
        </p:spPr>
        <p:txBody>
          <a:bodyPr wrap="square" rtlCol="0">
            <a:spAutoFit/>
          </a:bodyPr>
          <a:lstStyle/>
          <a:p>
            <a:pPr algn="ctr"/>
            <a:r>
              <a:rPr lang="en-US" altLang="zh-CN" sz="1400" b="1" dirty="0">
                <a:solidFill>
                  <a:srgbClr val="BFBFBF"/>
                </a:solidFill>
                <a:latin typeface="Arial" panose="020B0604020202020204" pitchFamily="34" charset="0"/>
                <a:cs typeface="Arial" panose="020B0604020202020204" pitchFamily="34" charset="0"/>
              </a:rPr>
              <a:t>Privileged</a:t>
            </a:r>
          </a:p>
          <a:p>
            <a:pPr algn="ctr"/>
            <a:r>
              <a:rPr lang="en-US" altLang="zh-CN" sz="1400" b="1" dirty="0">
                <a:solidFill>
                  <a:srgbClr val="BFBFBF"/>
                </a:solidFill>
                <a:latin typeface="Arial" panose="020B0604020202020204" pitchFamily="34" charset="0"/>
                <a:cs typeface="Arial" panose="020B0604020202020204" pitchFamily="34" charset="0"/>
              </a:rPr>
              <a:t>(background region)</a:t>
            </a:r>
            <a:endParaRPr lang="zh-CN" altLang="en-US" sz="1400" b="1" dirty="0">
              <a:solidFill>
                <a:srgbClr val="BFBFBF"/>
              </a:solidFill>
              <a:latin typeface="Arial" panose="020B0604020202020204" pitchFamily="34" charset="0"/>
              <a:cs typeface="Arial" panose="020B0604020202020204" pitchFamily="34" charset="0"/>
            </a:endParaRPr>
          </a:p>
        </p:txBody>
      </p:sp>
      <p:sp>
        <p:nvSpPr>
          <p:cNvPr id="83" name="文本框 82">
            <a:extLst>
              <a:ext uri="{FF2B5EF4-FFF2-40B4-BE49-F238E27FC236}">
                <a16:creationId xmlns:a16="http://schemas.microsoft.com/office/drawing/2014/main" id="{A9EB3F24-D125-ACDF-807C-D80E1B4C8084}"/>
              </a:ext>
            </a:extLst>
          </p:cNvPr>
          <p:cNvSpPr txBox="1"/>
          <p:nvPr/>
        </p:nvSpPr>
        <p:spPr>
          <a:xfrm>
            <a:off x="9534330" y="2920698"/>
            <a:ext cx="1378916" cy="400110"/>
          </a:xfrm>
          <a:prstGeom prst="rect">
            <a:avLst/>
          </a:prstGeom>
          <a:noFill/>
        </p:spPr>
        <p:txBody>
          <a:bodyPr wrap="square" rtlCol="0">
            <a:spAutoFit/>
          </a:bodyPr>
          <a:lstStyle/>
          <a:p>
            <a:pPr algn="ctr"/>
            <a:r>
              <a:rPr lang="en-US" altLang="zh-CN" sz="2000" b="1" dirty="0">
                <a:solidFill>
                  <a:schemeClr val="tx2"/>
                </a:solidFill>
                <a:latin typeface="Arial" panose="020B0604020202020204" pitchFamily="34" charset="0"/>
                <a:sym typeface="Helvetica Neue"/>
              </a:rPr>
              <a:t>SRD</a:t>
            </a:r>
          </a:p>
        </p:txBody>
      </p:sp>
      <p:sp>
        <p:nvSpPr>
          <p:cNvPr id="85" name="文本框 84">
            <a:extLst>
              <a:ext uri="{FF2B5EF4-FFF2-40B4-BE49-F238E27FC236}">
                <a16:creationId xmlns:a16="http://schemas.microsoft.com/office/drawing/2014/main" id="{FA7385FD-408F-F63A-841F-8EA872AB7CF9}"/>
              </a:ext>
            </a:extLst>
          </p:cNvPr>
          <p:cNvSpPr txBox="1"/>
          <p:nvPr/>
        </p:nvSpPr>
        <p:spPr>
          <a:xfrm>
            <a:off x="9891258" y="3296686"/>
            <a:ext cx="531628" cy="31439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lnSpc>
                <a:spcPts val="3001"/>
              </a:lnSpc>
              <a:defRPr/>
            </a:pPr>
            <a:r>
              <a:rPr lang="en-US" altLang="zh-CN" sz="2400" b="1" dirty="0">
                <a:solidFill>
                  <a:srgbClr val="00C3DC"/>
                </a:solidFill>
                <a:latin typeface="Arial" panose="020B0604020202020204" pitchFamily="34" charset="0"/>
                <a:cs typeface="Arial" panose="020B0604020202020204" pitchFamily="34" charset="0"/>
              </a:rPr>
              <a:t>1</a:t>
            </a:r>
          </a:p>
          <a:p>
            <a:pPr algn="ctr">
              <a:lnSpc>
                <a:spcPts val="3001"/>
              </a:lnSpc>
              <a:defRPr/>
            </a:pPr>
            <a:r>
              <a:rPr lang="en-US" altLang="zh-CN" sz="2400" b="1" dirty="0">
                <a:solidFill>
                  <a:srgbClr val="0092A5"/>
                </a:solidFill>
                <a:latin typeface="Arial" panose="020B0604020202020204" pitchFamily="34" charset="0"/>
                <a:cs typeface="Arial" panose="020B0604020202020204" pitchFamily="34" charset="0"/>
              </a:rPr>
              <a:t>0</a:t>
            </a:r>
          </a:p>
          <a:p>
            <a:pPr algn="ctr">
              <a:lnSpc>
                <a:spcPts val="3001"/>
              </a:lnSpc>
              <a:defRPr/>
            </a:pPr>
            <a:r>
              <a:rPr lang="en-US" altLang="zh-CN" sz="2400" b="1" dirty="0">
                <a:solidFill>
                  <a:srgbClr val="00C3DC"/>
                </a:solidFill>
                <a:latin typeface="Arial" panose="020B0604020202020204" pitchFamily="34" charset="0"/>
                <a:cs typeface="Arial" panose="020B0604020202020204" pitchFamily="34" charset="0"/>
              </a:rPr>
              <a:t>1</a:t>
            </a:r>
          </a:p>
          <a:p>
            <a:pPr algn="ctr">
              <a:lnSpc>
                <a:spcPts val="3001"/>
              </a:lnSpc>
              <a:defRPr/>
            </a:pPr>
            <a:r>
              <a:rPr lang="en-US" altLang="zh-CN" sz="2400" b="1" dirty="0">
                <a:solidFill>
                  <a:srgbClr val="0092A5"/>
                </a:solidFill>
                <a:latin typeface="Arial" panose="020B0604020202020204" pitchFamily="34" charset="0"/>
                <a:cs typeface="Arial" panose="020B0604020202020204" pitchFamily="34" charset="0"/>
              </a:rPr>
              <a:t>0</a:t>
            </a:r>
          </a:p>
          <a:p>
            <a:pPr algn="ctr">
              <a:lnSpc>
                <a:spcPts val="3001"/>
              </a:lnSpc>
              <a:defRPr/>
            </a:pPr>
            <a:r>
              <a:rPr lang="en-US" altLang="zh-CN" sz="2400" b="1" dirty="0">
                <a:solidFill>
                  <a:srgbClr val="00C3DC"/>
                </a:solidFill>
                <a:latin typeface="Arial" panose="020B0604020202020204" pitchFamily="34" charset="0"/>
                <a:cs typeface="Arial" panose="020B0604020202020204" pitchFamily="34" charset="0"/>
              </a:rPr>
              <a:t>1</a:t>
            </a:r>
          </a:p>
          <a:p>
            <a:pPr algn="ctr">
              <a:lnSpc>
                <a:spcPts val="3001"/>
              </a:lnSpc>
              <a:defRPr/>
            </a:pPr>
            <a:r>
              <a:rPr lang="en-US" altLang="zh-CN" sz="2400" b="1" dirty="0">
                <a:solidFill>
                  <a:srgbClr val="00C3DC"/>
                </a:solidFill>
                <a:latin typeface="Arial" panose="020B0604020202020204" pitchFamily="34" charset="0"/>
                <a:cs typeface="Arial" panose="020B0604020202020204" pitchFamily="34" charset="0"/>
              </a:rPr>
              <a:t>1</a:t>
            </a:r>
          </a:p>
          <a:p>
            <a:pPr algn="ctr">
              <a:lnSpc>
                <a:spcPts val="3001"/>
              </a:lnSpc>
              <a:defRPr/>
            </a:pPr>
            <a:r>
              <a:rPr lang="en-US" altLang="zh-CN" sz="2400" b="1" dirty="0">
                <a:solidFill>
                  <a:srgbClr val="00C3DC"/>
                </a:solidFill>
                <a:latin typeface="Arial" panose="020B0604020202020204" pitchFamily="34" charset="0"/>
                <a:cs typeface="Arial" panose="020B0604020202020204" pitchFamily="34" charset="0"/>
              </a:rPr>
              <a:t>1</a:t>
            </a:r>
          </a:p>
          <a:p>
            <a:pPr algn="ctr">
              <a:lnSpc>
                <a:spcPts val="3001"/>
              </a:lnSpc>
              <a:defRPr/>
            </a:pPr>
            <a:r>
              <a:rPr lang="en-US" altLang="zh-CN" sz="2400" b="1" dirty="0">
                <a:solidFill>
                  <a:srgbClr val="0092A5"/>
                </a:solidFill>
                <a:latin typeface="Arial" panose="020B0604020202020204" pitchFamily="34" charset="0"/>
                <a:cs typeface="Arial" panose="020B0604020202020204" pitchFamily="34" charset="0"/>
              </a:rPr>
              <a:t>0</a:t>
            </a:r>
            <a:endParaRPr lang="zh-CN" altLang="en-US" sz="2400" b="1" dirty="0">
              <a:solidFill>
                <a:srgbClr val="0092A5"/>
              </a:solidFill>
              <a:latin typeface="Arial" panose="020B0604020202020204" pitchFamily="34" charset="0"/>
              <a:cs typeface="Arial" panose="020B0604020202020204" pitchFamily="34" charset="0"/>
            </a:endParaRPr>
          </a:p>
        </p:txBody>
      </p:sp>
      <p:sp>
        <p:nvSpPr>
          <p:cNvPr id="86" name="右大括号 85">
            <a:extLst>
              <a:ext uri="{FF2B5EF4-FFF2-40B4-BE49-F238E27FC236}">
                <a16:creationId xmlns:a16="http://schemas.microsoft.com/office/drawing/2014/main" id="{9E7C8A3C-B4E2-E6A3-C9EE-833B04095F0E}"/>
              </a:ext>
            </a:extLst>
          </p:cNvPr>
          <p:cNvSpPr/>
          <p:nvPr/>
        </p:nvSpPr>
        <p:spPr>
          <a:xfrm>
            <a:off x="10437972" y="3420058"/>
            <a:ext cx="243197" cy="2902552"/>
          </a:xfrm>
          <a:prstGeom prst="rightBrace">
            <a:avLst>
              <a:gd name="adj1" fmla="val 8333"/>
              <a:gd name="adj2" fmla="val 46211"/>
            </a:avLst>
          </a:prstGeom>
          <a:noFill/>
          <a:ln w="25400" cap="flat">
            <a:solidFill>
              <a:schemeClr val="accent2"/>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415" latinLnBrk="1"/>
            <a:endParaRPr lang="zh-CN" altLang="en-US" sz="1800" dirty="0">
              <a:solidFill>
                <a:srgbClr val="000000"/>
              </a:solidFill>
            </a:endParaRPr>
          </a:p>
        </p:txBody>
      </p:sp>
      <p:sp>
        <p:nvSpPr>
          <p:cNvPr id="87" name="文本框 86">
            <a:extLst>
              <a:ext uri="{FF2B5EF4-FFF2-40B4-BE49-F238E27FC236}">
                <a16:creationId xmlns:a16="http://schemas.microsoft.com/office/drawing/2014/main" id="{C37FC9E7-ED64-4ED3-16B8-E9EE5206D4C9}"/>
              </a:ext>
            </a:extLst>
          </p:cNvPr>
          <p:cNvSpPr txBox="1"/>
          <p:nvPr/>
        </p:nvSpPr>
        <p:spPr>
          <a:xfrm>
            <a:off x="10510615" y="4517518"/>
            <a:ext cx="1900575" cy="707886"/>
          </a:xfrm>
          <a:prstGeom prst="rect">
            <a:avLst/>
          </a:prstGeom>
          <a:noFill/>
        </p:spPr>
        <p:txBody>
          <a:bodyPr wrap="square" rtlCol="0">
            <a:spAutoFit/>
          </a:bodyPr>
          <a:lstStyle/>
          <a:p>
            <a:pPr algn="ctr"/>
            <a:r>
              <a:rPr lang="en-US" altLang="zh-CN" sz="2000" b="1" dirty="0">
                <a:solidFill>
                  <a:schemeClr val="tx2"/>
                </a:solidFill>
                <a:latin typeface="Arial" panose="020B0604020202020204" pitchFamily="34" charset="0"/>
                <a:sym typeface="Helvetica Neue"/>
              </a:rPr>
              <a:t>Only one MPU Region</a:t>
            </a:r>
          </a:p>
        </p:txBody>
      </p:sp>
      <p:sp>
        <p:nvSpPr>
          <p:cNvPr id="89" name="箭头: 右 88">
            <a:extLst>
              <a:ext uri="{FF2B5EF4-FFF2-40B4-BE49-F238E27FC236}">
                <a16:creationId xmlns:a16="http://schemas.microsoft.com/office/drawing/2014/main" id="{D03427AD-7A31-6C17-66D5-BB735F7F14CB}"/>
              </a:ext>
            </a:extLst>
          </p:cNvPr>
          <p:cNvSpPr/>
          <p:nvPr/>
        </p:nvSpPr>
        <p:spPr>
          <a:xfrm>
            <a:off x="6650586" y="4266368"/>
            <a:ext cx="619914" cy="978218"/>
          </a:xfrm>
          <a:prstGeom prst="rightArrow">
            <a:avLst/>
          </a:prstGeom>
          <a:noFill/>
          <a:ln w="3810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14"/>
            <a:endParaRPr lang="zh-CN" altLang="en-US" sz="3200">
              <a:latin typeface="Helvetica Neue Medium"/>
              <a:ea typeface="Helvetica Neue Medium"/>
              <a:cs typeface="Helvetica Neue Medium"/>
              <a:sym typeface="Helvetica Neue Medium"/>
            </a:endParaRPr>
          </a:p>
        </p:txBody>
      </p:sp>
      <p:sp>
        <p:nvSpPr>
          <p:cNvPr id="91" name="右大括号 90">
            <a:extLst>
              <a:ext uri="{FF2B5EF4-FFF2-40B4-BE49-F238E27FC236}">
                <a16:creationId xmlns:a16="http://schemas.microsoft.com/office/drawing/2014/main" id="{A4B03428-3DD0-336B-C355-305316937E4C}"/>
              </a:ext>
            </a:extLst>
          </p:cNvPr>
          <p:cNvSpPr/>
          <p:nvPr/>
        </p:nvSpPr>
        <p:spPr>
          <a:xfrm flipH="1">
            <a:off x="3604196" y="3463812"/>
            <a:ext cx="452450" cy="2902552"/>
          </a:xfrm>
          <a:prstGeom prst="rightBrace">
            <a:avLst>
              <a:gd name="adj1" fmla="val 8333"/>
              <a:gd name="adj2" fmla="val 41800"/>
            </a:avLst>
          </a:prstGeom>
          <a:noFill/>
          <a:ln w="25400" cap="flat">
            <a:solidFill>
              <a:schemeClr val="accent2"/>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415" latinLnBrk="1"/>
            <a:endParaRPr lang="zh-CN" altLang="en-US" sz="1800" dirty="0">
              <a:solidFill>
                <a:srgbClr val="000000"/>
              </a:solidFill>
            </a:endParaRPr>
          </a:p>
        </p:txBody>
      </p:sp>
      <p:sp>
        <p:nvSpPr>
          <p:cNvPr id="92" name="文本框 91">
            <a:extLst>
              <a:ext uri="{FF2B5EF4-FFF2-40B4-BE49-F238E27FC236}">
                <a16:creationId xmlns:a16="http://schemas.microsoft.com/office/drawing/2014/main" id="{695834A6-70BA-1C40-FA61-B0FB39C6526D}"/>
              </a:ext>
            </a:extLst>
          </p:cNvPr>
          <p:cNvSpPr txBox="1"/>
          <p:nvPr/>
        </p:nvSpPr>
        <p:spPr>
          <a:xfrm>
            <a:off x="734628" y="4248132"/>
            <a:ext cx="3067578" cy="707886"/>
          </a:xfrm>
          <a:prstGeom prst="rect">
            <a:avLst/>
          </a:prstGeom>
          <a:noFill/>
        </p:spPr>
        <p:txBody>
          <a:bodyPr wrap="square" rtlCol="0">
            <a:spAutoFit/>
          </a:bodyPr>
          <a:lstStyle/>
          <a:p>
            <a:pPr algn="ctr"/>
            <a:r>
              <a:rPr lang="en-US" altLang="zh-CN" sz="2000" b="1" dirty="0">
                <a:solidFill>
                  <a:schemeClr val="tx2"/>
                </a:solidFill>
                <a:latin typeface="Arial" panose="020B0604020202020204" pitchFamily="34" charset="0"/>
                <a:sym typeface="Helvetica Neue"/>
              </a:rPr>
              <a:t>At least three separated</a:t>
            </a:r>
          </a:p>
          <a:p>
            <a:pPr algn="ctr"/>
            <a:r>
              <a:rPr lang="en-US" altLang="zh-CN" sz="2000" b="1" dirty="0">
                <a:solidFill>
                  <a:schemeClr val="tx2"/>
                </a:solidFill>
                <a:latin typeface="Arial" panose="020B0604020202020204" pitchFamily="34" charset="0"/>
                <a:sym typeface="Helvetica Neue"/>
              </a:rPr>
              <a:t>MPU Region needed</a:t>
            </a:r>
          </a:p>
        </p:txBody>
      </p:sp>
      <p:sp>
        <p:nvSpPr>
          <p:cNvPr id="93" name="文本框 92">
            <a:extLst>
              <a:ext uri="{FF2B5EF4-FFF2-40B4-BE49-F238E27FC236}">
                <a16:creationId xmlns:a16="http://schemas.microsoft.com/office/drawing/2014/main" id="{0C738B3E-33AB-FC2A-C4AF-1C5C9802B310}"/>
              </a:ext>
            </a:extLst>
          </p:cNvPr>
          <p:cNvSpPr txBox="1"/>
          <p:nvPr/>
        </p:nvSpPr>
        <p:spPr>
          <a:xfrm>
            <a:off x="3719144" y="2443458"/>
            <a:ext cx="3155982" cy="461665"/>
          </a:xfrm>
          <a:prstGeom prst="rect">
            <a:avLst/>
          </a:prstGeom>
          <a:noFill/>
        </p:spPr>
        <p:txBody>
          <a:bodyPr wrap="square" rtlCol="0">
            <a:spAutoFit/>
          </a:bodyPr>
          <a:lstStyle/>
          <a:p>
            <a:pPr algn="ctr"/>
            <a:r>
              <a:rPr lang="en-US" altLang="zh-CN" sz="2400" b="1" dirty="0">
                <a:solidFill>
                  <a:schemeClr val="tx2"/>
                </a:solidFill>
                <a:latin typeface="Arial" panose="020B0604020202020204" pitchFamily="34" charset="0"/>
                <a:sym typeface="Helvetica Neue"/>
              </a:rPr>
              <a:t>Without Sub-region</a:t>
            </a:r>
          </a:p>
        </p:txBody>
      </p:sp>
      <p:sp>
        <p:nvSpPr>
          <p:cNvPr id="94" name="文本框 93">
            <a:extLst>
              <a:ext uri="{FF2B5EF4-FFF2-40B4-BE49-F238E27FC236}">
                <a16:creationId xmlns:a16="http://schemas.microsoft.com/office/drawing/2014/main" id="{A622627A-9A91-7B81-21A0-A6B0497BE6A6}"/>
              </a:ext>
            </a:extLst>
          </p:cNvPr>
          <p:cNvSpPr txBox="1"/>
          <p:nvPr/>
        </p:nvSpPr>
        <p:spPr>
          <a:xfrm>
            <a:off x="7310316" y="2488098"/>
            <a:ext cx="3155982" cy="461665"/>
          </a:xfrm>
          <a:prstGeom prst="rect">
            <a:avLst/>
          </a:prstGeom>
          <a:noFill/>
        </p:spPr>
        <p:txBody>
          <a:bodyPr wrap="square" rtlCol="0">
            <a:spAutoFit/>
          </a:bodyPr>
          <a:lstStyle/>
          <a:p>
            <a:pPr algn="ctr"/>
            <a:r>
              <a:rPr lang="en-US" altLang="zh-CN" sz="2400" b="1" dirty="0">
                <a:solidFill>
                  <a:schemeClr val="tx2"/>
                </a:solidFill>
                <a:latin typeface="Arial" panose="020B0604020202020204" pitchFamily="34" charset="0"/>
                <a:sym typeface="Helvetica Neue"/>
              </a:rPr>
              <a:t>With Sub-region</a:t>
            </a:r>
          </a:p>
        </p:txBody>
      </p:sp>
      <p:sp>
        <p:nvSpPr>
          <p:cNvPr id="96" name="文本框 95">
            <a:extLst>
              <a:ext uri="{FF2B5EF4-FFF2-40B4-BE49-F238E27FC236}">
                <a16:creationId xmlns:a16="http://schemas.microsoft.com/office/drawing/2014/main" id="{D499CCF0-0C57-593A-530B-9C8282DAA5AD}"/>
              </a:ext>
            </a:extLst>
          </p:cNvPr>
          <p:cNvSpPr txBox="1"/>
          <p:nvPr/>
        </p:nvSpPr>
        <p:spPr>
          <a:xfrm>
            <a:off x="4330749" y="2950100"/>
            <a:ext cx="1543050" cy="339004"/>
          </a:xfrm>
          <a:prstGeom prst="rect">
            <a:avLst/>
          </a:prstGeom>
          <a:noFill/>
        </p:spPr>
        <p:txBody>
          <a:bodyPr wrap="square" rtlCol="0">
            <a:spAutoFit/>
          </a:bodyPr>
          <a:lstStyle/>
          <a:p>
            <a:pPr algn="ctr"/>
            <a:r>
              <a:rPr lang="en-US" altLang="zh-CN" sz="1603" b="1" dirty="0">
                <a:solidFill>
                  <a:schemeClr val="bg1"/>
                </a:solidFill>
                <a:latin typeface="Arial" panose="020B0604020202020204" pitchFamily="34" charset="0"/>
                <a:cs typeface="Arial" panose="020B0604020202020204" pitchFamily="34" charset="0"/>
              </a:rPr>
              <a:t>MEMORY</a:t>
            </a:r>
          </a:p>
        </p:txBody>
      </p:sp>
      <p:sp>
        <p:nvSpPr>
          <p:cNvPr id="97" name="文本框 96">
            <a:extLst>
              <a:ext uri="{FF2B5EF4-FFF2-40B4-BE49-F238E27FC236}">
                <a16:creationId xmlns:a16="http://schemas.microsoft.com/office/drawing/2014/main" id="{A987B415-C35D-4DA4-E7BF-E58DF9EC2068}"/>
              </a:ext>
            </a:extLst>
          </p:cNvPr>
          <p:cNvSpPr txBox="1"/>
          <p:nvPr/>
        </p:nvSpPr>
        <p:spPr>
          <a:xfrm>
            <a:off x="8011093" y="2920076"/>
            <a:ext cx="1543050" cy="339004"/>
          </a:xfrm>
          <a:prstGeom prst="rect">
            <a:avLst/>
          </a:prstGeom>
          <a:noFill/>
        </p:spPr>
        <p:txBody>
          <a:bodyPr wrap="square" rtlCol="0">
            <a:spAutoFit/>
          </a:bodyPr>
          <a:lstStyle/>
          <a:p>
            <a:pPr algn="ctr"/>
            <a:r>
              <a:rPr lang="en-US" altLang="zh-CN" sz="1603" b="1" dirty="0">
                <a:solidFill>
                  <a:schemeClr val="bg1"/>
                </a:solidFill>
                <a:latin typeface="Arial" panose="020B0604020202020204" pitchFamily="34" charset="0"/>
                <a:cs typeface="Arial" panose="020B0604020202020204" pitchFamily="34" charset="0"/>
              </a:rPr>
              <a:t>MEMORY</a:t>
            </a:r>
          </a:p>
        </p:txBody>
      </p:sp>
    </p:spTree>
    <p:extLst>
      <p:ext uri="{BB962C8B-B14F-4D97-AF65-F5344CB8AC3E}">
        <p14:creationId xmlns:p14="http://schemas.microsoft.com/office/powerpoint/2010/main" val="33263358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wipe(left)">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fade">
                                      <p:cBhvr>
                                        <p:cTn id="12" dur="500"/>
                                        <p:tgtEl>
                                          <p:spTgt spid="9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500"/>
                                        <p:tgtEl>
                                          <p:spTgt spid="6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500"/>
                                        <p:tgtEl>
                                          <p:spTgt spid="7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fade">
                                      <p:cBhvr>
                                        <p:cTn id="40" dur="500"/>
                                        <p:tgtEl>
                                          <p:spTgt spid="7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fade">
                                      <p:cBhvr>
                                        <p:cTn id="43" dur="500"/>
                                        <p:tgtEl>
                                          <p:spTgt spid="7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fade">
                                      <p:cBhvr>
                                        <p:cTn id="46" dur="500"/>
                                        <p:tgtEl>
                                          <p:spTgt spid="7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3"/>
                                        </p:tgtEl>
                                        <p:attrNameLst>
                                          <p:attrName>style.visibility</p:attrName>
                                        </p:attrNameLst>
                                      </p:cBhvr>
                                      <p:to>
                                        <p:strVal val="visible"/>
                                      </p:to>
                                    </p:set>
                                    <p:animEffect transition="in" filter="fade">
                                      <p:cBhvr>
                                        <p:cTn id="70" dur="500"/>
                                        <p:tgtEl>
                                          <p:spTgt spid="8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5"/>
                                        </p:tgtEl>
                                        <p:attrNameLst>
                                          <p:attrName>style.visibility</p:attrName>
                                        </p:attrNameLst>
                                      </p:cBhvr>
                                      <p:to>
                                        <p:strVal val="visible"/>
                                      </p:to>
                                    </p:set>
                                    <p:animEffect transition="in" filter="fade">
                                      <p:cBhvr>
                                        <p:cTn id="73" dur="500"/>
                                        <p:tgtEl>
                                          <p:spTgt spid="8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6"/>
                                        </p:tgtEl>
                                        <p:attrNameLst>
                                          <p:attrName>style.visibility</p:attrName>
                                        </p:attrNameLst>
                                      </p:cBhvr>
                                      <p:to>
                                        <p:strVal val="visible"/>
                                      </p:to>
                                    </p:set>
                                    <p:animEffect transition="in" filter="fade">
                                      <p:cBhvr>
                                        <p:cTn id="76" dur="500"/>
                                        <p:tgtEl>
                                          <p:spTgt spid="8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7"/>
                                        </p:tgtEl>
                                        <p:attrNameLst>
                                          <p:attrName>style.visibility</p:attrName>
                                        </p:attrNameLst>
                                      </p:cBhvr>
                                      <p:to>
                                        <p:strVal val="visible"/>
                                      </p:to>
                                    </p:set>
                                    <p:animEffect transition="in" filter="fade">
                                      <p:cBhvr>
                                        <p:cTn id="7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8" grpId="0" animBg="1"/>
      <p:bldP spid="65" grpId="0" animBg="1"/>
      <p:bldP spid="66" grpId="0" animBg="1"/>
      <p:bldP spid="67" grpId="0" animBg="1"/>
      <p:bldP spid="68" grpId="0" animBg="1"/>
      <p:bldP spid="69" grpId="0" animBg="1"/>
      <p:bldP spid="70" grpId="0" animBg="1"/>
      <p:bldP spid="71" grpId="0" animBg="1"/>
      <p:bldP spid="72" grpId="0" animBg="1"/>
      <p:bldP spid="73" grpId="0"/>
      <p:bldP spid="74" grpId="0"/>
      <p:bldP spid="75" grpId="0"/>
      <p:bldP spid="76" grpId="0"/>
      <p:bldP spid="77" grpId="0"/>
      <p:bldP spid="78" grpId="0"/>
      <p:bldP spid="79" grpId="0"/>
      <p:bldP spid="80" grpId="0"/>
      <p:bldP spid="83" grpId="0"/>
      <p:bldP spid="85" grpId="0"/>
      <p:bldP spid="86" grpId="0" animBg="1"/>
      <p:bldP spid="87" grpId="0"/>
      <p:bldP spid="89" grpId="0" animBg="1"/>
      <p:bldP spid="9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77A5AC2-1B55-4962-A677-46664B60A870}"/>
              </a:ext>
            </a:extLst>
          </p:cNvPr>
          <p:cNvSpPr>
            <a:spLocks noGrp="1"/>
          </p:cNvSpPr>
          <p:nvPr>
            <p:ph type="body" sz="quarter" idx="1"/>
          </p:nvPr>
        </p:nvSpPr>
        <p:spPr>
          <a:xfrm>
            <a:off x="371868" y="1162491"/>
            <a:ext cx="10524731" cy="4224745"/>
          </a:xfrm>
        </p:spPr>
        <p:txBody>
          <a:bodyPr/>
          <a:lstStyle/>
          <a:p>
            <a:r>
              <a:rPr lang="en-US" altLang="zh-CN" sz="2800" dirty="0"/>
              <a:t>Automatically find optimized region allocation strategies</a:t>
            </a:r>
          </a:p>
          <a:p>
            <a:pPr lvl="1"/>
            <a:r>
              <a:rPr lang="en-US" altLang="zh-CN" sz="2400" dirty="0"/>
              <a:t>MINION (NDSS 2018) </a:t>
            </a:r>
            <a:endParaRPr lang="en-US" altLang="zh-CN" sz="2800" dirty="0"/>
          </a:p>
          <a:p>
            <a:pPr lvl="1"/>
            <a:r>
              <a:rPr lang="en-US" altLang="zh-CN" sz="2400" dirty="0"/>
              <a:t>ACES (USENIX Security 2018)</a:t>
            </a:r>
            <a:endParaRPr lang="zh-CN" altLang="en-US" sz="2400" dirty="0"/>
          </a:p>
        </p:txBody>
      </p:sp>
      <p:sp>
        <p:nvSpPr>
          <p:cNvPr id="5" name="文本占位符 2">
            <a:extLst>
              <a:ext uri="{FF2B5EF4-FFF2-40B4-BE49-F238E27FC236}">
                <a16:creationId xmlns:a16="http://schemas.microsoft.com/office/drawing/2014/main" id="{8F7A6B81-A2E3-0E18-DB47-17E295E29CA7}"/>
              </a:ext>
            </a:extLst>
          </p:cNvPr>
          <p:cNvSpPr txBox="1">
            <a:spLocks/>
          </p:cNvSpPr>
          <p:nvPr/>
        </p:nvSpPr>
        <p:spPr>
          <a:xfrm>
            <a:off x="215900" y="3613500"/>
            <a:ext cx="12001500" cy="2287299"/>
          </a:xfrm>
          <a:prstGeom prst="rect">
            <a:avLst/>
          </a:prstGeom>
        </p:spPr>
        <p:txBody>
          <a:bodyPr anchor="t"/>
          <a:lstStyle>
            <a:lvl1pPr marL="342900" marR="0" indent="-342900" algn="l" defTabSz="495300" latinLnBrk="0">
              <a:lnSpc>
                <a:spcPct val="100000"/>
              </a:lnSpc>
              <a:spcBef>
                <a:spcPts val="600"/>
              </a:spcBef>
              <a:spcAft>
                <a:spcPts val="600"/>
              </a:spcAft>
              <a:buClrTx/>
              <a:buSzTx/>
              <a:buFont typeface="Wingdings" panose="05000000000000000000" pitchFamily="2" charset="2"/>
              <a:buChar char="l"/>
              <a:tabLst/>
              <a:defRPr sz="2400" b="0" i="0" u="none" strike="noStrike" cap="none" spc="0" baseline="0">
                <a:solidFill>
                  <a:schemeClr val="tx2"/>
                </a:solidFill>
                <a:uFillTx/>
                <a:latin typeface="Arial" panose="020B0604020202020204" pitchFamily="34" charset="0"/>
                <a:ea typeface="Helvetica Neue"/>
                <a:cs typeface="Helvetica Neue"/>
                <a:sym typeface="Helvetica Neue"/>
              </a:defRPr>
            </a:lvl1pPr>
            <a:lvl2pPr marL="846900" marR="0" indent="-342900" algn="l" defTabSz="495300" latinLnBrk="0">
              <a:lnSpc>
                <a:spcPct val="100000"/>
              </a:lnSpc>
              <a:spcBef>
                <a:spcPts val="600"/>
              </a:spcBef>
              <a:spcAft>
                <a:spcPts val="600"/>
              </a:spcAft>
              <a:buClrTx/>
              <a:buSzPct val="150000"/>
              <a:buFont typeface="Arial" panose="020B0604020202020204" pitchFamily="34" charset="0"/>
              <a:buChar char="•"/>
              <a:tabLst/>
              <a:defRPr sz="2000" b="0" i="0" u="none" strike="noStrike" cap="none" spc="0" baseline="0">
                <a:solidFill>
                  <a:schemeClr val="tx2"/>
                </a:solidFill>
                <a:uFillTx/>
                <a:latin typeface="Arial" panose="020B0604020202020204" pitchFamily="34" charset="0"/>
                <a:ea typeface="Helvetica Neue"/>
                <a:cs typeface="Helvetica Neue"/>
                <a:sym typeface="Helvetica Neue"/>
              </a:defRPr>
            </a:lvl2pPr>
            <a:lvl3pPr marL="0" marR="0" indent="0" algn="l" defTabSz="495300" latinLnBrk="0">
              <a:lnSpc>
                <a:spcPct val="100000"/>
              </a:lnSpc>
              <a:spcBef>
                <a:spcPts val="600"/>
              </a:spcBef>
              <a:spcAft>
                <a:spcPts val="600"/>
              </a:spcAft>
              <a:buClrTx/>
              <a:buSzTx/>
              <a:buFontTx/>
              <a:buNone/>
              <a:tabLst/>
              <a:defRPr sz="1800" b="0" i="0" u="none" strike="noStrike" cap="none" spc="0" baseline="0">
                <a:solidFill>
                  <a:schemeClr val="tx2"/>
                </a:solidFill>
                <a:uFillTx/>
                <a:latin typeface="Arial" panose="020B0604020202020204" pitchFamily="34" charset="0"/>
                <a:ea typeface="Helvetica Neue"/>
                <a:cs typeface="Helvetica Neue"/>
                <a:sym typeface="Helvetica Neue"/>
              </a:defRPr>
            </a:lvl3pPr>
            <a:lvl4pPr marL="0" marR="0" indent="0" algn="l" defTabSz="495300" latinLnBrk="0">
              <a:lnSpc>
                <a:spcPct val="100000"/>
              </a:lnSpc>
              <a:spcBef>
                <a:spcPts val="600"/>
              </a:spcBef>
              <a:spcAft>
                <a:spcPts val="600"/>
              </a:spcAft>
              <a:buClrTx/>
              <a:buSzTx/>
              <a:buFontTx/>
              <a:buNone/>
              <a:tabLst/>
              <a:defRPr sz="1800" b="0" i="0" u="none" strike="noStrike" cap="none" spc="0" baseline="0">
                <a:solidFill>
                  <a:schemeClr val="tx2"/>
                </a:solidFill>
                <a:uFillTx/>
                <a:latin typeface="Arial" panose="020B0604020202020204" pitchFamily="34" charset="0"/>
                <a:ea typeface="Helvetica Neue"/>
                <a:cs typeface="Helvetica Neue"/>
                <a:sym typeface="Helvetica Neue"/>
              </a:defRPr>
            </a:lvl4pPr>
            <a:lvl5pPr marL="0" marR="0" indent="0" algn="l" defTabSz="495300" latinLnBrk="0">
              <a:lnSpc>
                <a:spcPct val="100000"/>
              </a:lnSpc>
              <a:spcBef>
                <a:spcPts val="600"/>
              </a:spcBef>
              <a:spcAft>
                <a:spcPts val="600"/>
              </a:spcAft>
              <a:buClrTx/>
              <a:buSzTx/>
              <a:buFontTx/>
              <a:buNone/>
              <a:tabLst/>
              <a:defRPr sz="1400" b="0" i="0" u="none" strike="noStrike" cap="none" spc="0" baseline="0">
                <a:solidFill>
                  <a:schemeClr val="tx2"/>
                </a:solidFill>
                <a:uFillTx/>
                <a:latin typeface="Arial" panose="020B0604020202020204" pitchFamily="34" charset="0"/>
                <a:ea typeface="Helvetica Neue"/>
                <a:cs typeface="Helvetica Neue"/>
                <a:sym typeface="Helvetica Neue"/>
              </a:defRPr>
            </a:lvl5pPr>
            <a:lvl6pPr marL="2286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6pPr>
            <a:lvl7pPr marL="2667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7pPr>
            <a:lvl8pPr marL="3048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8pPr>
            <a:lvl9pPr marL="3429000" marR="0" indent="-381000" algn="l" defTabSz="495300" latinLnBrk="0">
              <a:lnSpc>
                <a:spcPct val="120000"/>
              </a:lnSpc>
              <a:spcBef>
                <a:spcPts val="3540"/>
              </a:spcBef>
              <a:spcAft>
                <a:spcPts val="0"/>
              </a:spcAft>
              <a:buClrTx/>
              <a:buSzPct val="125000"/>
              <a:buFontTx/>
              <a:buChar char="•"/>
              <a:tabLst/>
              <a:defRPr sz="3120" b="0" i="0" u="none" strike="noStrike" cap="none" spc="0" baseline="0">
                <a:solidFill>
                  <a:srgbClr val="000000"/>
                </a:solidFill>
                <a:uFillTx/>
                <a:latin typeface="Asap Regular"/>
                <a:ea typeface="Asap Regular"/>
                <a:cs typeface="Asap Regular"/>
                <a:sym typeface="Asap Regular"/>
              </a:defRPr>
            </a:lvl9pPr>
          </a:lstStyle>
          <a:p>
            <a:pPr hangingPunct="1"/>
            <a:endParaRPr lang="en-US" altLang="zh-CN" dirty="0"/>
          </a:p>
        </p:txBody>
      </p:sp>
      <p:sp>
        <p:nvSpPr>
          <p:cNvPr id="7" name="标题 1">
            <a:extLst>
              <a:ext uri="{FF2B5EF4-FFF2-40B4-BE49-F238E27FC236}">
                <a16:creationId xmlns:a16="http://schemas.microsoft.com/office/drawing/2014/main" id="{F9480E93-5C4C-FA1E-FADE-8EB7DA54A9D2}"/>
              </a:ext>
            </a:extLst>
          </p:cNvPr>
          <p:cNvSpPr txBox="1">
            <a:spLocks/>
          </p:cNvSpPr>
          <p:nvPr/>
        </p:nvSpPr>
        <p:spPr>
          <a:xfrm>
            <a:off x="371868" y="10274"/>
            <a:ext cx="10435696" cy="648928"/>
          </a:xfrm>
          <a:prstGeom prst="rect">
            <a:avLst/>
          </a:prstGeom>
        </p:spPr>
        <p:txBody>
          <a:bodyPr anchor="b">
            <a:normAutofit/>
          </a:bodyPr>
          <a:lstStyle>
            <a:lvl1pPr marL="0" marR="0" indent="0" algn="l" defTabSz="548650" rtl="0" latinLnBrk="0">
              <a:lnSpc>
                <a:spcPct val="85000"/>
              </a:lnSpc>
              <a:spcBef>
                <a:spcPts val="0"/>
              </a:spcBef>
              <a:spcAft>
                <a:spcPts val="0"/>
              </a:spcAft>
              <a:buClrTx/>
              <a:buSzTx/>
              <a:buFontTx/>
              <a:buNone/>
              <a:tabLst/>
              <a:defRPr sz="3200" b="1" i="0" u="none" strike="noStrike" cap="none" spc="-79" baseline="0">
                <a:solidFill>
                  <a:srgbClr val="002060"/>
                </a:solidFill>
                <a:uFillTx/>
                <a:latin typeface="Arial Black" panose="020B0604020202020204" pitchFamily="34" charset="0"/>
                <a:ea typeface="+mn-ea"/>
                <a:cs typeface="+mn-cs"/>
                <a:sym typeface="Spartan Bold"/>
              </a:defRPr>
            </a:lvl1pPr>
            <a:lvl2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2pPr>
            <a:lvl3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3pPr>
            <a:lvl4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4pPr>
            <a:lvl5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5pPr>
            <a:lvl6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6pPr>
            <a:lvl7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7pPr>
            <a:lvl8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8pPr>
            <a:lvl9pPr marL="0" marR="0" indent="0" algn="l" defTabSz="548650" rtl="0" latinLnBrk="0">
              <a:lnSpc>
                <a:spcPct val="85000"/>
              </a:lnSpc>
              <a:spcBef>
                <a:spcPts val="0"/>
              </a:spcBef>
              <a:spcAft>
                <a:spcPts val="0"/>
              </a:spcAft>
              <a:buClrTx/>
              <a:buSzTx/>
              <a:buFontTx/>
              <a:buNone/>
              <a:tabLst/>
              <a:defRPr sz="4260" b="0" i="0" u="none" strike="noStrike" cap="none" spc="-79" baseline="0">
                <a:solidFill>
                  <a:srgbClr val="01CF89"/>
                </a:solidFill>
                <a:uFillTx/>
                <a:latin typeface="+mn-lt"/>
                <a:ea typeface="+mn-ea"/>
                <a:cs typeface="+mn-cs"/>
                <a:sym typeface="Spartan Bold"/>
              </a:defRPr>
            </a:lvl9pPr>
          </a:lstStyle>
          <a:p>
            <a:pPr hangingPunct="1"/>
            <a:r>
              <a:rPr lang="en-US" altLang="zh-CN" dirty="0"/>
              <a:t>Region Usage Optimization</a:t>
            </a:r>
            <a:endParaRPr lang="zh-CN" altLang="en-US" dirty="0"/>
          </a:p>
        </p:txBody>
      </p:sp>
    </p:spTree>
    <p:extLst>
      <p:ext uri="{BB962C8B-B14F-4D97-AF65-F5344CB8AC3E}">
        <p14:creationId xmlns:p14="http://schemas.microsoft.com/office/powerpoint/2010/main" val="288380970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70CA62-F561-6178-BF16-CF80CF5183F9}"/>
              </a:ext>
            </a:extLst>
          </p:cNvPr>
          <p:cNvSpPr>
            <a:spLocks noGrp="1"/>
          </p:cNvSpPr>
          <p:nvPr>
            <p:ph type="title"/>
          </p:nvPr>
        </p:nvSpPr>
        <p:spPr/>
        <p:txBody>
          <a:bodyPr/>
          <a:lstStyle/>
          <a:p>
            <a:r>
              <a:rPr kumimoji="1" lang="en-US" altLang="zh-CN" dirty="0"/>
              <a:t>New</a:t>
            </a:r>
            <a:r>
              <a:rPr kumimoji="1" lang="zh-CN" altLang="en-US" dirty="0"/>
              <a:t> </a:t>
            </a:r>
            <a:r>
              <a:rPr kumimoji="1" lang="en-US" altLang="zh-CN" dirty="0"/>
              <a:t>Hardware</a:t>
            </a:r>
            <a:r>
              <a:rPr kumimoji="1" lang="zh-CN" altLang="en-US" dirty="0"/>
              <a:t> </a:t>
            </a:r>
            <a:r>
              <a:rPr kumimoji="1" lang="en-US" altLang="zh-CN" dirty="0"/>
              <a:t>Security</a:t>
            </a:r>
            <a:r>
              <a:rPr kumimoji="1" lang="zh-CN" altLang="en-US" dirty="0"/>
              <a:t> </a:t>
            </a:r>
            <a:r>
              <a:rPr kumimoji="1" lang="en-US" altLang="zh-CN" dirty="0"/>
              <a:t>Features</a:t>
            </a:r>
            <a:endParaRPr kumimoji="1" lang="zh-CN" altLang="en-US" dirty="0"/>
          </a:p>
        </p:txBody>
      </p:sp>
      <p:sp>
        <p:nvSpPr>
          <p:cNvPr id="3" name="文本占位符 2">
            <a:extLst>
              <a:ext uri="{FF2B5EF4-FFF2-40B4-BE49-F238E27FC236}">
                <a16:creationId xmlns:a16="http://schemas.microsoft.com/office/drawing/2014/main" id="{5BB9FA04-B13F-9123-1BC0-CCE786509FD4}"/>
              </a:ext>
            </a:extLst>
          </p:cNvPr>
          <p:cNvSpPr>
            <a:spLocks noGrp="1"/>
          </p:cNvSpPr>
          <p:nvPr>
            <p:ph type="body" sz="quarter" idx="1"/>
          </p:nvPr>
        </p:nvSpPr>
        <p:spPr>
          <a:xfrm>
            <a:off x="582917" y="1318214"/>
            <a:ext cx="10600931" cy="4224745"/>
          </a:xfrm>
        </p:spPr>
        <p:txBody>
          <a:bodyPr/>
          <a:lstStyle/>
          <a:p>
            <a:r>
              <a:rPr lang="en-US" altLang="zh-CN" sz="2800" dirty="0"/>
              <a:t>ARMv8-M architecture extends the </a:t>
            </a:r>
            <a:r>
              <a:rPr lang="en-US" altLang="zh-CN" sz="2800" dirty="0" err="1"/>
              <a:t>TrustZone</a:t>
            </a:r>
            <a:r>
              <a:rPr lang="en-US" altLang="zh-CN" sz="2800" dirty="0"/>
              <a:t> technology to Cortex-M series. The secure regions can be used as additional regions and be assigned with higher privileged level beyond privileged level in normal world.</a:t>
            </a:r>
          </a:p>
          <a:p>
            <a:r>
              <a:rPr lang="en-US" altLang="zh-CN" sz="2800" dirty="0" err="1"/>
              <a:t>Trustlite</a:t>
            </a:r>
            <a:r>
              <a:rPr lang="en-US" altLang="zh-CN" sz="2800" dirty="0"/>
              <a:t> proposed </a:t>
            </a:r>
            <a:r>
              <a:rPr lang="en-US" altLang="zh-CN" sz="2800" b="1" dirty="0"/>
              <a:t>execution-aware MPU </a:t>
            </a:r>
            <a:r>
              <a:rPr lang="en-US" altLang="zh-CN" sz="2800" dirty="0"/>
              <a:t>which the not only validates data accesses (read/write/execute) but additionally considers the currently active instruction pointer as the subject performing the access.</a:t>
            </a:r>
            <a:endParaRPr kumimoji="1" lang="zh-CN" altLang="en-US" sz="3200" dirty="0"/>
          </a:p>
        </p:txBody>
      </p:sp>
    </p:spTree>
    <p:extLst>
      <p:ext uri="{BB962C8B-B14F-4D97-AF65-F5344CB8AC3E}">
        <p14:creationId xmlns:p14="http://schemas.microsoft.com/office/powerpoint/2010/main" val="131199054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0E9BA-7CA8-BB62-2345-8ACC402F0356}"/>
              </a:ext>
            </a:extLst>
          </p:cNvPr>
          <p:cNvSpPr>
            <a:spLocks noGrp="1"/>
          </p:cNvSpPr>
          <p:nvPr>
            <p:ph type="title"/>
          </p:nvPr>
        </p:nvSpPr>
        <p:spPr/>
        <p:txBody>
          <a:bodyPr>
            <a:normAutofit/>
          </a:bodyPr>
          <a:lstStyle/>
          <a:p>
            <a:r>
              <a:rPr lang="en-US" altLang="zh-CN" dirty="0"/>
              <a:t>What is Memory Protection Unit (MPU)</a:t>
            </a:r>
            <a:endParaRPr lang="zh-CN" altLang="en-US" dirty="0"/>
          </a:p>
        </p:txBody>
      </p:sp>
      <p:sp>
        <p:nvSpPr>
          <p:cNvPr id="3" name="文本占位符 2">
            <a:extLst>
              <a:ext uri="{FF2B5EF4-FFF2-40B4-BE49-F238E27FC236}">
                <a16:creationId xmlns:a16="http://schemas.microsoft.com/office/drawing/2014/main" id="{7BA346ED-3402-A31C-9FC5-6CDEC0547B17}"/>
              </a:ext>
            </a:extLst>
          </p:cNvPr>
          <p:cNvSpPr>
            <a:spLocks noGrp="1"/>
          </p:cNvSpPr>
          <p:nvPr>
            <p:ph type="body" sz="quarter" idx="1"/>
          </p:nvPr>
        </p:nvSpPr>
        <p:spPr>
          <a:xfrm>
            <a:off x="125051" y="1144446"/>
            <a:ext cx="5570483" cy="4911721"/>
          </a:xfrm>
        </p:spPr>
        <p:txBody>
          <a:bodyPr/>
          <a:lstStyle/>
          <a:p>
            <a:r>
              <a:rPr lang="en-US" altLang="zh-CN" dirty="0"/>
              <a:t>How MPU works?</a:t>
            </a:r>
          </a:p>
          <a:p>
            <a:pPr lvl="1"/>
            <a:r>
              <a:rPr lang="en-US" altLang="zh-CN" sz="2400" dirty="0"/>
              <a:t>For </a:t>
            </a:r>
            <a:r>
              <a:rPr lang="en-US" altLang="zh-CN" sz="2400" b="1" dirty="0"/>
              <a:t>a limited number </a:t>
            </a:r>
            <a:r>
              <a:rPr lang="en-US" altLang="zh-CN" sz="2400" dirty="0"/>
              <a:t>of configurable memory regions, MPU assigns access permissions (R/W/X) based on the current execution privilege level</a:t>
            </a:r>
          </a:p>
          <a:p>
            <a:pPr lvl="1"/>
            <a:r>
              <a:rPr lang="en-US" altLang="zh-CN" sz="2400" dirty="0"/>
              <a:t>A fault happens when a memory access violates the access permission</a:t>
            </a:r>
          </a:p>
          <a:p>
            <a:pPr lvl="1"/>
            <a:r>
              <a:rPr lang="en-US" altLang="zh-CN" sz="2400" dirty="0"/>
              <a:t>MPU can only be configured by privileged code</a:t>
            </a:r>
          </a:p>
        </p:txBody>
      </p:sp>
      <p:sp>
        <p:nvSpPr>
          <p:cNvPr id="9" name="矩形: 圆角 28">
            <a:extLst>
              <a:ext uri="{FF2B5EF4-FFF2-40B4-BE49-F238E27FC236}">
                <a16:creationId xmlns:a16="http://schemas.microsoft.com/office/drawing/2014/main" id="{006DA46E-2BEA-4F52-7165-0C4FEE2EA398}"/>
              </a:ext>
            </a:extLst>
          </p:cNvPr>
          <p:cNvSpPr/>
          <p:nvPr/>
        </p:nvSpPr>
        <p:spPr>
          <a:xfrm rot="5400000">
            <a:off x="10317278" y="1781057"/>
            <a:ext cx="84469" cy="1875970"/>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20">
              <a:solidFill>
                <a:schemeClr val="accent2">
                  <a:lumMod val="50000"/>
                </a:schemeClr>
              </a:solidFill>
            </a:endParaRPr>
          </a:p>
        </p:txBody>
      </p:sp>
      <p:sp>
        <p:nvSpPr>
          <p:cNvPr id="10" name="矩形: 圆角 27">
            <a:extLst>
              <a:ext uri="{FF2B5EF4-FFF2-40B4-BE49-F238E27FC236}">
                <a16:creationId xmlns:a16="http://schemas.microsoft.com/office/drawing/2014/main" id="{C0BB984D-9BC4-03F9-409B-5C7460AA2A96}"/>
              </a:ext>
            </a:extLst>
          </p:cNvPr>
          <p:cNvSpPr/>
          <p:nvPr/>
        </p:nvSpPr>
        <p:spPr>
          <a:xfrm rot="5400000">
            <a:off x="8317244" y="2192967"/>
            <a:ext cx="84471" cy="1973498"/>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20">
              <a:solidFill>
                <a:schemeClr val="accent2">
                  <a:lumMod val="50000"/>
                </a:schemeClr>
              </a:solidFill>
            </a:endParaRPr>
          </a:p>
        </p:txBody>
      </p:sp>
      <p:sp>
        <p:nvSpPr>
          <p:cNvPr id="11" name="矩形: 圆角 26">
            <a:extLst>
              <a:ext uri="{FF2B5EF4-FFF2-40B4-BE49-F238E27FC236}">
                <a16:creationId xmlns:a16="http://schemas.microsoft.com/office/drawing/2014/main" id="{BBBC0583-33D7-9330-DA8F-3ED0E2F588D1}"/>
              </a:ext>
            </a:extLst>
          </p:cNvPr>
          <p:cNvSpPr/>
          <p:nvPr/>
        </p:nvSpPr>
        <p:spPr>
          <a:xfrm rot="5400000">
            <a:off x="8395369" y="1921186"/>
            <a:ext cx="84469" cy="1875970"/>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20">
              <a:solidFill>
                <a:schemeClr val="accent2">
                  <a:lumMod val="50000"/>
                </a:schemeClr>
              </a:solidFill>
            </a:endParaRPr>
          </a:p>
        </p:txBody>
      </p:sp>
      <p:sp>
        <p:nvSpPr>
          <p:cNvPr id="12" name="矩形: 圆角 25">
            <a:extLst>
              <a:ext uri="{FF2B5EF4-FFF2-40B4-BE49-F238E27FC236}">
                <a16:creationId xmlns:a16="http://schemas.microsoft.com/office/drawing/2014/main" id="{B5B8182C-175E-C296-DBE7-0B0F0245DC3B}"/>
              </a:ext>
            </a:extLst>
          </p:cNvPr>
          <p:cNvSpPr/>
          <p:nvPr/>
        </p:nvSpPr>
        <p:spPr>
          <a:xfrm rot="5400000">
            <a:off x="8446585" y="1632515"/>
            <a:ext cx="84470" cy="1672670"/>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20">
              <a:solidFill>
                <a:schemeClr val="accent2">
                  <a:lumMod val="50000"/>
                </a:schemeClr>
              </a:solidFill>
            </a:endParaRPr>
          </a:p>
        </p:txBody>
      </p:sp>
      <p:sp>
        <p:nvSpPr>
          <p:cNvPr id="15" name="矩形: 圆角 21">
            <a:extLst>
              <a:ext uri="{FF2B5EF4-FFF2-40B4-BE49-F238E27FC236}">
                <a16:creationId xmlns:a16="http://schemas.microsoft.com/office/drawing/2014/main" id="{6D0C7471-C161-F22C-E8C9-871193EF5899}"/>
              </a:ext>
            </a:extLst>
          </p:cNvPr>
          <p:cNvSpPr/>
          <p:nvPr/>
        </p:nvSpPr>
        <p:spPr>
          <a:xfrm>
            <a:off x="9325155" y="2169277"/>
            <a:ext cx="96373" cy="1836504"/>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20">
              <a:solidFill>
                <a:schemeClr val="accent2">
                  <a:lumMod val="50000"/>
                </a:schemeClr>
              </a:solidFill>
            </a:endParaRPr>
          </a:p>
        </p:txBody>
      </p:sp>
      <p:sp>
        <p:nvSpPr>
          <p:cNvPr id="16" name="矩形 15">
            <a:extLst>
              <a:ext uri="{FF2B5EF4-FFF2-40B4-BE49-F238E27FC236}">
                <a16:creationId xmlns:a16="http://schemas.microsoft.com/office/drawing/2014/main" id="{CA986502-96A7-F988-179D-188AB37002AD}"/>
              </a:ext>
            </a:extLst>
          </p:cNvPr>
          <p:cNvSpPr/>
          <p:nvPr/>
        </p:nvSpPr>
        <p:spPr>
          <a:xfrm>
            <a:off x="8093033" y="3939089"/>
            <a:ext cx="2616478" cy="663417"/>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1" b="1" dirty="0">
                <a:solidFill>
                  <a:schemeClr val="accent2">
                    <a:lumMod val="50000"/>
                  </a:schemeClr>
                </a:solidFill>
              </a:rPr>
              <a:t>CPU</a:t>
            </a:r>
            <a:endParaRPr lang="zh-CN" altLang="en-US" sz="2401" b="1" dirty="0">
              <a:solidFill>
                <a:schemeClr val="accent2">
                  <a:lumMod val="50000"/>
                </a:schemeClr>
              </a:solidFill>
            </a:endParaRPr>
          </a:p>
        </p:txBody>
      </p:sp>
      <p:sp>
        <p:nvSpPr>
          <p:cNvPr id="17" name="矩形 16">
            <a:extLst>
              <a:ext uri="{FF2B5EF4-FFF2-40B4-BE49-F238E27FC236}">
                <a16:creationId xmlns:a16="http://schemas.microsoft.com/office/drawing/2014/main" id="{26AE04F5-D240-C3C1-2A61-B4F1C3B6782E}"/>
              </a:ext>
            </a:extLst>
          </p:cNvPr>
          <p:cNvSpPr/>
          <p:nvPr/>
        </p:nvSpPr>
        <p:spPr>
          <a:xfrm>
            <a:off x="8630588" y="2169277"/>
            <a:ext cx="1389133" cy="1079722"/>
          </a:xfrm>
          <a:prstGeom prst="rect">
            <a:avLst/>
          </a:prstGeom>
          <a:solidFill>
            <a:schemeClr val="bg1">
              <a:lumMod val="85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i="1" dirty="0">
                <a:solidFill>
                  <a:srgbClr val="C00000"/>
                </a:solidFill>
              </a:rPr>
              <a:t>MPU</a:t>
            </a:r>
            <a:endParaRPr lang="zh-CN" altLang="en-US" sz="2800" b="1" i="1" dirty="0">
              <a:solidFill>
                <a:srgbClr val="C00000"/>
              </a:solidFill>
            </a:endParaRPr>
          </a:p>
        </p:txBody>
      </p:sp>
      <p:sp>
        <p:nvSpPr>
          <p:cNvPr id="18" name="矩形 17">
            <a:extLst>
              <a:ext uri="{FF2B5EF4-FFF2-40B4-BE49-F238E27FC236}">
                <a16:creationId xmlns:a16="http://schemas.microsoft.com/office/drawing/2014/main" id="{FE9B911B-A4EA-D760-A6F7-17014EA9D1BF}"/>
              </a:ext>
            </a:extLst>
          </p:cNvPr>
          <p:cNvSpPr/>
          <p:nvPr/>
        </p:nvSpPr>
        <p:spPr>
          <a:xfrm>
            <a:off x="10313369" y="1655008"/>
            <a:ext cx="1860047" cy="2043598"/>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401" b="1" dirty="0">
                <a:solidFill>
                  <a:schemeClr val="accent2">
                    <a:lumMod val="50000"/>
                  </a:schemeClr>
                </a:solidFill>
              </a:rPr>
              <a:t>MEMORIES</a:t>
            </a:r>
          </a:p>
          <a:p>
            <a:pPr algn="ctr">
              <a:lnSpc>
                <a:spcPct val="150000"/>
              </a:lnSpc>
            </a:pPr>
            <a:r>
              <a:rPr lang="en-US" altLang="zh-CN" sz="2401" b="1" dirty="0">
                <a:solidFill>
                  <a:schemeClr val="accent2">
                    <a:lumMod val="50000"/>
                  </a:schemeClr>
                </a:solidFill>
              </a:rPr>
              <a:t>(RAM</a:t>
            </a:r>
          </a:p>
          <a:p>
            <a:pPr algn="ctr">
              <a:lnSpc>
                <a:spcPct val="150000"/>
              </a:lnSpc>
            </a:pPr>
            <a:r>
              <a:rPr lang="en-US" altLang="zh-CN" sz="2401" b="1" dirty="0">
                <a:solidFill>
                  <a:schemeClr val="accent2">
                    <a:lumMod val="50000"/>
                  </a:schemeClr>
                </a:solidFill>
              </a:rPr>
              <a:t>ROM)</a:t>
            </a:r>
          </a:p>
        </p:txBody>
      </p:sp>
      <p:grpSp>
        <p:nvGrpSpPr>
          <p:cNvPr id="19" name="组合 18">
            <a:extLst>
              <a:ext uri="{FF2B5EF4-FFF2-40B4-BE49-F238E27FC236}">
                <a16:creationId xmlns:a16="http://schemas.microsoft.com/office/drawing/2014/main" id="{A5FF6888-DBE4-6ED1-ECA8-0573F464C967}"/>
              </a:ext>
            </a:extLst>
          </p:cNvPr>
          <p:cNvGrpSpPr/>
          <p:nvPr/>
        </p:nvGrpSpPr>
        <p:grpSpPr>
          <a:xfrm>
            <a:off x="5670121" y="2091902"/>
            <a:ext cx="2589696" cy="1168966"/>
            <a:chOff x="838895" y="1860936"/>
            <a:chExt cx="2588498" cy="1168423"/>
          </a:xfrm>
          <a:solidFill>
            <a:schemeClr val="bg1">
              <a:lumMod val="85000"/>
            </a:schemeClr>
          </a:solidFill>
        </p:grpSpPr>
        <p:sp>
          <p:nvSpPr>
            <p:cNvPr id="21" name="矩形 20">
              <a:extLst>
                <a:ext uri="{FF2B5EF4-FFF2-40B4-BE49-F238E27FC236}">
                  <a16:creationId xmlns:a16="http://schemas.microsoft.com/office/drawing/2014/main" id="{9AB93746-30D4-317D-69E1-A57F1D8D52F3}"/>
                </a:ext>
              </a:extLst>
            </p:cNvPr>
            <p:cNvSpPr/>
            <p:nvPr/>
          </p:nvSpPr>
          <p:spPr>
            <a:xfrm>
              <a:off x="1260298" y="1860936"/>
              <a:ext cx="2167095" cy="668478"/>
            </a:xfrm>
            <a:prstGeom prst="rect">
              <a:avLst/>
            </a:prstGeom>
            <a:grp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1" b="1" dirty="0">
                <a:solidFill>
                  <a:schemeClr val="accent2">
                    <a:lumMod val="50000"/>
                  </a:schemeClr>
                </a:solidFill>
              </a:endParaRPr>
            </a:p>
          </p:txBody>
        </p:sp>
        <p:sp>
          <p:nvSpPr>
            <p:cNvPr id="23" name="矩形 22">
              <a:extLst>
                <a:ext uri="{FF2B5EF4-FFF2-40B4-BE49-F238E27FC236}">
                  <a16:creationId xmlns:a16="http://schemas.microsoft.com/office/drawing/2014/main" id="{F5022A92-1AE3-80AB-85DC-FAF87A8D40B7}"/>
                </a:ext>
              </a:extLst>
            </p:cNvPr>
            <p:cNvSpPr/>
            <p:nvPr/>
          </p:nvSpPr>
          <p:spPr>
            <a:xfrm>
              <a:off x="1093591" y="2118580"/>
              <a:ext cx="2167095" cy="712594"/>
            </a:xfrm>
            <a:prstGeom prst="rect">
              <a:avLst/>
            </a:prstGeom>
            <a:grp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1" b="1" dirty="0">
                <a:solidFill>
                  <a:schemeClr val="accent2">
                    <a:lumMod val="50000"/>
                  </a:schemeClr>
                </a:solidFill>
              </a:endParaRPr>
            </a:p>
          </p:txBody>
        </p:sp>
        <p:sp>
          <p:nvSpPr>
            <p:cNvPr id="24" name="矩形 23">
              <a:extLst>
                <a:ext uri="{FF2B5EF4-FFF2-40B4-BE49-F238E27FC236}">
                  <a16:creationId xmlns:a16="http://schemas.microsoft.com/office/drawing/2014/main" id="{F95FD8BD-58AF-9D7D-396D-634F588BC54A}"/>
                </a:ext>
              </a:extLst>
            </p:cNvPr>
            <p:cNvSpPr/>
            <p:nvPr/>
          </p:nvSpPr>
          <p:spPr>
            <a:xfrm>
              <a:off x="838895" y="2316765"/>
              <a:ext cx="2167095" cy="712594"/>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1" b="1" dirty="0">
                  <a:solidFill>
                    <a:schemeClr val="accent2">
                      <a:lumMod val="50000"/>
                    </a:schemeClr>
                  </a:solidFill>
                </a:rPr>
                <a:t>Peripheral</a:t>
              </a:r>
              <a:endParaRPr lang="zh-CN" altLang="en-US" sz="2401" b="1" dirty="0">
                <a:solidFill>
                  <a:schemeClr val="accent2">
                    <a:lumMod val="50000"/>
                  </a:schemeClr>
                </a:solidFill>
              </a:endParaRPr>
            </a:p>
          </p:txBody>
        </p:sp>
      </p:grpSp>
    </p:spTree>
    <p:extLst>
      <p:ext uri="{BB962C8B-B14F-4D97-AF65-F5344CB8AC3E}">
        <p14:creationId xmlns:p14="http://schemas.microsoft.com/office/powerpoint/2010/main" val="350362912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B97AF-E066-4DB2-AB36-A94B4B699E1B}"/>
              </a:ext>
            </a:extLst>
          </p:cNvPr>
          <p:cNvSpPr>
            <a:spLocks noGrp="1"/>
          </p:cNvSpPr>
          <p:nvPr>
            <p:ph type="title"/>
          </p:nvPr>
        </p:nvSpPr>
        <p:spPr/>
        <p:txBody>
          <a:bodyPr>
            <a:normAutofit/>
          </a:bodyPr>
          <a:lstStyle/>
          <a:p>
            <a:pPr algn="l"/>
            <a:r>
              <a:rPr lang="en-US" dirty="0"/>
              <a:t>Agenda</a:t>
            </a:r>
          </a:p>
        </p:txBody>
      </p:sp>
      <p:sp>
        <p:nvSpPr>
          <p:cNvPr id="3" name="Text Placeholder 2">
            <a:extLst>
              <a:ext uri="{FF2B5EF4-FFF2-40B4-BE49-F238E27FC236}">
                <a16:creationId xmlns:a16="http://schemas.microsoft.com/office/drawing/2014/main" id="{DE6E6B4C-2C22-46C8-A8B8-59B31FF4B6DC}"/>
              </a:ext>
            </a:extLst>
          </p:cNvPr>
          <p:cNvSpPr>
            <a:spLocks noGrp="1"/>
          </p:cNvSpPr>
          <p:nvPr>
            <p:ph type="body" sz="quarter" idx="1"/>
          </p:nvPr>
        </p:nvSpPr>
        <p:spPr/>
        <p:txBody>
          <a:bodyPr/>
          <a:lstStyle/>
          <a:p>
            <a:r>
              <a:rPr lang="en-US" sz="2800" dirty="0"/>
              <a:t>Introduction to Memory Protection Unit (MPU)</a:t>
            </a:r>
          </a:p>
          <a:p>
            <a:endParaRPr lang="en-US" sz="2800" dirty="0"/>
          </a:p>
          <a:p>
            <a:r>
              <a:rPr lang="en-US" sz="2800" dirty="0"/>
              <a:t>MPU adoption in the wild</a:t>
            </a:r>
          </a:p>
          <a:p>
            <a:endParaRPr lang="en-US" sz="2800" dirty="0"/>
          </a:p>
          <a:p>
            <a:r>
              <a:rPr lang="en-US" sz="2800" dirty="0"/>
              <a:t>Common pitfalls and limitations in using MPU</a:t>
            </a:r>
          </a:p>
          <a:p>
            <a:endParaRPr lang="en-US" sz="2800" dirty="0"/>
          </a:p>
          <a:p>
            <a:r>
              <a:rPr lang="en-US" sz="2800" dirty="0"/>
              <a:t>Mitigation suggestions</a:t>
            </a:r>
          </a:p>
          <a:p>
            <a:endParaRPr lang="en-US" sz="2800" dirty="0"/>
          </a:p>
          <a:p>
            <a:r>
              <a:rPr lang="en-US" altLang="zh-CN" sz="2800" b="1" dirty="0"/>
              <a:t>Summary</a:t>
            </a:r>
            <a:r>
              <a:rPr lang="zh-CN" altLang="en-US" sz="2800" b="1" dirty="0"/>
              <a:t> </a:t>
            </a:r>
            <a:r>
              <a:rPr lang="en-US" altLang="zh-CN" sz="2800" b="1" dirty="0"/>
              <a:t>and</a:t>
            </a:r>
            <a:r>
              <a:rPr lang="zh-CN" altLang="en-US" sz="2800" b="1" dirty="0"/>
              <a:t> </a:t>
            </a:r>
            <a:r>
              <a:rPr lang="en-US" altLang="zh-CN" sz="2800" b="1" dirty="0"/>
              <a:t>disclosure</a:t>
            </a:r>
            <a:endParaRPr lang="en-US" sz="2800" b="1" dirty="0"/>
          </a:p>
        </p:txBody>
      </p:sp>
    </p:spTree>
    <p:extLst>
      <p:ext uri="{BB962C8B-B14F-4D97-AF65-F5344CB8AC3E}">
        <p14:creationId xmlns:p14="http://schemas.microsoft.com/office/powerpoint/2010/main" val="348383445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A0A37-668E-22FF-6FF5-269DAB9A5001}"/>
              </a:ext>
            </a:extLst>
          </p:cNvPr>
          <p:cNvSpPr>
            <a:spLocks noGrp="1"/>
          </p:cNvSpPr>
          <p:nvPr>
            <p:ph type="title"/>
          </p:nvPr>
        </p:nvSpPr>
        <p:spPr/>
        <p:txBody>
          <a:bodyPr>
            <a:normAutofit/>
          </a:bodyPr>
          <a:lstStyle/>
          <a:p>
            <a:r>
              <a:rPr lang="en-US" altLang="zh-CN" dirty="0"/>
              <a:t>Summary</a:t>
            </a:r>
            <a:endParaRPr lang="zh-CN" altLang="en-US" dirty="0"/>
          </a:p>
        </p:txBody>
      </p:sp>
      <p:sp>
        <p:nvSpPr>
          <p:cNvPr id="3" name="文本占位符 2">
            <a:extLst>
              <a:ext uri="{FF2B5EF4-FFF2-40B4-BE49-F238E27FC236}">
                <a16:creationId xmlns:a16="http://schemas.microsoft.com/office/drawing/2014/main" id="{1DB9082C-8EC8-9AA1-63FF-FE355B7CD61F}"/>
              </a:ext>
            </a:extLst>
          </p:cNvPr>
          <p:cNvSpPr>
            <a:spLocks noGrp="1"/>
          </p:cNvSpPr>
          <p:nvPr>
            <p:ph type="body" sz="quarter" idx="1"/>
          </p:nvPr>
        </p:nvSpPr>
        <p:spPr/>
        <p:txBody>
          <a:bodyPr/>
          <a:lstStyle/>
          <a:p>
            <a:r>
              <a:rPr lang="en-US" altLang="zh-CN" sz="2800" dirty="0"/>
              <a:t>To our surprise, we found </a:t>
            </a:r>
            <a:r>
              <a:rPr lang="en-US" altLang="zh-CN" sz="2800" b="1" dirty="0"/>
              <a:t>that MPU as a ready-to-use security feature </a:t>
            </a:r>
            <a:r>
              <a:rPr lang="en-US" altLang="zh-CN" sz="2800" dirty="0"/>
              <a:t>for protecting microcontroller </a:t>
            </a:r>
            <a:r>
              <a:rPr lang="en-US" altLang="zh-CN" sz="2800" b="1" u="sng" dirty="0"/>
              <a:t>is rarely used in real-world products</a:t>
            </a:r>
          </a:p>
          <a:p>
            <a:r>
              <a:rPr lang="en-US" altLang="zh-CN" sz="2800" dirty="0"/>
              <a:t>We studied the source code of</a:t>
            </a:r>
            <a:r>
              <a:rPr lang="zh-CN" altLang="en-US" sz="2800" dirty="0"/>
              <a:t> </a:t>
            </a:r>
            <a:r>
              <a:rPr lang="en-US" altLang="zh-CN" sz="2800" dirty="0"/>
              <a:t>multiple MCU OSs to find explanations for this situation and eventually </a:t>
            </a:r>
            <a:r>
              <a:rPr lang="en-US" altLang="zh-CN" sz="2800" b="1" u="sng" dirty="0"/>
              <a:t>identified some common pitfalls</a:t>
            </a:r>
            <a:r>
              <a:rPr lang="en-US" altLang="zh-CN" sz="2800" dirty="0"/>
              <a:t>. </a:t>
            </a:r>
          </a:p>
          <a:p>
            <a:r>
              <a:rPr lang="en-US" altLang="zh-CN" sz="2800" dirty="0"/>
              <a:t>Some of the flaws </a:t>
            </a:r>
            <a:r>
              <a:rPr lang="en-US" altLang="zh-CN" sz="2800" b="1" u="sng" dirty="0"/>
              <a:t>are fundamental and not remedial in a short term</a:t>
            </a:r>
          </a:p>
          <a:p>
            <a:r>
              <a:rPr lang="en-US" altLang="zh-CN" sz="2800" dirty="0"/>
              <a:t>We give </a:t>
            </a:r>
            <a:r>
              <a:rPr lang="en-US" altLang="zh-CN" sz="2800" b="1" u="sng" dirty="0"/>
              <a:t>recommendations for better use of MPU</a:t>
            </a:r>
            <a:endParaRPr lang="zh-CN" altLang="en-US" sz="2800" b="1" u="sng" dirty="0"/>
          </a:p>
        </p:txBody>
      </p:sp>
    </p:spTree>
    <p:extLst>
      <p:ext uri="{BB962C8B-B14F-4D97-AF65-F5344CB8AC3E}">
        <p14:creationId xmlns:p14="http://schemas.microsoft.com/office/powerpoint/2010/main" val="397392801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C9642-DB06-407A-F0FD-A63E9094C1CA}"/>
              </a:ext>
            </a:extLst>
          </p:cNvPr>
          <p:cNvSpPr>
            <a:spLocks noGrp="1"/>
          </p:cNvSpPr>
          <p:nvPr>
            <p:ph type="title"/>
          </p:nvPr>
        </p:nvSpPr>
        <p:spPr/>
        <p:txBody>
          <a:bodyPr>
            <a:normAutofit/>
          </a:bodyPr>
          <a:lstStyle/>
          <a:p>
            <a:r>
              <a:rPr lang="en-US" altLang="zh-CN" dirty="0"/>
              <a:t>Disclosure</a:t>
            </a:r>
            <a:endParaRPr lang="zh-CN" altLang="en-US" dirty="0"/>
          </a:p>
        </p:txBody>
      </p:sp>
      <p:sp>
        <p:nvSpPr>
          <p:cNvPr id="3" name="文本占位符 2">
            <a:extLst>
              <a:ext uri="{FF2B5EF4-FFF2-40B4-BE49-F238E27FC236}">
                <a16:creationId xmlns:a16="http://schemas.microsoft.com/office/drawing/2014/main" id="{92D3E90F-8C22-829E-9366-B0B437DC9B82}"/>
              </a:ext>
            </a:extLst>
          </p:cNvPr>
          <p:cNvSpPr>
            <a:spLocks noGrp="1"/>
          </p:cNvSpPr>
          <p:nvPr>
            <p:ph type="body" sz="quarter" idx="1"/>
          </p:nvPr>
        </p:nvSpPr>
        <p:spPr/>
        <p:txBody>
          <a:bodyPr/>
          <a:lstStyle/>
          <a:p>
            <a:r>
              <a:rPr lang="en-US" altLang="zh-CN" sz="2800" dirty="0"/>
              <a:t>All bugs we demonstrated has been patched in latest </a:t>
            </a:r>
            <a:r>
              <a:rPr lang="en-US" altLang="zh-CN" sz="2800" dirty="0" err="1"/>
              <a:t>FreeRTOS</a:t>
            </a:r>
            <a:r>
              <a:rPr lang="en-US" altLang="zh-CN" sz="2800" dirty="0"/>
              <a:t> kernel </a:t>
            </a:r>
          </a:p>
          <a:p>
            <a:pPr lvl="1"/>
            <a:r>
              <a:rPr lang="en-US" altLang="zh-CN" sz="2400" dirty="0"/>
              <a:t>Security update Reference: </a:t>
            </a:r>
            <a:r>
              <a:rPr lang="en-US" altLang="zh-CN" sz="2400" dirty="0">
                <a:hlinkClick r:id="rId3"/>
              </a:rPr>
              <a:t>https://www.freertos.org/security/security_updates.html</a:t>
            </a:r>
            <a:endParaRPr lang="en-US" altLang="zh-CN" sz="2400" dirty="0"/>
          </a:p>
          <a:p>
            <a:r>
              <a:rPr lang="en-US" altLang="zh-CN" sz="2800" dirty="0" err="1"/>
              <a:t>RIoT</a:t>
            </a:r>
            <a:r>
              <a:rPr lang="zh-CN" altLang="en-US" sz="2800" dirty="0"/>
              <a:t> </a:t>
            </a:r>
            <a:r>
              <a:rPr lang="en-US" altLang="zh-CN" sz="2800" dirty="0"/>
              <a:t>developer</a:t>
            </a:r>
            <a:r>
              <a:rPr lang="zh-CN" altLang="en-US" sz="2800" dirty="0"/>
              <a:t> </a:t>
            </a:r>
            <a:r>
              <a:rPr lang="en-US" altLang="zh-CN" sz="2800" dirty="0"/>
              <a:t>team</a:t>
            </a:r>
            <a:r>
              <a:rPr lang="zh-CN" altLang="en-US" sz="2800" dirty="0"/>
              <a:t> </a:t>
            </a:r>
            <a:r>
              <a:rPr lang="en-US" altLang="zh-CN" sz="2800" dirty="0"/>
              <a:t>has</a:t>
            </a:r>
            <a:r>
              <a:rPr lang="zh-CN" altLang="en-US" sz="2800" dirty="0"/>
              <a:t> </a:t>
            </a:r>
            <a:r>
              <a:rPr lang="en-US" altLang="zh-CN" sz="2800" dirty="0"/>
              <a:t>acknowledged</a:t>
            </a:r>
            <a:r>
              <a:rPr lang="zh-CN" altLang="en-US" sz="2800" dirty="0"/>
              <a:t> </a:t>
            </a:r>
            <a:r>
              <a:rPr lang="en-US" altLang="zh-CN" sz="2800" dirty="0"/>
              <a:t>our</a:t>
            </a:r>
            <a:r>
              <a:rPr lang="zh-CN" altLang="en-US" sz="2800" dirty="0"/>
              <a:t> </a:t>
            </a:r>
            <a:r>
              <a:rPr lang="en-US" altLang="zh-CN" sz="2800" dirty="0"/>
              <a:t>finding,</a:t>
            </a:r>
            <a:r>
              <a:rPr lang="zh-CN" altLang="en-US" sz="2800" dirty="0"/>
              <a:t> </a:t>
            </a:r>
            <a:r>
              <a:rPr lang="en-US" altLang="zh-CN" sz="2800" dirty="0"/>
              <a:t>but the benefit of disabling access to the MPU or the `</a:t>
            </a:r>
            <a:r>
              <a:rPr lang="en-US" altLang="zh-CN" sz="2800" dirty="0" err="1"/>
              <a:t>mpu_disable</a:t>
            </a:r>
            <a:r>
              <a:rPr lang="en-US" altLang="zh-CN" sz="2800" dirty="0"/>
              <a:t>()`</a:t>
            </a:r>
            <a:r>
              <a:rPr lang="zh-CN" altLang="en-US" sz="2800" dirty="0"/>
              <a:t> </a:t>
            </a:r>
            <a:r>
              <a:rPr lang="en-US" altLang="zh-CN" sz="2800" dirty="0"/>
              <a:t>function without a </a:t>
            </a:r>
            <a:r>
              <a:rPr lang="en-US" altLang="zh-CN" sz="2800" dirty="0" err="1"/>
              <a:t>userspace</a:t>
            </a:r>
            <a:r>
              <a:rPr lang="en-US" altLang="zh-CN" sz="2800" dirty="0"/>
              <a:t> / </a:t>
            </a:r>
            <a:r>
              <a:rPr lang="en-US" altLang="zh-CN" sz="2800" dirty="0" err="1"/>
              <a:t>kernelspace</a:t>
            </a:r>
            <a:r>
              <a:rPr lang="en-US" altLang="zh-CN" sz="2800" dirty="0"/>
              <a:t> split is quite limited,</a:t>
            </a:r>
            <a:r>
              <a:rPr lang="zh-CN" altLang="en-US" sz="2800" dirty="0"/>
              <a:t> </a:t>
            </a:r>
            <a:r>
              <a:rPr lang="en-US" altLang="zh-CN" sz="2800" dirty="0"/>
              <a:t>only mildly increases the attack surface in the</a:t>
            </a:r>
            <a:r>
              <a:rPr lang="zh-CN" altLang="en-US" sz="2800" dirty="0"/>
              <a:t> </a:t>
            </a:r>
            <a:r>
              <a:rPr lang="en-US" altLang="zh-CN" sz="2800" dirty="0"/>
              <a:t>context of the attack model RIOT assumes.</a:t>
            </a:r>
            <a:endParaRPr lang="zh-CN" altLang="en-US" sz="2800" dirty="0"/>
          </a:p>
        </p:txBody>
      </p:sp>
    </p:spTree>
    <p:extLst>
      <p:ext uri="{BB962C8B-B14F-4D97-AF65-F5344CB8AC3E}">
        <p14:creationId xmlns:p14="http://schemas.microsoft.com/office/powerpoint/2010/main" val="321853026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F3F51E-4A1D-F37A-4A70-AB523843C8A4}"/>
              </a:ext>
            </a:extLst>
          </p:cNvPr>
          <p:cNvSpPr txBox="1"/>
          <p:nvPr/>
        </p:nvSpPr>
        <p:spPr>
          <a:xfrm>
            <a:off x="1574801" y="2119331"/>
            <a:ext cx="8407400" cy="131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defTabSz="548650">
              <a:lnSpc>
                <a:spcPct val="90000"/>
              </a:lnSpc>
              <a:defRPr sz="16000" spc="-296">
                <a:solidFill>
                  <a:srgbClr val="01CF89"/>
                </a:solidFill>
                <a:latin typeface="+mn-lt"/>
                <a:ea typeface="+mn-ea"/>
                <a:cs typeface="+mn-cs"/>
                <a:sym typeface="Spartan Bold"/>
              </a:defRPr>
            </a:pPr>
            <a:r>
              <a:rPr lang="en-US" altLang="zh-CN" sz="8801" b="1" dirty="0">
                <a:solidFill>
                  <a:srgbClr val="002060"/>
                </a:solidFill>
              </a:rPr>
              <a:t>Q&amp;A</a:t>
            </a:r>
          </a:p>
        </p:txBody>
      </p:sp>
      <p:pic>
        <p:nvPicPr>
          <p:cNvPr id="5" name="Picture 4" descr="Logos - University of Georgia Brand Style Guide">
            <a:extLst>
              <a:ext uri="{FF2B5EF4-FFF2-40B4-BE49-F238E27FC236}">
                <a16:creationId xmlns:a16="http://schemas.microsoft.com/office/drawing/2014/main" id="{57900D9A-A434-67B8-7BDF-8B806A16BC0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6064" y="4971561"/>
            <a:ext cx="2801583" cy="91671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B47C7311-7490-6EBB-D030-1826DAAD9339}"/>
              </a:ext>
            </a:extLst>
          </p:cNvPr>
          <p:cNvGrpSpPr/>
          <p:nvPr/>
        </p:nvGrpSpPr>
        <p:grpSpPr>
          <a:xfrm>
            <a:off x="1934762" y="4971561"/>
            <a:ext cx="3866207" cy="873425"/>
            <a:chOff x="6095999" y="346453"/>
            <a:chExt cx="3522032" cy="732477"/>
          </a:xfrm>
        </p:grpSpPr>
        <p:pic>
          <p:nvPicPr>
            <p:cNvPr id="7" name="图片 6">
              <a:extLst>
                <a:ext uri="{FF2B5EF4-FFF2-40B4-BE49-F238E27FC236}">
                  <a16:creationId xmlns:a16="http://schemas.microsoft.com/office/drawing/2014/main" id="{A4C4A703-AC39-D521-9001-79432C1C356C}"/>
                </a:ext>
              </a:extLst>
            </p:cNvPr>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7065849" y="346453"/>
              <a:ext cx="2552182" cy="732477"/>
            </a:xfrm>
            <a:prstGeom prst="rect">
              <a:avLst/>
            </a:prstGeom>
          </p:spPr>
        </p:pic>
        <p:pic>
          <p:nvPicPr>
            <p:cNvPr id="8" name="图片 7">
              <a:extLst>
                <a:ext uri="{FF2B5EF4-FFF2-40B4-BE49-F238E27FC236}">
                  <a16:creationId xmlns:a16="http://schemas.microsoft.com/office/drawing/2014/main" id="{CFE414CC-F8ED-C91B-AB03-EA152CFFF7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5999" y="350457"/>
              <a:ext cx="1020957" cy="724469"/>
            </a:xfrm>
            <a:prstGeom prst="rect">
              <a:avLst/>
            </a:prstGeom>
          </p:spPr>
        </p:pic>
      </p:grpSp>
    </p:spTree>
    <p:extLst>
      <p:ext uri="{BB962C8B-B14F-4D97-AF65-F5344CB8AC3E}">
        <p14:creationId xmlns:p14="http://schemas.microsoft.com/office/powerpoint/2010/main" val="35388897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06D46A-F397-7A05-238A-BB4C60049F7F}"/>
              </a:ext>
            </a:extLst>
          </p:cNvPr>
          <p:cNvSpPr>
            <a:spLocks noGrp="1"/>
          </p:cNvSpPr>
          <p:nvPr>
            <p:ph type="title"/>
          </p:nvPr>
        </p:nvSpPr>
        <p:spPr/>
        <p:txBody>
          <a:bodyPr>
            <a:normAutofit/>
          </a:bodyPr>
          <a:lstStyle/>
          <a:p>
            <a:r>
              <a:rPr lang="en-US" altLang="zh-CN" dirty="0"/>
              <a:t>How to Program MPUs (PMSAv7)?</a:t>
            </a:r>
            <a:endParaRPr lang="zh-CN" altLang="en-US" dirty="0"/>
          </a:p>
        </p:txBody>
      </p:sp>
      <p:sp>
        <p:nvSpPr>
          <p:cNvPr id="3" name="文本占位符 2">
            <a:extLst>
              <a:ext uri="{FF2B5EF4-FFF2-40B4-BE49-F238E27FC236}">
                <a16:creationId xmlns:a16="http://schemas.microsoft.com/office/drawing/2014/main" id="{B7797451-0595-8C37-01E2-872A7E7EB63B}"/>
              </a:ext>
            </a:extLst>
          </p:cNvPr>
          <p:cNvSpPr>
            <a:spLocks noGrp="1"/>
          </p:cNvSpPr>
          <p:nvPr>
            <p:ph type="body" sz="quarter" idx="1"/>
          </p:nvPr>
        </p:nvSpPr>
        <p:spPr>
          <a:xfrm>
            <a:off x="197199" y="788405"/>
            <a:ext cx="12345007" cy="5122411"/>
          </a:xfrm>
        </p:spPr>
        <p:txBody>
          <a:bodyPr/>
          <a:lstStyle/>
          <a:p>
            <a:r>
              <a:rPr lang="en-US" altLang="zh-CN" sz="2200" b="1" dirty="0"/>
              <a:t>MPU Control Register (MPU_CTRL)</a:t>
            </a:r>
          </a:p>
          <a:p>
            <a:pPr lvl="1"/>
            <a:r>
              <a:rPr lang="en-US" altLang="zh-CN" b="1" dirty="0"/>
              <a:t>Enable bit: </a:t>
            </a:r>
            <a:r>
              <a:rPr lang="en-US" altLang="zh-CN" dirty="0"/>
              <a:t>enable the MPU</a:t>
            </a:r>
          </a:p>
          <a:p>
            <a:pPr lvl="1"/>
            <a:r>
              <a:rPr lang="en-US" altLang="zh-CN" b="1" dirty="0"/>
              <a:t>The PRIVDEFENA bit: </a:t>
            </a:r>
            <a:r>
              <a:rPr lang="en-US" altLang="zh-CN" dirty="0"/>
              <a:t>enable the default memory map</a:t>
            </a:r>
            <a:r>
              <a:rPr lang="zh-CN" altLang="en-US" dirty="0"/>
              <a:t> </a:t>
            </a:r>
            <a:r>
              <a:rPr lang="en-US" altLang="zh-CN" dirty="0"/>
              <a:t>for privileged access</a:t>
            </a:r>
          </a:p>
          <a:p>
            <a:r>
              <a:rPr lang="en-US" altLang="zh-CN" sz="2200" b="1" dirty="0"/>
              <a:t>MPU Region Base Address Register (MPU_RBAR)</a:t>
            </a:r>
          </a:p>
          <a:p>
            <a:pPr lvl="1"/>
            <a:r>
              <a:rPr lang="en-US" altLang="zh-CN" dirty="0"/>
              <a:t>Set the base address and the identifier</a:t>
            </a:r>
            <a:r>
              <a:rPr lang="zh-CN" altLang="en-US" dirty="0"/>
              <a:t> </a:t>
            </a:r>
            <a:r>
              <a:rPr lang="en-US" altLang="zh-CN" dirty="0"/>
              <a:t>of a memory region </a:t>
            </a:r>
          </a:p>
          <a:p>
            <a:r>
              <a:rPr lang="en-US" altLang="zh-CN" sz="2200" b="1" dirty="0"/>
              <a:t>MPU</a:t>
            </a:r>
            <a:r>
              <a:rPr lang="zh-CN" altLang="en-US" sz="2200" b="1" dirty="0"/>
              <a:t> </a:t>
            </a:r>
            <a:r>
              <a:rPr lang="en-US" altLang="zh-CN" sz="2200" b="1" dirty="0"/>
              <a:t>Region Attribute/Size Register (RASR)</a:t>
            </a:r>
            <a:endParaRPr lang="en-US" altLang="zh-CN" sz="2200" dirty="0"/>
          </a:p>
          <a:p>
            <a:pPr lvl="1"/>
            <a:r>
              <a:rPr lang="en-US" altLang="zh-CN" b="1" dirty="0"/>
              <a:t>AP</a:t>
            </a:r>
            <a:r>
              <a:rPr lang="zh-CN" altLang="en-US" b="1" dirty="0"/>
              <a:t> </a:t>
            </a:r>
            <a:r>
              <a:rPr lang="en-US" altLang="zh-CN" b="1" dirty="0"/>
              <a:t>and</a:t>
            </a:r>
            <a:r>
              <a:rPr lang="zh-CN" altLang="en-US" b="1" dirty="0"/>
              <a:t> </a:t>
            </a:r>
            <a:r>
              <a:rPr lang="en-US" altLang="zh-CN" b="1" dirty="0"/>
              <a:t>XN bit: </a:t>
            </a:r>
            <a:r>
              <a:rPr lang="en-US" altLang="zh-CN" dirty="0"/>
              <a:t>Set permissions</a:t>
            </a:r>
            <a:r>
              <a:rPr lang="zh-CN" altLang="en-US" dirty="0"/>
              <a:t> </a:t>
            </a:r>
            <a:r>
              <a:rPr lang="en-US" altLang="zh-CN" dirty="0"/>
              <a:t>(RWX)</a:t>
            </a:r>
            <a:r>
              <a:rPr lang="zh-CN" altLang="en-US" dirty="0"/>
              <a:t> </a:t>
            </a:r>
            <a:r>
              <a:rPr lang="en-US" altLang="zh-CN" dirty="0"/>
              <a:t>of a memory region</a:t>
            </a:r>
            <a:r>
              <a:rPr lang="zh-CN" altLang="en-US" dirty="0"/>
              <a:t> </a:t>
            </a:r>
            <a:r>
              <a:rPr lang="en-US" altLang="zh-CN" dirty="0"/>
              <a:t>in</a:t>
            </a:r>
            <a:r>
              <a:rPr lang="zh-CN" altLang="en-US" dirty="0"/>
              <a:t> </a:t>
            </a:r>
            <a:r>
              <a:rPr lang="en-US" altLang="zh-CN" dirty="0"/>
              <a:t>privileged</a:t>
            </a:r>
            <a:r>
              <a:rPr lang="zh-CN" altLang="en-US" dirty="0"/>
              <a:t> </a:t>
            </a:r>
            <a:r>
              <a:rPr lang="en-US" altLang="zh-CN" dirty="0"/>
              <a:t>and</a:t>
            </a:r>
            <a:r>
              <a:rPr lang="zh-CN" altLang="en-US" dirty="0"/>
              <a:t> </a:t>
            </a:r>
            <a:r>
              <a:rPr lang="en-US" altLang="zh-CN" dirty="0"/>
              <a:t>unprivileged</a:t>
            </a:r>
            <a:r>
              <a:rPr lang="zh-CN" altLang="en-US" dirty="0"/>
              <a:t> </a:t>
            </a:r>
            <a:r>
              <a:rPr lang="en-US" altLang="zh-CN" dirty="0"/>
              <a:t>level</a:t>
            </a:r>
          </a:p>
          <a:p>
            <a:pPr lvl="1"/>
            <a:r>
              <a:rPr lang="en-US" altLang="zh-CN" b="1" dirty="0"/>
              <a:t>TEX, C and B bits:</a:t>
            </a:r>
            <a:r>
              <a:rPr lang="zh-CN" altLang="en-US" b="1" dirty="0"/>
              <a:t> </a:t>
            </a:r>
            <a:r>
              <a:rPr lang="en-US" altLang="zh-CN" dirty="0"/>
              <a:t>Set</a:t>
            </a:r>
            <a:r>
              <a:rPr lang="zh-CN" altLang="en-US" dirty="0"/>
              <a:t> </a:t>
            </a:r>
            <a:r>
              <a:rPr lang="en-US" altLang="zh-CN" dirty="0"/>
              <a:t>the</a:t>
            </a:r>
            <a:r>
              <a:rPr lang="zh-CN" altLang="en-US" dirty="0"/>
              <a:t> </a:t>
            </a:r>
            <a:r>
              <a:rPr lang="en-US" altLang="zh-CN" dirty="0"/>
              <a:t>Attributes (e.g., </a:t>
            </a:r>
            <a:r>
              <a:rPr lang="en-US" altLang="zh-CN" dirty="0" err="1"/>
              <a:t>cacheability</a:t>
            </a:r>
            <a:r>
              <a:rPr lang="en-US" altLang="zh-CN" dirty="0"/>
              <a:t> and shareability)</a:t>
            </a:r>
            <a:r>
              <a:rPr lang="zh-CN" altLang="en-US" dirty="0"/>
              <a:t> </a:t>
            </a:r>
            <a:r>
              <a:rPr lang="en-US" altLang="zh-CN" dirty="0"/>
              <a:t>of a memory region </a:t>
            </a:r>
          </a:p>
          <a:p>
            <a:pPr lvl="1"/>
            <a:r>
              <a:rPr lang="en-US" altLang="zh-CN" b="1" dirty="0"/>
              <a:t>Size</a:t>
            </a:r>
            <a:r>
              <a:rPr lang="zh-CN" altLang="en-US" b="1" dirty="0"/>
              <a:t> </a:t>
            </a:r>
            <a:r>
              <a:rPr lang="en-US" altLang="zh-CN" b="1" dirty="0"/>
              <a:t>:</a:t>
            </a:r>
            <a:r>
              <a:rPr lang="zh-CN" altLang="en-US" b="1" dirty="0"/>
              <a:t> </a:t>
            </a:r>
            <a:r>
              <a:rPr lang="en-US" altLang="zh-CN" dirty="0"/>
              <a:t>Set</a:t>
            </a:r>
            <a:r>
              <a:rPr lang="zh-CN" altLang="en-US" dirty="0"/>
              <a:t> </a:t>
            </a:r>
            <a:r>
              <a:rPr lang="en-US" altLang="zh-CN" dirty="0"/>
              <a:t>the</a:t>
            </a:r>
            <a:r>
              <a:rPr lang="zh-CN" altLang="en-US" dirty="0"/>
              <a:t> </a:t>
            </a:r>
            <a:r>
              <a:rPr lang="en-US" altLang="zh-CN" dirty="0"/>
              <a:t>size</a:t>
            </a:r>
            <a:r>
              <a:rPr lang="zh-CN" altLang="en-US" dirty="0"/>
              <a:t> </a:t>
            </a:r>
            <a:r>
              <a:rPr lang="en-US" altLang="zh-CN" dirty="0"/>
              <a:t>of</a:t>
            </a:r>
            <a:r>
              <a:rPr lang="zh-CN" altLang="en-US" dirty="0"/>
              <a:t> </a:t>
            </a:r>
            <a:r>
              <a:rPr lang="en-US" altLang="zh-CN" dirty="0"/>
              <a:t>a</a:t>
            </a:r>
            <a:r>
              <a:rPr lang="zh-CN" altLang="en-US" dirty="0"/>
              <a:t> </a:t>
            </a:r>
            <a:r>
              <a:rPr lang="en-US" altLang="zh-CN" dirty="0"/>
              <a:t>memory</a:t>
            </a:r>
            <a:r>
              <a:rPr lang="zh-CN" altLang="en-US" dirty="0"/>
              <a:t> </a:t>
            </a:r>
            <a:r>
              <a:rPr lang="en-US" altLang="zh-CN" dirty="0"/>
              <a:t>region</a:t>
            </a:r>
          </a:p>
        </p:txBody>
      </p:sp>
      <p:sp>
        <p:nvSpPr>
          <p:cNvPr id="7" name="文本框 6">
            <a:extLst>
              <a:ext uri="{FF2B5EF4-FFF2-40B4-BE49-F238E27FC236}">
                <a16:creationId xmlns:a16="http://schemas.microsoft.com/office/drawing/2014/main" id="{AD32BA83-C052-474C-A99E-E7D9DBCD28C2}"/>
              </a:ext>
            </a:extLst>
          </p:cNvPr>
          <p:cNvSpPr txBox="1"/>
          <p:nvPr/>
        </p:nvSpPr>
        <p:spPr>
          <a:xfrm>
            <a:off x="197199" y="5095028"/>
            <a:ext cx="12166331"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5" indent="-342905" hangingPunct="1">
              <a:spcBef>
                <a:spcPts val="600"/>
              </a:spcBef>
              <a:spcAft>
                <a:spcPts val="600"/>
              </a:spcAft>
              <a:buFont typeface="Wingdings" panose="05000000000000000000" pitchFamily="2" charset="2"/>
              <a:buChar char="l"/>
              <a:defRPr/>
            </a:pPr>
            <a:r>
              <a:rPr lang="en-US" altLang="zh-CN" sz="2200" b="1" dirty="0">
                <a:solidFill>
                  <a:srgbClr val="243746"/>
                </a:solidFill>
                <a:latin typeface="Arial" panose="020B0604020202020204" pitchFamily="34" charset="0"/>
                <a:sym typeface="Helvetica Neue"/>
              </a:rPr>
              <a:t>Constrains on MPU</a:t>
            </a:r>
            <a:r>
              <a:rPr lang="zh-CN" altLang="en-US" sz="2200" b="1" dirty="0">
                <a:solidFill>
                  <a:srgbClr val="243746"/>
                </a:solidFill>
                <a:latin typeface="Arial" panose="020B0604020202020204" pitchFamily="34" charset="0"/>
                <a:sym typeface="Helvetica Neue"/>
              </a:rPr>
              <a:t> </a:t>
            </a:r>
            <a:r>
              <a:rPr lang="en-US" altLang="zh-CN" sz="2200" b="1" dirty="0">
                <a:solidFill>
                  <a:srgbClr val="243746"/>
                </a:solidFill>
                <a:latin typeface="Arial" panose="020B0604020202020204" pitchFamily="34" charset="0"/>
                <a:sym typeface="Helvetica Neue"/>
              </a:rPr>
              <a:t>memory region</a:t>
            </a:r>
          </a:p>
          <a:p>
            <a:pPr marL="504009" lvl="1" indent="0" hangingPunct="1">
              <a:spcBef>
                <a:spcPts val="600"/>
              </a:spcBef>
              <a:spcAft>
                <a:spcPts val="600"/>
              </a:spcAft>
              <a:buSzPct val="150000"/>
              <a:defRPr/>
            </a:pPr>
            <a:r>
              <a:rPr lang="en-US" altLang="zh-CN" sz="2000" dirty="0">
                <a:solidFill>
                  <a:srgbClr val="243746"/>
                </a:solidFill>
                <a:latin typeface="Arial" panose="020B0604020202020204" pitchFamily="34" charset="0"/>
                <a:sym typeface="Helvetica Neue"/>
              </a:rPr>
              <a:t>(1) At least 32 bytes                         (2) Power of two</a:t>
            </a:r>
          </a:p>
          <a:p>
            <a:pPr marL="504009" lvl="1" indent="0" hangingPunct="1">
              <a:spcBef>
                <a:spcPts val="600"/>
              </a:spcBef>
              <a:spcAft>
                <a:spcPts val="600"/>
              </a:spcAft>
              <a:buSzPct val="150000"/>
              <a:defRPr/>
            </a:pPr>
            <a:r>
              <a:rPr lang="en-US" altLang="zh-CN" sz="2000" dirty="0">
                <a:solidFill>
                  <a:srgbClr val="243746"/>
                </a:solidFill>
                <a:latin typeface="Arial" panose="020B0604020202020204" pitchFamily="34" charset="0"/>
                <a:sym typeface="Helvetica Neue"/>
              </a:rPr>
              <a:t>(3) Must be aligned with 32 bytes    (4</a:t>
            </a:r>
            <a:r>
              <a:rPr lang="en-US" altLang="zh-CN" sz="2000" b="1" dirty="0">
                <a:solidFill>
                  <a:srgbClr val="243746"/>
                </a:solidFill>
                <a:latin typeface="Arial" panose="020B0604020202020204" pitchFamily="34" charset="0"/>
                <a:sym typeface="Helvetica Neue"/>
              </a:rPr>
              <a:t>) Limited region numbers (M0+/3/4 up to 8 and M7 up to 16)</a:t>
            </a:r>
          </a:p>
        </p:txBody>
      </p:sp>
    </p:spTree>
    <p:extLst>
      <p:ext uri="{BB962C8B-B14F-4D97-AF65-F5344CB8AC3E}">
        <p14:creationId xmlns:p14="http://schemas.microsoft.com/office/powerpoint/2010/main" val="140996770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AAD61-D067-7B6A-790B-A7BFA9D832E6}"/>
              </a:ext>
            </a:extLst>
          </p:cNvPr>
          <p:cNvSpPr>
            <a:spLocks noGrp="1"/>
          </p:cNvSpPr>
          <p:nvPr>
            <p:ph type="title"/>
          </p:nvPr>
        </p:nvSpPr>
        <p:spPr/>
        <p:txBody>
          <a:bodyPr>
            <a:normAutofit/>
          </a:bodyPr>
          <a:lstStyle/>
          <a:p>
            <a:r>
              <a:rPr lang="en-US" altLang="zh-CN" dirty="0"/>
              <a:t>What’s new in MPUS</a:t>
            </a:r>
            <a:r>
              <a:rPr lang="zh-CN" altLang="en-US" dirty="0"/>
              <a:t> </a:t>
            </a:r>
            <a:r>
              <a:rPr lang="en-US" altLang="zh-CN" dirty="0"/>
              <a:t>(PMSAv8)?</a:t>
            </a:r>
            <a:endParaRPr lang="zh-CN" altLang="en-US" dirty="0"/>
          </a:p>
        </p:txBody>
      </p:sp>
      <p:sp>
        <p:nvSpPr>
          <p:cNvPr id="3" name="文本占位符 2">
            <a:extLst>
              <a:ext uri="{FF2B5EF4-FFF2-40B4-BE49-F238E27FC236}">
                <a16:creationId xmlns:a16="http://schemas.microsoft.com/office/drawing/2014/main" id="{C72070CB-FB1E-719C-9AFC-3C51C0260B78}"/>
              </a:ext>
            </a:extLst>
          </p:cNvPr>
          <p:cNvSpPr>
            <a:spLocks noGrp="1"/>
          </p:cNvSpPr>
          <p:nvPr>
            <p:ph type="body" sz="quarter" idx="1"/>
          </p:nvPr>
        </p:nvSpPr>
        <p:spPr>
          <a:xfrm>
            <a:off x="371868" y="1070023"/>
            <a:ext cx="11155735" cy="5649276"/>
          </a:xfrm>
        </p:spPr>
        <p:txBody>
          <a:bodyPr/>
          <a:lstStyle/>
          <a:p>
            <a:r>
              <a:rPr lang="en-US" altLang="zh-CN" dirty="0"/>
              <a:t>More MPU regions (</a:t>
            </a:r>
            <a:r>
              <a:rPr lang="en-US" altLang="zh-CN" dirty="0">
                <a:solidFill>
                  <a:srgbClr val="002060"/>
                </a:solidFill>
              </a:rPr>
              <a:t>up to 16 regions </a:t>
            </a:r>
            <a:r>
              <a:rPr lang="en-US" altLang="zh-CN" dirty="0"/>
              <a:t>for both normal and secure world in M23 and M33)</a:t>
            </a:r>
          </a:p>
          <a:p>
            <a:r>
              <a:rPr lang="en-US" altLang="zh-CN" dirty="0"/>
              <a:t>Use Start and Limit (end) address via separated MPU registers to define</a:t>
            </a:r>
            <a:r>
              <a:rPr lang="zh-CN" altLang="en-US" dirty="0"/>
              <a:t> </a:t>
            </a:r>
            <a:r>
              <a:rPr lang="en-US" altLang="zh-CN" b="1" dirty="0"/>
              <a:t>any</a:t>
            </a:r>
            <a:r>
              <a:rPr lang="zh-CN" altLang="en-US" b="1" dirty="0"/>
              <a:t> </a:t>
            </a:r>
            <a:r>
              <a:rPr lang="en-US" altLang="zh-CN" b="1" dirty="0"/>
              <a:t>size</a:t>
            </a:r>
            <a:r>
              <a:rPr lang="zh-CN" altLang="en-US" b="1" dirty="0"/>
              <a:t> </a:t>
            </a:r>
            <a:r>
              <a:rPr lang="en-US" altLang="zh-CN" b="1" dirty="0"/>
              <a:t>of memory regions</a:t>
            </a:r>
            <a:r>
              <a:rPr lang="en-US" altLang="zh-CN" dirty="0"/>
              <a:t>, but still must be </a:t>
            </a:r>
            <a:r>
              <a:rPr lang="en-US" altLang="zh-CN" b="1" dirty="0"/>
              <a:t>32-byte aligned</a:t>
            </a:r>
          </a:p>
          <a:p>
            <a:endParaRPr lang="en-US" altLang="zh-CN" dirty="0"/>
          </a:p>
          <a:p>
            <a:endParaRPr lang="en-US" altLang="zh-CN" dirty="0"/>
          </a:p>
          <a:p>
            <a:endParaRPr lang="en-US" altLang="zh-CN" dirty="0"/>
          </a:p>
          <a:p>
            <a:endParaRPr lang="en-US" altLang="zh-CN" dirty="0"/>
          </a:p>
          <a:p>
            <a:r>
              <a:rPr lang="en-US" altLang="zh-CN" dirty="0"/>
              <a:t>PMSAv8 also introduces a new memory attribute indirection register (MPU_MAIR), making it easier for </a:t>
            </a:r>
            <a:r>
              <a:rPr lang="en-US" altLang="zh-CN" b="1" dirty="0"/>
              <a:t>multiple regions to share the same attribute</a:t>
            </a:r>
            <a:r>
              <a:rPr lang="en-US" altLang="zh-CN" dirty="0"/>
              <a:t>, while at the same time maintaining their own access permissions.</a:t>
            </a:r>
            <a:endParaRPr lang="zh-CN" altLang="en-US" dirty="0"/>
          </a:p>
        </p:txBody>
      </p:sp>
      <p:pic>
        <p:nvPicPr>
          <p:cNvPr id="4" name="图片 3">
            <a:extLst>
              <a:ext uri="{FF2B5EF4-FFF2-40B4-BE49-F238E27FC236}">
                <a16:creationId xmlns:a16="http://schemas.microsoft.com/office/drawing/2014/main" id="{88DC4A44-E0F3-B93C-0B38-0489396E5EFC}"/>
              </a:ext>
            </a:extLst>
          </p:cNvPr>
          <p:cNvPicPr>
            <a:picLocks noChangeAspect="1"/>
          </p:cNvPicPr>
          <p:nvPr/>
        </p:nvPicPr>
        <p:blipFill>
          <a:blip r:embed="rId3"/>
          <a:stretch>
            <a:fillRect/>
          </a:stretch>
        </p:blipFill>
        <p:spPr>
          <a:xfrm>
            <a:off x="503954" y="2718024"/>
            <a:ext cx="8429626" cy="1876425"/>
          </a:xfrm>
          <a:prstGeom prst="rect">
            <a:avLst/>
          </a:prstGeom>
        </p:spPr>
      </p:pic>
    </p:spTree>
    <p:extLst>
      <p:ext uri="{BB962C8B-B14F-4D97-AF65-F5344CB8AC3E}">
        <p14:creationId xmlns:p14="http://schemas.microsoft.com/office/powerpoint/2010/main" val="427699166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B97AF-E066-4DB2-AB36-A94B4B699E1B}"/>
              </a:ext>
            </a:extLst>
          </p:cNvPr>
          <p:cNvSpPr>
            <a:spLocks noGrp="1"/>
          </p:cNvSpPr>
          <p:nvPr>
            <p:ph type="title"/>
          </p:nvPr>
        </p:nvSpPr>
        <p:spPr/>
        <p:txBody>
          <a:bodyPr>
            <a:normAutofit/>
          </a:bodyPr>
          <a:lstStyle/>
          <a:p>
            <a:pPr algn="l"/>
            <a:r>
              <a:rPr lang="en-US" dirty="0"/>
              <a:t>Agenda</a:t>
            </a:r>
          </a:p>
        </p:txBody>
      </p:sp>
      <p:sp>
        <p:nvSpPr>
          <p:cNvPr id="3" name="Text Placeholder 2">
            <a:extLst>
              <a:ext uri="{FF2B5EF4-FFF2-40B4-BE49-F238E27FC236}">
                <a16:creationId xmlns:a16="http://schemas.microsoft.com/office/drawing/2014/main" id="{DE6E6B4C-2C22-46C8-A8B8-59B31FF4B6DC}"/>
              </a:ext>
            </a:extLst>
          </p:cNvPr>
          <p:cNvSpPr>
            <a:spLocks noGrp="1"/>
          </p:cNvSpPr>
          <p:nvPr>
            <p:ph type="body" sz="quarter" idx="1"/>
          </p:nvPr>
        </p:nvSpPr>
        <p:spPr/>
        <p:txBody>
          <a:bodyPr/>
          <a:lstStyle/>
          <a:p>
            <a:r>
              <a:rPr lang="en-US" sz="2800" dirty="0"/>
              <a:t>Introduction to Memory Protection Unit (MPU)</a:t>
            </a:r>
          </a:p>
          <a:p>
            <a:endParaRPr lang="en-US" sz="2800" dirty="0"/>
          </a:p>
          <a:p>
            <a:r>
              <a:rPr lang="en-US" sz="2800" b="1" dirty="0"/>
              <a:t>MPU adoption in the wild</a:t>
            </a:r>
          </a:p>
          <a:p>
            <a:endParaRPr lang="en-US" sz="2800" dirty="0"/>
          </a:p>
          <a:p>
            <a:r>
              <a:rPr lang="en-US" sz="2800" dirty="0"/>
              <a:t>Common pitfalls and limitations in using MPU</a:t>
            </a:r>
          </a:p>
          <a:p>
            <a:endParaRPr lang="en-US" sz="2800" dirty="0"/>
          </a:p>
          <a:p>
            <a:r>
              <a:rPr lang="en-US" sz="2800" dirty="0"/>
              <a:t>Mitigation suggestions</a:t>
            </a:r>
          </a:p>
          <a:p>
            <a:endParaRPr lang="en-US" sz="2800" dirty="0"/>
          </a:p>
          <a:p>
            <a:r>
              <a:rPr lang="en-US" sz="2800" dirty="0"/>
              <a:t>Summary and disclosure</a:t>
            </a:r>
          </a:p>
          <a:p>
            <a:endParaRPr lang="en-US" sz="2800" dirty="0"/>
          </a:p>
        </p:txBody>
      </p:sp>
    </p:spTree>
    <p:extLst>
      <p:ext uri="{BB962C8B-B14F-4D97-AF65-F5344CB8AC3E}">
        <p14:creationId xmlns:p14="http://schemas.microsoft.com/office/powerpoint/2010/main" val="409864730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59CB48-8430-276B-779B-34749AE150A9}"/>
              </a:ext>
            </a:extLst>
          </p:cNvPr>
          <p:cNvSpPr>
            <a:spLocks noGrp="1"/>
          </p:cNvSpPr>
          <p:nvPr>
            <p:ph type="title"/>
          </p:nvPr>
        </p:nvSpPr>
        <p:spPr/>
        <p:txBody>
          <a:bodyPr>
            <a:normAutofit/>
          </a:bodyPr>
          <a:lstStyle/>
          <a:p>
            <a:r>
              <a:rPr lang="en-US" altLang="zh-CN" dirty="0"/>
              <a:t>MPU-enabled common</a:t>
            </a:r>
            <a:r>
              <a:rPr lang="zh-CN" altLang="en-US" dirty="0"/>
              <a:t> </a:t>
            </a:r>
            <a:r>
              <a:rPr lang="en-US" altLang="zh-CN" dirty="0"/>
              <a:t>security functions</a:t>
            </a:r>
            <a:endParaRPr lang="zh-CN" altLang="en-US" dirty="0"/>
          </a:p>
        </p:txBody>
      </p:sp>
      <p:sp>
        <p:nvSpPr>
          <p:cNvPr id="3" name="文本占位符 2">
            <a:extLst>
              <a:ext uri="{FF2B5EF4-FFF2-40B4-BE49-F238E27FC236}">
                <a16:creationId xmlns:a16="http://schemas.microsoft.com/office/drawing/2014/main" id="{1133FCCA-733D-F83E-D896-DBFA72263F3C}"/>
              </a:ext>
            </a:extLst>
          </p:cNvPr>
          <p:cNvSpPr>
            <a:spLocks noGrp="1"/>
          </p:cNvSpPr>
          <p:nvPr>
            <p:ph type="body" sz="quarter" idx="1"/>
          </p:nvPr>
        </p:nvSpPr>
        <p:spPr>
          <a:xfrm>
            <a:off x="371869" y="874814"/>
            <a:ext cx="11556428" cy="4224745"/>
          </a:xfrm>
        </p:spPr>
        <p:txBody>
          <a:bodyPr/>
          <a:lstStyle/>
          <a:p>
            <a:r>
              <a:rPr lang="en-US" altLang="zh-CN" b="1" dirty="0"/>
              <a:t>Code Integrity Protection (CIP): </a:t>
            </a:r>
            <a:r>
              <a:rPr lang="en-US" altLang="zh-CN" dirty="0"/>
              <a:t>Code regions can be set as non-writable to prevent code injection and manipulation.</a:t>
            </a:r>
          </a:p>
          <a:p>
            <a:r>
              <a:rPr lang="en-US" altLang="zh-CN" b="1" dirty="0"/>
              <a:t>Data Execution Prevention (DEP): </a:t>
            </a:r>
            <a:r>
              <a:rPr lang="en-US" altLang="zh-CN" dirty="0"/>
              <a:t>Data regions like stack or heap can be set non-executable</a:t>
            </a:r>
          </a:p>
          <a:p>
            <a:r>
              <a:rPr lang="en-US" altLang="zh-CN" b="1" dirty="0"/>
              <a:t>Stack Guard (SG): </a:t>
            </a:r>
            <a:r>
              <a:rPr lang="en-US" altLang="zh-CN" dirty="0"/>
              <a:t>A redzone can be placed at the task</a:t>
            </a:r>
            <a:r>
              <a:rPr lang="zh-CN" altLang="en-US" dirty="0"/>
              <a:t> </a:t>
            </a:r>
            <a:r>
              <a:rPr lang="en-US" altLang="zh-CN" dirty="0"/>
              <a:t>stack boundary to detect stack overflows.</a:t>
            </a:r>
          </a:p>
          <a:p>
            <a:r>
              <a:rPr lang="en-US" altLang="zh-CN" b="1" dirty="0"/>
              <a:t>Kernel Memory Isolation (KMI): </a:t>
            </a:r>
            <a:r>
              <a:rPr lang="en-US" altLang="zh-CN" dirty="0"/>
              <a:t>User mode (unprivileged) code cannot access any memory belonging to the kernel space without invoking system calls</a:t>
            </a:r>
          </a:p>
          <a:p>
            <a:r>
              <a:rPr lang="en-US" altLang="zh-CN" b="1" dirty="0"/>
              <a:t>User Task Memory Isolation (TMI): </a:t>
            </a:r>
            <a:r>
              <a:rPr lang="en-US" altLang="zh-CN" dirty="0"/>
              <a:t>User mode (unprivileged) tasks can only access its own memory except explicitly shared memory regions that belong to other tasks or kernel.</a:t>
            </a:r>
          </a:p>
          <a:p>
            <a:r>
              <a:rPr lang="en-US" altLang="zh-CN" b="1" dirty="0"/>
              <a:t>Peripherals Isolation (PI):</a:t>
            </a:r>
            <a:r>
              <a:rPr lang="zh-CN" altLang="en-US" b="1" dirty="0"/>
              <a:t> </a:t>
            </a:r>
            <a:r>
              <a:rPr lang="en-US" altLang="zh-CN" dirty="0"/>
              <a:t>Peripheral access is restricted to tasks having the privilege to access it.</a:t>
            </a:r>
            <a:endParaRPr lang="zh-CN" altLang="en-US" dirty="0"/>
          </a:p>
        </p:txBody>
      </p:sp>
    </p:spTree>
    <p:extLst>
      <p:ext uri="{BB962C8B-B14F-4D97-AF65-F5344CB8AC3E}">
        <p14:creationId xmlns:p14="http://schemas.microsoft.com/office/powerpoint/2010/main" val="249807713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53ECE1-C1D2-38A7-A86C-CD41E7EFEF37}"/>
              </a:ext>
            </a:extLst>
          </p:cNvPr>
          <p:cNvSpPr>
            <a:spLocks noGrp="1"/>
          </p:cNvSpPr>
          <p:nvPr>
            <p:ph type="title"/>
          </p:nvPr>
        </p:nvSpPr>
        <p:spPr>
          <a:xfrm>
            <a:off x="-7593" y="-82740"/>
            <a:ext cx="12440399" cy="778353"/>
          </a:xfrm>
        </p:spPr>
        <p:txBody>
          <a:bodyPr>
            <a:normAutofit/>
          </a:bodyPr>
          <a:lstStyle/>
          <a:p>
            <a:r>
              <a:rPr lang="en-US" altLang="zh-CN" dirty="0"/>
              <a:t>MPU adoption in</a:t>
            </a:r>
            <a:r>
              <a:rPr lang="zh-CN" altLang="en-US" dirty="0"/>
              <a:t> </a:t>
            </a:r>
            <a:r>
              <a:rPr lang="en-US" altLang="zh-CN" dirty="0"/>
              <a:t>the</a:t>
            </a:r>
            <a:r>
              <a:rPr lang="zh-CN" altLang="en-US" dirty="0"/>
              <a:t> </a:t>
            </a:r>
            <a:r>
              <a:rPr lang="en-US" altLang="zh-CN" dirty="0"/>
              <a:t>wild</a:t>
            </a:r>
            <a:endParaRPr lang="zh-CN" altLang="en-US" dirty="0"/>
          </a:p>
        </p:txBody>
      </p:sp>
      <p:sp>
        <p:nvSpPr>
          <p:cNvPr id="3" name="文本占位符 2">
            <a:extLst>
              <a:ext uri="{FF2B5EF4-FFF2-40B4-BE49-F238E27FC236}">
                <a16:creationId xmlns:a16="http://schemas.microsoft.com/office/drawing/2014/main" id="{5092DFB9-4654-8CB4-388E-B9B1CA746C89}"/>
              </a:ext>
            </a:extLst>
          </p:cNvPr>
          <p:cNvSpPr>
            <a:spLocks noGrp="1"/>
          </p:cNvSpPr>
          <p:nvPr>
            <p:ph type="body" sz="quarter" idx="1"/>
          </p:nvPr>
        </p:nvSpPr>
        <p:spPr>
          <a:xfrm>
            <a:off x="212216" y="4335809"/>
            <a:ext cx="6000390" cy="1496082"/>
          </a:xfrm>
        </p:spPr>
        <p:txBody>
          <a:bodyPr/>
          <a:lstStyle/>
          <a:p>
            <a:pPr marL="0" indent="0">
              <a:buNone/>
            </a:pPr>
            <a:r>
              <a:rPr lang="en-US" altLang="zh-CN" sz="2800" b="1" dirty="0"/>
              <a:t>We did first comprehensive study on MPU usage of top 30 IoT operating systems according to market rating.</a:t>
            </a:r>
            <a:endParaRPr lang="zh-CN" altLang="en-US" sz="2800" dirty="0"/>
          </a:p>
        </p:txBody>
      </p:sp>
      <p:pic>
        <p:nvPicPr>
          <p:cNvPr id="11" name="图片 10">
            <a:extLst>
              <a:ext uri="{FF2B5EF4-FFF2-40B4-BE49-F238E27FC236}">
                <a16:creationId xmlns:a16="http://schemas.microsoft.com/office/drawing/2014/main" id="{1A6739BA-2FE8-808B-9857-2D0513E5F98A}"/>
              </a:ext>
            </a:extLst>
          </p:cNvPr>
          <p:cNvPicPr>
            <a:picLocks noChangeAspect="1"/>
          </p:cNvPicPr>
          <p:nvPr/>
        </p:nvPicPr>
        <p:blipFill>
          <a:blip r:embed="rId3"/>
          <a:stretch>
            <a:fillRect/>
          </a:stretch>
        </p:blipFill>
        <p:spPr>
          <a:xfrm>
            <a:off x="94593" y="990225"/>
            <a:ext cx="7772400" cy="2778591"/>
          </a:xfrm>
          <a:prstGeom prst="rect">
            <a:avLst/>
          </a:prstGeom>
        </p:spPr>
      </p:pic>
      <p:pic>
        <p:nvPicPr>
          <p:cNvPr id="5" name="图片 4">
            <a:extLst>
              <a:ext uri="{FF2B5EF4-FFF2-40B4-BE49-F238E27FC236}">
                <a16:creationId xmlns:a16="http://schemas.microsoft.com/office/drawing/2014/main" id="{E771E46A-E2F6-4589-BC7A-771AFECECF76}"/>
              </a:ext>
            </a:extLst>
          </p:cNvPr>
          <p:cNvPicPr>
            <a:picLocks noChangeAspect="1"/>
          </p:cNvPicPr>
          <p:nvPr/>
        </p:nvPicPr>
        <p:blipFill>
          <a:blip r:embed="rId4"/>
          <a:stretch>
            <a:fillRect/>
          </a:stretch>
        </p:blipFill>
        <p:spPr>
          <a:xfrm>
            <a:off x="6212605" y="1306912"/>
            <a:ext cx="5836631" cy="5217177"/>
          </a:xfrm>
          <a:prstGeom prst="rect">
            <a:avLst/>
          </a:prstGeom>
        </p:spPr>
      </p:pic>
    </p:spTree>
    <p:extLst>
      <p:ext uri="{BB962C8B-B14F-4D97-AF65-F5344CB8AC3E}">
        <p14:creationId xmlns:p14="http://schemas.microsoft.com/office/powerpoint/2010/main" val="2109912146"/>
      </p:ext>
    </p:extLst>
  </p:cSld>
  <p:clrMapOvr>
    <a:masterClrMapping/>
  </p:clrMapOvr>
  <p:transition spd="med"/>
</p:sld>
</file>

<file path=ppt/theme/theme1.xml><?xml version="1.0" encoding="utf-8"?>
<a:theme xmlns:a="http://schemas.openxmlformats.org/drawingml/2006/main" name="White">
  <a:themeElements>
    <a:clrScheme name="BH22">
      <a:dk1>
        <a:srgbClr val="FFFFFF"/>
      </a:dk1>
      <a:lt1>
        <a:srgbClr val="000000"/>
      </a:lt1>
      <a:dk2>
        <a:srgbClr val="B1AFB1"/>
      </a:dk2>
      <a:lt2>
        <a:srgbClr val="243746"/>
      </a:lt2>
      <a:accent1>
        <a:srgbClr val="5BC2E7"/>
      </a:accent1>
      <a:accent2>
        <a:srgbClr val="1A658F"/>
      </a:accent2>
      <a:accent3>
        <a:srgbClr val="D0DF00"/>
      </a:accent3>
      <a:accent4>
        <a:srgbClr val="8E3A80"/>
      </a:accent4>
      <a:accent5>
        <a:srgbClr val="00A376"/>
      </a:accent5>
      <a:accent6>
        <a:srgbClr val="ED8B00"/>
      </a:accent6>
      <a:hlink>
        <a:srgbClr val="5BC2E7"/>
      </a:hlink>
      <a:folHlink>
        <a:srgbClr val="8E3A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bodyPr/>
      <a:lstStyle/>
      <a:style>
        <a:lnRef idx="1">
          <a:schemeClr val="accent2"/>
        </a:lnRef>
        <a:fillRef idx="0">
          <a:schemeClr val="accent2"/>
        </a:fillRef>
        <a:effectRef idx="0">
          <a:schemeClr val="accent2"/>
        </a:effectRef>
        <a:fontRef idx="minor">
          <a:schemeClr val="tx1"/>
        </a:fontRef>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Asap SemiBold"/>
            <a:ea typeface="Asap SemiBold"/>
            <a:cs typeface="Asap SemiBold"/>
            <a:sym typeface="Asap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Spartan Bold"/>
        <a:ea typeface="Spartan Bold"/>
        <a:cs typeface="Spartan Bold"/>
      </a:majorFont>
      <a:minorFont>
        <a:latin typeface="Spartan Bold"/>
        <a:ea typeface="Spartan Bold"/>
        <a:cs typeface="Spartan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Asap SemiBold"/>
            <a:ea typeface="Asap SemiBold"/>
            <a:cs typeface="Asap SemiBold"/>
            <a:sym typeface="Asap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4ba11f4-2931-4fcd-a6e3-8f471cfc29c0" xsi:nil="true"/>
    <lcf76f155ced4ddcb4097134ff3c332f xmlns="e6fa26e8-7807-46c3-9e5c-9f5d6b61bc32">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E2E7756C3890541B25F222B995FAFBC" ma:contentTypeVersion="16" ma:contentTypeDescription="Create a new document." ma:contentTypeScope="" ma:versionID="07e3a3f41083611d4e31b08bb0ea7375">
  <xsd:schema xmlns:xsd="http://www.w3.org/2001/XMLSchema" xmlns:xs="http://www.w3.org/2001/XMLSchema" xmlns:p="http://schemas.microsoft.com/office/2006/metadata/properties" xmlns:ns2="e6fa26e8-7807-46c3-9e5c-9f5d6b61bc32" xmlns:ns3="94ba11f4-2931-4fcd-a6e3-8f471cfc29c0" targetNamespace="http://schemas.microsoft.com/office/2006/metadata/properties" ma:root="true" ma:fieldsID="2c48467855968114adba92b428061dab" ns2:_="" ns3:_="">
    <xsd:import namespace="e6fa26e8-7807-46c3-9e5c-9f5d6b61bc32"/>
    <xsd:import namespace="94ba11f4-2931-4fcd-a6e3-8f471cfc29c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fa26e8-7807-46c3-9e5c-9f5d6b61bc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bdc0606b-8e5a-4aee-a68c-f4efcab0e83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4ba11f4-2931-4fcd-a6e3-8f471cfc29c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4be18278-8dd5-4698-b7b8-573452de3c69}" ma:internalName="TaxCatchAll" ma:showField="CatchAllData" ma:web="94ba11f4-2931-4fcd-a6e3-8f471cfc29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830E46-579E-4485-B9E1-5BA99AAED4D3}">
  <ds:schemaRefs>
    <ds:schemaRef ds:uri="http://schemas.microsoft.com/office/infopath/2007/PartnerControls"/>
    <ds:schemaRef ds:uri="http://schemas.openxmlformats.org/package/2006/metadata/core-properties"/>
    <ds:schemaRef ds:uri="http://schemas.microsoft.com/office/2006/documentManagement/types"/>
    <ds:schemaRef ds:uri="http://purl.org/dc/dcmitype/"/>
    <ds:schemaRef ds:uri="94ba11f4-2931-4fcd-a6e3-8f471cfc29c0"/>
    <ds:schemaRef ds:uri="http://www.w3.org/XML/1998/namespace"/>
    <ds:schemaRef ds:uri="e6fa26e8-7807-46c3-9e5c-9f5d6b61bc32"/>
    <ds:schemaRef ds:uri="http://schemas.microsoft.com/office/2006/metadata/properties"/>
    <ds:schemaRef ds:uri="http://purl.org/dc/terms/"/>
    <ds:schemaRef ds:uri="http://purl.org/dc/elements/1.1/"/>
  </ds:schemaRefs>
</ds:datastoreItem>
</file>

<file path=customXml/itemProps2.xml><?xml version="1.0" encoding="utf-8"?>
<ds:datastoreItem xmlns:ds="http://schemas.openxmlformats.org/officeDocument/2006/customXml" ds:itemID="{817441C4-C74C-4428-A7CB-9A2F0FB3C8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fa26e8-7807-46c3-9e5c-9f5d6b61bc32"/>
    <ds:schemaRef ds:uri="94ba11f4-2931-4fcd-a6e3-8f471cfc29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42019F-8FA7-462C-903B-A20615AF1E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12096</TotalTime>
  <Words>5260</Words>
  <Application>Microsoft Macintosh PowerPoint</Application>
  <PresentationFormat>自定义</PresentationFormat>
  <Paragraphs>765</Paragraphs>
  <Slides>43</Slides>
  <Notes>33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43</vt:i4>
      </vt:variant>
    </vt:vector>
  </HeadingPairs>
  <TitlesOfParts>
    <vt:vector size="58" baseType="lpstr">
      <vt:lpstr>Asap Regular</vt:lpstr>
      <vt:lpstr>Asap SemiBold</vt:lpstr>
      <vt:lpstr>LinLibertineT</vt:lpstr>
      <vt:lpstr>Spartan Bold</vt:lpstr>
      <vt:lpstr>Arial</vt:lpstr>
      <vt:lpstr>Arial Black</vt:lpstr>
      <vt:lpstr>Calibri</vt:lpstr>
      <vt:lpstr>Helvetica Neue</vt:lpstr>
      <vt:lpstr>Helvetica Neue Medium</vt:lpstr>
      <vt:lpstr>Lato</vt:lpstr>
      <vt:lpstr>Roboto</vt:lpstr>
      <vt:lpstr>Segoe UI</vt:lpstr>
      <vt:lpstr>Times New Roman</vt:lpstr>
      <vt:lpstr>Wingdings</vt:lpstr>
      <vt:lpstr>White</vt:lpstr>
      <vt:lpstr>Understanding MPU Usage in Microcontroller-based Systems in the Wild</vt:lpstr>
      <vt:lpstr>Agenda</vt:lpstr>
      <vt:lpstr>MMU on PC  MPU on MCU</vt:lpstr>
      <vt:lpstr>What is Memory Protection Unit (MPU)</vt:lpstr>
      <vt:lpstr>How to Program MPUs (PMSAv7)?</vt:lpstr>
      <vt:lpstr>What’s new in MPUS (PMSAv8)?</vt:lpstr>
      <vt:lpstr>Agenda</vt:lpstr>
      <vt:lpstr>MPU-enabled common security functions</vt:lpstr>
      <vt:lpstr>MPU adoption in the wild</vt:lpstr>
      <vt:lpstr>Observation</vt:lpstr>
      <vt:lpstr>Research Question</vt:lpstr>
      <vt:lpstr>Case Study :  MPU-enabled RIoT</vt:lpstr>
      <vt:lpstr>Case Study :  FreeRTOS-MPU</vt:lpstr>
      <vt:lpstr>PowerPoint 演示文稿</vt:lpstr>
      <vt:lpstr>PowerPoint 演示文稿</vt:lpstr>
      <vt:lpstr>Case Study : Zephyr</vt:lpstr>
      <vt:lpstr>Case Study: Keil RTX CMSIS-Zone</vt:lpstr>
      <vt:lpstr>Agenda</vt:lpstr>
      <vt:lpstr>Common pitfalls in using MPU</vt:lpstr>
      <vt:lpstr>Bypassing MPU in MPU-enabled RIoT</vt:lpstr>
      <vt:lpstr>System call in FreeRTOS-MPU </vt:lpstr>
      <vt:lpstr>Privilege escalation in FreeRTOS-MPU</vt:lpstr>
      <vt:lpstr>Privilege escalation in FreeRTOS-MPU</vt:lpstr>
      <vt:lpstr>Exploitation Steps </vt:lpstr>
      <vt:lpstr>Patch</vt:lpstr>
      <vt:lpstr>Common pitfalls in using MPU</vt:lpstr>
      <vt:lpstr>Incomplete protection</vt:lpstr>
      <vt:lpstr>Incomplete protection</vt:lpstr>
      <vt:lpstr>Prohibitive overhead</vt:lpstr>
      <vt:lpstr>Conflict with exiting system design</vt:lpstr>
      <vt:lpstr>Fragmented Programming Interface</vt:lpstr>
      <vt:lpstr>Agenda</vt:lpstr>
      <vt:lpstr>Minimizing pitfalls</vt:lpstr>
      <vt:lpstr>Minimizing pitfalls</vt:lpstr>
      <vt:lpstr>Minimizing pitfalls</vt:lpstr>
      <vt:lpstr>Region usage optimization</vt:lpstr>
      <vt:lpstr>Region Usage Optimization</vt:lpstr>
      <vt:lpstr>PowerPoint 演示文稿</vt:lpstr>
      <vt:lpstr>New Hardware Security Features</vt:lpstr>
      <vt:lpstr>Agenda</vt:lpstr>
      <vt:lpstr>Summary</vt:lpstr>
      <vt:lpstr>Disclosure</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Hughes, Jennifer</dc:creator>
  <cp:lastModifiedBy>威 少</cp:lastModifiedBy>
  <cp:revision>274</cp:revision>
  <dcterms:modified xsi:type="dcterms:W3CDTF">2023-03-02T16:56:09Z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0x0101002E2E7756C3890541B25F222B995FAFBC</vt:lpwstr>
  </property>
  <property fmtid="{D5CDD505-2E9C-101B-9397-08002B2CF9AE}" pid="3" name="Order">
    <vt:r8>2400</vt:r8>
  </property>
  <property fmtid="{D5CDD505-2E9C-101B-9397-08002B2CF9AE}" pid="4" name="MediaServiceImageTags">
    <vt:lpwstr/>
  </property>
</Properties>
</file>